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6/2/2024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394138" y="3593800"/>
            <a:ext cx="116612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8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r>
              <a:rPr lang="th-TH" altLang="zh-HK" sz="4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บิลดัด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พูดเป็นครั้งแรก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&gt;&gt;&gt;&gt;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คำตอบของโยบ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(1)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9:1-35</a:t>
            </a:r>
            <a:endParaRPr lang="zh-HK" altLang="en-US" sz="5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144C5B-D302-8E02-F843-C4441F36A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54" y="0"/>
            <a:ext cx="5328745" cy="37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2A270F-B863-FA55-9797-7AA97185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2" y="367861"/>
            <a:ext cx="11873162" cy="61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56DEF59-019A-3F15-37DC-1B9D9AA0DF9B}"/>
              </a:ext>
            </a:extLst>
          </p:cNvPr>
          <p:cNvSpPr txBox="1"/>
          <p:nvPr/>
        </p:nvSpPr>
        <p:spPr>
          <a:xfrm>
            <a:off x="1492469" y="1702676"/>
            <a:ext cx="901787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2. โยบเชื่อว่ามนุษย์ไม่สามารถฟ้องพระเจ้าได้ แม้ว่าเขาจะมีเหตุผล เขาก็ไม่สามารถโต้เถียงกับพระเจ้าได้ เพราะพระเจ้า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ทรงฤทธานุภาพ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4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9:14-20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0571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58C9C2-60EC-37A6-DB0E-BF150674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196461"/>
            <a:ext cx="11403725" cy="65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FAE2457-6337-A6CF-8B0A-031E40351459}"/>
              </a:ext>
            </a:extLst>
          </p:cNvPr>
          <p:cNvSpPr txBox="1"/>
          <p:nvPr/>
        </p:nvSpPr>
        <p:spPr>
          <a:xfrm>
            <a:off x="283779" y="704194"/>
            <a:ext cx="1137219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ถ้าข้าร้องทูล และพระองค์ทรงตอบข้า ข้าก็ไม่เชื่อว่า พระองค์ทรงฟังเสียงของข้า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81000" indent="-381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โยบกำลังพูดว่าแม้พระเจ้าจะรับสายของเขา เขาก็ยังไม่เชื่อว่าพระองค์ได้ยินเสียงของเขาจริงๆ โยบไม่เคยแสดงออกเช่นนี้ที่ที่อื่น ตรงกันข้าม นี่คือสิ่งที่เขาต้องการและสิ่งที่เขาจะยืนกราน: "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ขอองค์ผู้ทรงมหิทธิฤทธิ์ตอบข้า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!" (31:35) เอาแต่พระเจ้าเอง—ไม่เอาผู้อืนตอบ—พระเจ้า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เท่านั้น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—เขาจึงมั่นใจว่าคำอธิษฐานของเขาได้รับคำตอบ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91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DD44325-BFC1-21AF-75AF-F7B277C6E29E}"/>
              </a:ext>
            </a:extLst>
          </p:cNvPr>
          <p:cNvSpPr txBox="1"/>
          <p:nvPr/>
        </p:nvSpPr>
        <p:spPr>
          <a:xfrm>
            <a:off x="493985" y="1250730"/>
            <a:ext cx="1106739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เพราะพระองค์ทรงขยี้ข้าด้วยพายุ และทรงเพิ่มบาดแผลแก่ข้าโดยไม่มีเหตุ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ทรงเพิ่มบาดแผลแก่ข้าโดยไม่มีเหตุ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หมายความว่าโยบไม่ยอมรับความผิดของเขาอย่าง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ไม่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มีเหตุ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และแลกเปลี่ยนคำสารภาพของเขาเพื่อ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รับพร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แม้ว่าเขาไม่รู้พระเจ้าได้ตรัสว่าโยบต้องทนทุกข์เพราะซาตานยุแหย่พระเจ้าให้ "</a:t>
            </a:r>
            <a:r>
              <a:rPr lang="th-TH" altLang="zh-HK" sz="4400" dirty="0">
                <a:solidFill>
                  <a:srgbClr val="121212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เขายังยึดมั่นในความซื่อสัตย์ของเขาอยู่ ถึงแม้เจ้าชวนเราให้ต่อสู้กับเขา เพื่อทำลายเขาโดย</a:t>
            </a:r>
            <a:r>
              <a:rPr lang="th-TH" altLang="zh-HK" sz="44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ไม่มีเหตุ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" (2:3)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103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E1B570E-0D83-B9B4-AD02-B08FC3A5FC35}"/>
              </a:ext>
            </a:extLst>
          </p:cNvPr>
          <p:cNvSpPr txBox="1"/>
          <p:nvPr/>
        </p:nvSpPr>
        <p:spPr>
          <a:xfrm>
            <a:off x="651641" y="1187669"/>
            <a:ext cx="1089922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18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พระองค์จะไม่ทรงให้ข้าได้พักหายใจบ้าง แต่ทรงให้ข้าเต็มด้วยความขมขื่น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การที่โยบ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เต็มด้วยความขมขื่น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ไม่ใช่เพราะเขากังวลว่าพระเจ้าไม่ยุติธรรม แต่เพราะพระเจ้าซึ่งครั้งหนึ่งเคยเป็น "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เพื่อนสนิท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(29:4) อยู่กับเขา ตอนนี้ดูเหมือนจะปฏิบัติต่อเขาเหมือนเป็น "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ศัตรู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(13:24 ) ถ้าโยบคิดว่าพระเจ้าไม่ยุติธรรมจริง ๆ เขาจะไม่กังวล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042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49E5642-2C76-F82C-3013-01145AF68410}"/>
              </a:ext>
            </a:extLst>
          </p:cNvPr>
          <p:cNvSpPr txBox="1"/>
          <p:nvPr/>
        </p:nvSpPr>
        <p:spPr>
          <a:xfrm>
            <a:off x="714703" y="1072056"/>
            <a:ext cx="1087820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19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ถ้าเป็นการประลองกำลัง พระองค์ก็แข็งแกร่ง ถ้าเป็นเรื่องการพิพากษา ผู้ใดจะเรียกพระองค์ขึ้นศาลได้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ผู้ใดจะเรียกพระองค์ขึ้นศาลได้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หมายความว่า "ใครสามารถนำพระเจ้าขึ้นศาลได้"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โยบยอมรับว่าเขาไม่สามารถโต้เถียงกับพระเจ้าได้ (ข้อ 14) และไม่มี "คำพูดจากปากของเขาเหมือน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ลมพายุ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ดังที่บิลดัดกล่าวหาเขา (8:2)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6956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B308BBD-17A7-471B-910E-6886C2DFF136}"/>
              </a:ext>
            </a:extLst>
          </p:cNvPr>
          <p:cNvSpPr txBox="1"/>
          <p:nvPr/>
        </p:nvSpPr>
        <p:spPr>
          <a:xfrm>
            <a:off x="420415" y="536027"/>
            <a:ext cx="1109892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20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แม้ข้าเป็นฝ่ายชอบธรรม ปากของข้าจะกล่าวโทษข้า แม้ข้าดีพร้อม พระองค์ก็จะทรงพิสูจน์ว่าข้าผิด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508000" indent="-508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ในข้อนี้โยบถ่อมตนลงมาก ในขณะที่ความเจ็บปวดดำเนินต่อไป (1:21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;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2:10) ในขณะที่โยบบ่นกับพระเจ้า เขายัง"ต่อสู้" กับพระเจ้า (ปฐมกาล 32:24) เขายังตระหนักด้วยว่าไม่ว่าอะไรจะเกิดขึ้น เขาก็ไม่สามารถ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เอาชนะ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พระเจ้าได้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1 </a:t>
            </a:r>
            <a:r>
              <a:rPr lang="th-TH" altLang="zh-HK" sz="4400" kern="1800" cap="all" spc="75" dirty="0"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โครินธ์ </a:t>
            </a:r>
            <a:r>
              <a:rPr lang="en-US" altLang="zh-HK" sz="44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4</a:t>
            </a:r>
            <a:r>
              <a:rPr lang="en-US" altLang="zh-HK" sz="4400" kern="1800" cap="all" spc="75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:</a:t>
            </a:r>
            <a:r>
              <a:rPr lang="en-US" altLang="zh-HK" sz="44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4  </a:t>
            </a:r>
            <a:r>
              <a:rPr lang="th-TH" altLang="zh-HK" sz="44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เพราะมโนธรรมไม่ได้กล่าวโทษตัวข้าพเจ้า แต่เรื่องนี้ก็ไม่ได้ทำให้ข้าพเจ้าถูกนับว่า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ไร้ความผิด</a:t>
            </a:r>
            <a:r>
              <a:rPr lang="th-TH" altLang="zh-HK" sz="44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 และผู้ทรงไต่สวนตัวข้าพเจ้าคือองค์พระผู้เป็นเจ้า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6440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0AD1CEC-6619-B325-107F-39EF6BE88C78}"/>
              </a:ext>
            </a:extLst>
          </p:cNvPr>
          <p:cNvSpPr txBox="1"/>
          <p:nvPr/>
        </p:nvSpPr>
        <p:spPr>
          <a:xfrm>
            <a:off x="2459421" y="2204572"/>
            <a:ext cx="780918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3. โยบเชื่อว่าการกระทำของพระเจ้าอยู่เหนือ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ความเข้าใจ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ของมนุษย์ พระองค์จะทำลายทั้งคนดีและคนเลว และพระองค์จะมอบโลกนี้ให้แก่คนชั่วก็ได้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9:21-24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5004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AB36CA7-A15D-66EB-927A-9D1B9A451CDE}"/>
              </a:ext>
            </a:extLst>
          </p:cNvPr>
          <p:cNvSpPr txBox="1"/>
          <p:nvPr/>
        </p:nvSpPr>
        <p:spPr>
          <a:xfrm>
            <a:off x="924910" y="1061545"/>
            <a:ext cx="104157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ข้าดีพร้อม ข้าไม่ไยดีในตัวเอง ข้าเกลียดชีวิตของข้า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ข้าดีพร้อม ข้าไม่ไยดีในตัวเอง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การแปลตามตัวอักษรคือ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สมบูรณ์แบบและไม่รู้จักตัวเอง" ซึ่งหมายความว่า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ไม่ได้ทำบาป ดังนั้น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จึงไม่สามารถ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รับรู้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ถึงความผิดบาปของ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ได้" นั่นเป็นเหตุผลที่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พูดว่า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ข้าเกลียดชีวิตของข้า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เพราะ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ถูกปฏิบัติอย่าง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ไม่มีเหตุผล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แต่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ไม่สามารถคัดค้านได้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686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286D169-6E3D-1C54-AA10-C4AC31C449DE}"/>
              </a:ext>
            </a:extLst>
          </p:cNvPr>
          <p:cNvSpPr txBox="1"/>
          <p:nvPr/>
        </p:nvSpPr>
        <p:spPr>
          <a:xfrm>
            <a:off x="199697" y="283779"/>
            <a:ext cx="11582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บทที่ 9 และ 10 คือคำตอบของโยบ เขายอมรับว่าพระเจ้าทรงตอบแทนความดีและลงโทษคนชั่ว และจะไม่ละทิ้งหลักการของคนชอบธรรม (2) ไม่มีอำนาจอันไร้ ขอบเขตและความยิ่งใหญ่ที่หาที่เปรียบกับพระเจ้าได้ ไม่มีผู้กล้าที่จะไปขึ้นศาลกับพระองค์และปกป้องตัวเองได้ แม้ว่าเขาจะมีเหตุผลแต่มันก็ยากที่จะพูดตรง ๆ มันจะดีกว่าที่จะตายก่อนเวลา คำตอบของโยบประกอบด้วย: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1. การยอมรับในฤทธานุภาพของพระเจ้า (9:2-13)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2. มนุษย์ไม่สามารถโต้เถียงกับพระเจ้าได้ (9:14-21)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3. พระเจ้าไม่ทรงแยกแยะระหว่างความดีกับความชั่ว (9:22-24 )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4. โยบย้ำว่าความทุกข์ของมนุษย์ไม่ได้เกิดจากบาปเท่านั้น (9:25-35)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5. โยบเล่าถึงความทุกข์ที่เขาได้รับและหวังว่าจะตายก่อนกำหนด (10:1-22)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038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2964890-3E56-A866-2429-06AC044F098C}"/>
              </a:ext>
            </a:extLst>
          </p:cNvPr>
          <p:cNvSpPr txBox="1"/>
          <p:nvPr/>
        </p:nvSpPr>
        <p:spPr>
          <a:xfrm>
            <a:off x="756745" y="840827"/>
            <a:ext cx="106574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เพราะฉะนั้นข้าจึงว่า ก็เหมือนกันหมด พระองค์ทรงทำลายทั้งคนดีพร้อมและคนอธรรม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โยบไม่ได้กล่าวหาว่าพระเจ้าไม่สามารถรู้ความแตกต่างระหว่างคนดีกับคนเลวได้ ทัศนคติของเขา ตั้งแต่ต้นคือคนดีจะได้รับสิ่งดีจากพระหัตถ์ของพระเจ้าเช่นเดียวกับสิ่งไม่ดี (2:10) เขายังเน้นอีกด้านหนึ่ง โดยขัดแย้งกับสิ่งที่เอลีฟัสและบิลดัดพูดเกี่ยวกับชะตากรรมที่ตรงกันข้ามของความดีและความชั่ว นั่นคือ พระองค์ทำลาย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ทั้ง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คนที่สมบูรณ์แบบและคนชั่วร้าย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7523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FA195F-7B24-B367-EBCC-3D12B0BC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2" y="672662"/>
            <a:ext cx="11983156" cy="5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5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C1FDDE5-FC41-12A2-8BAF-5EBFBF986984}"/>
              </a:ext>
            </a:extLst>
          </p:cNvPr>
          <p:cNvSpPr txBox="1"/>
          <p:nvPr/>
        </p:nvSpPr>
        <p:spPr>
          <a:xfrm>
            <a:off x="252248" y="273269"/>
            <a:ext cx="1150882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พระองค์ทรงมอบแผ่นดินโลกไว้ในมือคนอธรรม พระองค์ทรงปิดตาบรรดาผู้พิพากษาของโลก ถ้าไม่ใช่พระองค์ แล้วผู้ใดเล่า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บิลดัดประกาศว่า: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พระเจ้าทรงบิดเบือนความยุติธรรมหรือ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องค์ผู้ทรงมหิทธิฤทธิ์ทรงบิดเบือนความชอบธรรมหรือ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" (8:3) แต่ประสบการณ์ชีวิตบอกเราว่าในโลกนี้ คนชั่วมักจะมีอำนาจเหนือกว่าและขาดความยุติธรรม ดังนั้น โยบจึงไม่เห็นด้วยกับมุมมองผิวเผินของบิลดัดเกี่ยวกับ "ความยุติธรรม" และเชื่อว่าไม่ใช่เรื่อง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แปลกประหลาด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ที่จะมีการ "มอบโลกนี้ไว้ในมือของคนชั่วร้าย เพื่อปกปิดหน้าผู้พิพากษาของโลก" (ข้อ 24) แต่พระเจ้าเอง ปล่อยให้มีความอยุติธรรมในโลกนี้ ทั้งความดีและชั่ว ไม่ต่อสู้กันเพราะพระเจ้าเที่ยงแท้องค์เดียวเท่านั้นที่ควบคุมทุกสิ่ง ซาตาน อยู่ภายใต้อำนาจของพระเจ้าอย่างสมบูรณ์ (1:12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; 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2:6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~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7) และ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Angsana New" panose="02020603050405020304" pitchFamily="18" charset="-34"/>
              </a:rPr>
              <a:t>(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มี</a:t>
            </a:r>
            <a:r>
              <a:rPr lang="en-US" altLang="zh-HK" sz="36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/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ไม่มี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Angsana New" panose="02020603050405020304" pitchFamily="18" charset="-34"/>
              </a:rPr>
              <a:t>)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ความสามารถในการต่อกรกับพระเจ้า ดังนั้น "ถ้าไม่ใช่เขา แล้วใคร" (ข้อ 24) นี่จึงไม่ใช่การตำหนิพระเจ้าที่ไม่แยกแยะระหว่างความดีและความชั่ว แต่เป็นความเข้าใจที่ครอบคลุมและลึกซึ้งยิ่งขึ้นเกี่ยวกับ</a:t>
            </a:r>
            <a:r>
              <a:rPr lang="th-TH" altLang="zh-HK" sz="36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ความอดทนอดกลั้น</a:t>
            </a:r>
            <a:r>
              <a:rPr lang="th-TH" altLang="zh-HK" sz="36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ของพระเจ้า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602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8429781-9E92-A6D9-D38A-B34BED8CA314}"/>
              </a:ext>
            </a:extLst>
          </p:cNvPr>
          <p:cNvSpPr txBox="1"/>
          <p:nvPr/>
        </p:nvSpPr>
        <p:spPr>
          <a:xfrm>
            <a:off x="1629103" y="1983855"/>
            <a:ext cx="851338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4. โยบคิดว่าพระเจ้าถือว่าเขาเป็นศัตรู เขาไม่สามารถต้านทานได้ และเขาไม่มีโอกาสที่จะแก้แค้น เขาแค่หวังว่าพระเจ้าจะไม่กดขี่และโจมตีเขา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ต่อไป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4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9:25-35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3060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5822C5-8BE1-BCED-0008-E216F06C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2" y="462454"/>
            <a:ext cx="11702732" cy="58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4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E2A2C67-85C8-7DD4-90D8-6E5A2757861C}"/>
              </a:ext>
            </a:extLst>
          </p:cNvPr>
          <p:cNvSpPr txBox="1"/>
          <p:nvPr/>
        </p:nvSpPr>
        <p:spPr>
          <a:xfrm>
            <a:off x="935421" y="1187670"/>
            <a:ext cx="1049983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27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ถ้าข้าพระองค์ว่า ‘ข้าจะลืมคำร้องทุกข์ของข้า ข้าจะทิ้งหน้าเศร้าของข้าเสียและเบิกบาน’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หน้าเศร้าของข้า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การแปลตามตัวอักษรคือ "ใบหน้าของฉัน" นั่นคือใบหน้าที่เศร้าสร้อยของโยบ เขาเสนอว่าแม้ตัวเขาเองจะมีความทุกข์ แต่เขาก็ยังควรร่าเริงและต่อสู้เพื่อ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ความสุข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แต่เขาบอกว่าความพยายามนั้นไร้ผลเพราะ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: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5917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E5C6DC-CB0C-D16F-98CA-8538B83A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91" y="945931"/>
            <a:ext cx="11546636" cy="49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87005F9-FA59-895C-9AE5-6959C0E0EA15}"/>
              </a:ext>
            </a:extLst>
          </p:cNvPr>
          <p:cNvSpPr txBox="1"/>
          <p:nvPr/>
        </p:nvSpPr>
        <p:spPr>
          <a:xfrm>
            <a:off x="341586" y="273269"/>
            <a:ext cx="1150882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30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ถ้าข้าพระองค์ชำระตัวด้วยสบู่ และล้างมือด้วยน้ำด่าง </a:t>
            </a:r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31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พระองค์ก็จะทรงจุ่มข้าพระองค์ลงในบ่อโสโครก แม้เสื้อผ้าของข้าพระองค์ก็จะรังเกียจข้าพระองค์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81000" indent="-381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ความพยายามของโยบที่จะรู้สึกเจ็บปวดจากประสบการณ์ของเขานั้นไร้ผล ดังนั้นเขาจึงตกอยู่ในสภาพที่เกือบจะยอมแพ้ในตัวเอง แม้ว่าเขาจะตระหนักดีว่าการพยายาม "ชำระล้าง" บาปด้วยตัวเขาเองนั้นไร้ประโยชน์เพียงใด แต่เขาก็ยังไม่ได้วางใจอย่างเต็มที่ในความ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ยุติธรรม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ของพระเจ้า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เสื้อผ้าของข้าพระองค์ก็จะรังเกียจข้าพระองค์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” 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มีตัวอย่างในศาลโบราณ: ถ้าจำเลยไม่มีความผิด เขาสามารถสวม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เสื้อผ้าใหม่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เพื่อเป็นสัญลักษณ์แห่งความบริสุทธิ์ของเขา (ศคย. 3:3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~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5) ที่นี่โยบชี้ให้เห็นว่าแม้เขาจะไร้เดียงสา แต่พระเจ้าก็โยนเขาอีกครั้งเข้าไปในโถส้วม ทำให้เขาไม่มีค่าพอที่จะสวมเสื้อคลุมแห่งความไร้เดียงสา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446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1B2A8BE-C628-6B70-D1EB-5A6DED445D6F}"/>
              </a:ext>
            </a:extLst>
          </p:cNvPr>
          <p:cNvSpPr txBox="1"/>
          <p:nvPr/>
        </p:nvSpPr>
        <p:spPr>
          <a:xfrm>
            <a:off x="525517" y="609600"/>
            <a:ext cx="111409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วิธีการรักษาที่แนะนำโดยเพื่อนทั้งสามนั้นไม่มีอะไรมากไปกว่าการขอให้โยบกลับสู่ชีวิตปกติด้วย "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สารภาพผิดและขออภัยโทษ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"  แต่เนื่องจากโยบเชื่อว่าเขาบริสุทธิ์ เขารู้ว่าไม่ว่าเขาจะสารภาพบาปอย่างไร ผลที่ได้คือ "งานเปล่าๆ" (ข้อ 29) เพราะ "พระเจ้าจะไม่ถือว่าเขาเป็นผู้บริสุทธิ์" (ข้อ 28)" เขาจะถูกพระเจ้าประณามว่ามีความผิด” (ข้อ 29) ไม่ว่าเขาจะพยายามแก้ตัวอย่างไร (ข้อ 30) พระเจ้าก็ยังโยนเขาลงหลุม (ข้อ 31) ดังนั้น ความกังวลหลักของเขาจึงไม่ใช่วิธีฟื้นฟูชีวิตปกติ แต่วิธีฟื้นฟู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ความสัมพันธ์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ปกติกับพระเจ้า ตั้งแต่ข้อ 25 ถึง 10:22 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โยบกลับมาหาพระเจ้าอีกครั้ง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780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6927218-BB6B-A860-362F-0D0A13930149}"/>
              </a:ext>
            </a:extLst>
          </p:cNvPr>
          <p:cNvSpPr txBox="1"/>
          <p:nvPr/>
        </p:nvSpPr>
        <p:spPr>
          <a:xfrm>
            <a:off x="430924" y="914401"/>
            <a:ext cx="1122504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พระองค์มิใช่มนุษย์อย่างข้า ที่ข้าจะตอบพระองค์ ที่เราจะมาสู้คดีกัน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โยบรู้สึกสิ้นหวังที่จะตกลงกับพระเจ้า มีช่องว่างระหว่างพระเจ้ากับเขา พระเจ้าไม่มีขอบเขต ในขณะที่โยบรับรู้อย่างเจ็บปวดถึงความมรรตัยและขอบเขตจำกัดของตนเอง ดังนั้น โยบจึงไม่สามารถตอบพระเจ้าได้เลย และเขาไม่มีคุณสมบัติที่จะรับฟังการพิพากษาร่วมกับพระเจ้า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(ได้รับการปฏิบัติอย่าง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เท่าเทียมกัน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ในการพิจารณาคดี)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4962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11D0B61-A5B3-EB77-1C30-28840C97394A}"/>
              </a:ext>
            </a:extLst>
          </p:cNvPr>
          <p:cNvSpPr txBox="1"/>
          <p:nvPr/>
        </p:nvSpPr>
        <p:spPr>
          <a:xfrm>
            <a:off x="525517" y="620109"/>
            <a:ext cx="1111994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1. โยบเชื่อว่าพระเจ้าไม่ได้ไม่ยุติธรรม แต่เหตุผลคือ "ใครจะบอกว่าพระองค์ไม่ยุติธรรม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" ใครสามารถถูกตัดสินว่า "บริสุทธิ์" ต่อพระพักตร์พระเจ้า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เพราะฤทธานุภาพของพระเจ้านั้นยิ่งใหญ่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9:1-13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ในข้อความนี้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ใช้ไวยากรณ์ประชดประชันมากมาย เขาพูดซ้ำๆ กับความคิดเห็นของเพื่อนแต่ตีความไปในทางลบ ในแง่หนึ่ง มันแสดงออกถึงความเข้าใจของเขาที่มีต่อพระเจ้า และในอีกแง่หนึ่ง มันก็เผยให้เห็นความไร้เหตุผลของข้อโต้แย้งของเพื่อนของเขาด้วย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27234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5865CF7-AD44-2DD7-AA44-FE9971C16DB9}"/>
              </a:ext>
            </a:extLst>
          </p:cNvPr>
          <p:cNvSpPr txBox="1"/>
          <p:nvPr/>
        </p:nvSpPr>
        <p:spPr>
          <a:xfrm>
            <a:off x="861847" y="1219200"/>
            <a:ext cx="10573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33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คนกลาง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ระหว่างเรา ผู้ซึ่งจะตัดสินให้เราทั้งสองได้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ไม่มีคนกลางระหว่างเรา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ผู้ที่สามารถให้ความยุติธรรมแก่ทั้งสองฝ่ายในศาลอาจวางมือ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บน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ทั้งสองฝ่ายเพื่อแสดงว่าพวกเขาอยู่ภายใต้การคุ้มครองและการดูแลของเขา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375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AF9F241-C860-DAC8-C9B5-2837FBEEB7D2}"/>
              </a:ext>
            </a:extLst>
          </p:cNvPr>
          <p:cNvSpPr txBox="1"/>
          <p:nvPr/>
        </p:nvSpPr>
        <p:spPr>
          <a:xfrm>
            <a:off x="457200" y="551289"/>
            <a:ext cx="11277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34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ขอพระองค์ทรงนำไม้เรียวไปจากข้าเสียที และขออย่าให้ความน่าครั่นคร้ามจากพระองค์ทำให้ข้ากลัว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35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แล้วข้าจะพูดโดยไม่กลัวพระองค์ เพราะตัวข้าไม่เป็นอย่างนั้น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56235" indent="-356235">
              <a:tabLst>
                <a:tab pos="377190" algn="l"/>
              </a:tabLst>
            </a:pPr>
            <a:r>
              <a:rPr lang="en-US" altLang="zh-HK" sz="2800" b="1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ขอพระองค์ทรงนำไม้เรียวไปจากข้า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แล้วข้าจะพูดโดยไม่กลัว</a:t>
            </a:r>
            <a:r>
              <a:rPr lang="en-US" altLang="zh-HK" sz="2800" b="1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Arial" panose="020B0604020202020204" pitchFamily="34" charset="0"/>
              </a:rPr>
              <a:t>”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หมายถึงการขอให้พระเจ้าไม่จัดการกับโยบเหมือนเป็น “ศัตรู” (13:24)โดยการให้ความมั่นใจแก่เขา เขาจะสามารถ "วิงวอนต่อพระเจ้าได้เหมือนมนุษย์วิงวอนต่อมิตรสหายของเขา" (16:21) และการวิงวอนของโยบไม่ใช่การแสวงหาความยุติธรรมสำหรับความทุกข์ เพราะเขายอมรับว่า “องค์พระผู้เป็นเจ้าประทานให้ และองค์พระผู้เป็นเจ้าทรงเอาไปเสีย” (1:21) "การวิงวอน" ของเขาคือการค้นหาว่ามีอะไรผิดปกติกับ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ความสัมพันธ์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ของเขากับพระเจ้า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9859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BB59325-B978-490E-6EE2-F41A570E46E4}"/>
              </a:ext>
            </a:extLst>
          </p:cNvPr>
          <p:cNvSpPr txBox="1"/>
          <p:nvPr/>
        </p:nvSpPr>
        <p:spPr>
          <a:xfrm>
            <a:off x="378372" y="181957"/>
            <a:ext cx="1114096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แล้วโยบตอบว่า </a:t>
            </a:r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จริงทีเดียว ข้าทราบว่าเป็นอย่างนั้น แต่มนุษย์จะชอบธรรมเฉพาะพระพักตร์พระเจ้าได้อย่างไร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ถ้าคนหนึ่งคนใดปรารถนาจะสู้คดีกับพระองค์ ในพันครั้งผู้นั้นก็ตอบพระองค์ไม่ได้สักครั้งเดียว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สู้คดี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คำศัพท์ทางกฎหมายที่หมายถึง "ข้อโต้แย้ง" นี่เป็นคำศัพท์ทางเทคนิคสำหรับการ</a:t>
            </a:r>
            <a:r>
              <a:rPr lang="th-TH" altLang="zh-HK" sz="5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ฟ้องร้อง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ที่ไม่ชัดเจนว่าใครเป็นโจทก์และใครเป็นจำเลย: ใครกล่าวหาและใครไม่สามารถตอบได้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3863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1EAC5E-970D-D1D1-D8A7-72EB9702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8" y="507124"/>
            <a:ext cx="11853224" cy="58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920179-6EBB-FC3B-E036-9F1FD4FB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9" y="641131"/>
            <a:ext cx="11865202" cy="5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6616B1-4B70-3E5D-FF28-6CCC7B51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" y="325821"/>
            <a:ext cx="11889428" cy="6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E7C1B5-2670-79E5-A788-45136712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0" y="767254"/>
            <a:ext cx="11895440" cy="54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3EDB8D6-95AE-8230-AE6F-2EE3941A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2" y="1072055"/>
            <a:ext cx="11847847" cy="47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7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2152</Words>
  <Application>Microsoft Office PowerPoint</Application>
  <PresentationFormat>寬螢幕</PresentationFormat>
  <Paragraphs>49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inherit</vt:lpstr>
      <vt:lpstr>新細明體</vt:lpstr>
      <vt:lpstr>標楷體</vt:lpstr>
      <vt:lpstr>Angsana New</vt:lpstr>
      <vt:lpstr>Arial</vt:lpstr>
      <vt:lpstr>Calibri</vt:lpstr>
      <vt:lpstr>Calibri Light</vt:lpstr>
      <vt:lpstr>Open Sans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18</cp:revision>
  <dcterms:created xsi:type="dcterms:W3CDTF">2023-12-19T13:36:45Z</dcterms:created>
  <dcterms:modified xsi:type="dcterms:W3CDTF">2024-02-06T15:59:11Z</dcterms:modified>
</cp:coreProperties>
</file>