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0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CC72A-A26A-4648-9C5A-84CD479BFC53}" type="datetimeFigureOut">
              <a:rPr lang="zh-HK" altLang="en-US" smtClean="0"/>
              <a:t>24/9/2024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02E1A-9727-48F7-93CE-C9BD43135E2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63833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02E1A-9727-48F7-93CE-C9BD43135E20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29657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C2AFA0-D88D-B4E6-F44F-7CAAFD6CC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FEAD124-2793-D380-5A98-96E2D9C6F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76842CF-05EB-5222-5FE0-605441764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24/9/2024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C79CC1D-0341-4714-8286-C9054F0FB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8B2494-94DF-8CEE-641F-B335B1FFA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6125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457C3C-B757-2FB8-20E7-CF7AC7707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5516AFD-AF81-EC5A-722A-325311866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B279299-3A6E-96EB-A75C-C23712971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24/9/2024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9A18EAE-1782-8CE7-8EDC-FC482B320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B64E42-70CB-E2EC-A230-4EF8638FD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089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5334454-0AD6-96B3-0963-70A214143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050E1C8-4A1E-DB9B-69C8-2657EB130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71313A7-AFAB-CF3A-25A7-7A601EF65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24/9/2024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09E4524-0516-8A38-59A5-0220683BB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CAB4B8-8C7E-B615-B01B-93E0AD025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8477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B72918-EB72-5090-AD7D-C760526BE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B65212-5535-3579-E7FE-548105357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F19B70C-3A6B-4B06-5AA2-523C9AB4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24/9/2024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D21DAEA-59F2-4F22-6FC8-39F57AFF1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D60BB7C-280A-2FE4-7843-D1F05309B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3203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E62BD6-8B00-8E3E-5EE5-C81DC07AA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136C55B-5525-A554-7A04-452FADF5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FA1C056-FFDD-84B8-5109-FAF0191AE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24/9/2024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B462867-D28A-5FD0-BCCA-75489ACB2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27C31CA-76DE-BF33-EDF2-8F35591A8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7190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97E296-1D8E-946F-5AC3-228915A90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EB23A4A-35FD-3B10-C30D-9BF13F219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3B0CB0A-D6BC-B567-E1B1-58F522455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F98AD1C-D3E0-1C6E-A7CF-F1D495EA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24/9/2024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A2CB8CC-3DC3-AB87-CB54-77C6A4B8D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34FFF79-2C7D-79ED-613A-C66D96A0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687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6A2C47-48E8-A349-D65C-AAB14C681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B773BCB-53F0-7AB6-624E-24C64F9A7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4048A89-5797-610C-4D66-1FA0D0C31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7B25C02-0DE5-D7B1-A56B-7817F0D23A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271993C-7C45-B398-C815-AE1D86D8A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9EE6000-1547-E0BB-C635-D7E22216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24/9/2024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9AB869F-89CA-1EA5-498C-94983E232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7F04392-24E6-D96B-E3ED-EB5800CB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9695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0E5063-4E1C-7793-DC0A-29CB4F167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FBD1ED9-FB44-9CF5-A064-80E2E528E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24/9/2024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FDE47CC-1D28-46F4-242F-A2DA72A48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AFB05EF-50A8-9AEB-72E5-63231F87F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9973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A0B6207-C06A-E22B-0AE9-6FAEAEABA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24/9/2024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8810C99-C434-AC6B-DFE9-7A68F4F3F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EFDD652-2F67-9820-1230-2CE9E15DD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7856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AC1BF3-4926-8199-6641-831C9702D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425FED4-7DDE-47E7-40DC-4475F87A1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8AAB264-21AF-6F8A-02E8-9B0C01952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98C91F4-B2E3-0728-AE66-8967ACBDA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24/9/2024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A17E124-2FFE-3838-22C9-0BB519E5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3BA70C3-9E6E-AD63-0DEE-CCA36BE0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414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C43453-1EFA-9EA8-3A45-00FBE85E1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DD4A2D7-4E88-73FE-EEB4-4334471061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4B8DBB-28BE-0110-DFB4-E55430F36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2D0C417-3C59-0335-29D7-45FE2FD5F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24/9/2024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7039C3A-32B5-B7C7-FD10-C5C3A0897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90B3F78-5EFF-E772-9955-EBB6FDF91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746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EC616B7-60B5-CCB1-D245-140E4D6EB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511D079-D1EB-7F39-B741-958A576BF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7A684A-91F6-8BAA-7FD3-49C52CE37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36A57-CCCA-4CBD-BC44-A6A5911DC0B3}" type="datetimeFigureOut">
              <a:rPr lang="zh-HK" altLang="en-US" smtClean="0"/>
              <a:t>24/9/2024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61294DB-51B8-62D8-52C9-294206E170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13F376E-70D9-2BF9-2261-8E586E60B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475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37AB85FF-5090-7B7D-1A7C-DAB1C9120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761186" cy="3991292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CD50636E-382F-A279-C5E3-7D6D476993AC}"/>
              </a:ext>
            </a:extLst>
          </p:cNvPr>
          <p:cNvSpPr txBox="1"/>
          <p:nvPr/>
        </p:nvSpPr>
        <p:spPr>
          <a:xfrm>
            <a:off x="243840" y="3991292"/>
            <a:ext cx="11808162" cy="27031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7000"/>
              </a:lnSpc>
            </a:pPr>
            <a:r>
              <a:rPr lang="th-TH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บทที่ </a:t>
            </a:r>
            <a:r>
              <a:rPr lang="en-US" altLang="zh-HK" sz="7200" kern="1800" cap="all" spc="75">
                <a:solidFill>
                  <a:srgbClr val="121212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28</a:t>
            </a:r>
            <a:r>
              <a:rPr lang="th-TH" altLang="zh-HK" sz="7200" kern="1800" cap="all" spc="75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  </a:t>
            </a:r>
            <a:endParaRPr lang="en-US" altLang="zh-HK" sz="7200" kern="1800" cap="all" spc="75" dirty="0">
              <a:solidFill>
                <a:srgbClr val="121212"/>
              </a:solidFill>
              <a:effectLst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ctr">
              <a:lnSpc>
                <a:spcPts val="7000"/>
              </a:lnSpc>
            </a:pPr>
            <a:r>
              <a:rPr lang="th-TH" altLang="zh-HK" sz="8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เอลีฮูตำหนิโยบ</a:t>
            </a:r>
            <a:r>
              <a:rPr lang="en-US" altLang="zh-HK" sz="54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(3) </a:t>
            </a:r>
          </a:p>
          <a:p>
            <a:pPr algn="ctr">
              <a:lnSpc>
                <a:spcPts val="7000"/>
              </a:lnSpc>
            </a:pPr>
            <a:r>
              <a:rPr lang="en-US" altLang="zh-HK" sz="54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34:1-37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F144C5B-D302-8E02-F843-C4441F36AE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254" y="0"/>
            <a:ext cx="5328745" cy="3785246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E768EF20-03A9-7BE4-1916-3262D0CC84AC}"/>
              </a:ext>
            </a:extLst>
          </p:cNvPr>
          <p:cNvSpPr txBox="1"/>
          <p:nvPr/>
        </p:nvSpPr>
        <p:spPr>
          <a:xfrm>
            <a:off x="9662160" y="6264166"/>
            <a:ext cx="2389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/>
              <a:t>(textbook pg. 164-170)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826370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5169BBE7-8787-7574-C781-4A2D999002D2}"/>
              </a:ext>
            </a:extLst>
          </p:cNvPr>
          <p:cNvSpPr txBox="1"/>
          <p:nvPr/>
        </p:nvSpPr>
        <p:spPr>
          <a:xfrm>
            <a:off x="1137920" y="2072640"/>
            <a:ext cx="978408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3. เอลีฮูเชื่อว่าพระเจ้าจะทำอย่าง</a:t>
            </a:r>
            <a:r>
              <a:rPr lang="th-TH" altLang="zh-HK" sz="48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ชั่วร้าย</a:t>
            </a:r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หรือ</a:t>
            </a:r>
            <a:r>
              <a:rPr lang="th-TH" altLang="zh-HK" sz="48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อยุติธรรม</a:t>
            </a:r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ไม่ได้ ถ้าเขาต้องการเห็นแก่ตัว เขาก็ไม่จำเป็นต้องสร้างโลกเลย 34:10-15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116304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B448838E-D1DD-1AC2-D730-7B0012AECF85}"/>
              </a:ext>
            </a:extLst>
          </p:cNvPr>
          <p:cNvSpPr txBox="1"/>
          <p:nvPr/>
        </p:nvSpPr>
        <p:spPr>
          <a:xfrm>
            <a:off x="335280" y="457200"/>
            <a:ext cx="1151128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10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เพราะฉะนั้น ท่านทั้งหลายผู้มีความเข้าใจ ขอฟังข้าพเจ้า เมินเสียเถิดที่พระเจ้าจะทรงทำการอธรรม และที่องค์ผู้ทรงมหิทธิฤทธิ์จะทรงทำผิด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11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เพราะพระเจ้าทรงสนองมนุษย์ตามการกระทำของเขา และทรงให้เกิดแก่เขาตามวิถีของเขา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12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แน่ทีเดียว พระเจ้าจะไม่ทรงทำชั่ว และองค์ผู้ทรงมหิทธิฤทธิ์จะไม่ทรงบิดเบือนความยุติธรรม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13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ผู้ใดแต่งตั้งให้พระองค์ปกครองโลก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 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ผู้ใดมอบทั้งพิภพแก่พระองค์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14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ถ้าพระองค์ตั้งพระทัย และทรงรวบรวมวิญญาณกับลมหายใจของพระองค์กลับสู่พระองค์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15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เนื้อหนังทั้งสิ้นก็จะพินาศไปด้วยกัน และมนุษย์ก็จะกลับไปเป็นผงคลีดิน</a:t>
            </a:r>
            <a:endParaRPr lang="zh-HK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915595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DEBD7ECF-46C0-30F6-CD5E-AFB11973EF10}"/>
              </a:ext>
            </a:extLst>
          </p:cNvPr>
          <p:cNvSpPr txBox="1"/>
          <p:nvPr/>
        </p:nvSpPr>
        <p:spPr>
          <a:xfrm>
            <a:off x="365760" y="304800"/>
            <a:ext cx="11480800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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จากข้อ 10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-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15 เอลีฮูโต้แย้งว่า "</a:t>
            </a:r>
            <a:r>
              <a:rPr lang="th-TH" altLang="zh-HK" sz="2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เมินเสียเถิดที่พระเจ้าจะทรงทำการอธรรม และที่องค์ผู้ทรงมหิทธิฤทธิ์จะทรงทำผิด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" (ข้อ 10) พระองค์ทรงเป็นพระเจ้าที่</a:t>
            </a:r>
            <a:r>
              <a:rPr lang="th-TH" altLang="zh-HK" sz="40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ไม่เห็นแก่ตัว 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เนื่องจากพระเจ้าไม่จำเป็นต้องเห็นแก่ตัว และหากพระผู้สร้างต้องการเห็นแก่ตัว พระองค์ก็สามารถ "</a:t>
            </a:r>
            <a:r>
              <a:rPr lang="th-TH" altLang="zh-HK" sz="2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ทรงรวบรวมวิญญาณกับลมหายใจของพระองค์กลับสู่พระองค์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"ได้ เนื่องจากผู้สร้างไม่เห็นแก่ตัว พระองค์จะไม่เบี่ยงเบนไปจากความยุติธรรม เมื่อโยบเล่าประสบการณ์ส่วนตัวของเขาและชี้ให้เห็นว่ามีความอยุติธรรมมากมาย แต่พระเจ้าไม่ได้ป้องกันมัน เอลีฮูปกป้องประเด็นนี้ โดยอ้างว่าพระเจ้า</a:t>
            </a:r>
            <a:r>
              <a:rPr lang="th-TH" altLang="zh-HK" sz="40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ทรงยุติธรรม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(10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-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12) และพระเจ้าทรง</a:t>
            </a:r>
            <a:r>
              <a:rPr lang="th-TH" altLang="zh-HK" sz="40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มีอำนาจโดยสมบูรณ์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(13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-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15) ไม่เคยทรงโปรดปรานคนรวยเลย และทรงอำนาจ (18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-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20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30) เมื่อพระเจ้าพิพากษา ไม่อาจให้ผู้คนที่ทำบาปผ่านการทดสอบได้ เพราะพระเจ้า</a:t>
            </a:r>
            <a:r>
              <a:rPr lang="th-TH" altLang="zh-HK" sz="40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ทรงทราบทุกสิ่ง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(21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-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28)แล้ว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650516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44CF7BAC-E2D8-4738-875F-DE38D8FB6673}"/>
              </a:ext>
            </a:extLst>
          </p:cNvPr>
          <p:cNvSpPr txBox="1"/>
          <p:nvPr/>
        </p:nvSpPr>
        <p:spPr>
          <a:xfrm>
            <a:off x="1463040" y="1747520"/>
            <a:ext cx="99060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6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4. เอลีฮูอธิบายว่าพระเจ้าไม่เพียงแต่ยุติธรรมเท่านั้น แต่ยังทรง</a:t>
            </a:r>
            <a:r>
              <a:rPr lang="th-TH" altLang="zh-HK" sz="60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รักษาความยุติธรรม</a:t>
            </a:r>
            <a:r>
              <a:rPr lang="th-TH" altLang="zh-HK" sz="6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ในโลกด้วย 34:16-30</a:t>
            </a:r>
            <a:endParaRPr lang="zh-HK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397196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785C6200-8120-DD1A-ED16-E247E146C2B8}"/>
              </a:ext>
            </a:extLst>
          </p:cNvPr>
          <p:cNvSpPr txBox="1"/>
          <p:nvPr/>
        </p:nvSpPr>
        <p:spPr>
          <a:xfrm>
            <a:off x="365760" y="660400"/>
            <a:ext cx="11267440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16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ถ้าท่านมี</a:t>
            </a:r>
            <a:r>
              <a:rPr lang="th-TH" altLang="zh-HK" sz="32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ความเข้าใจ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ขอฟังข้อนี้ ขอฟังเสียงถ้อยคำของข้าพเจ้า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17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ผู้ที่เกลียดชังความยุติธรรมจะได้ปกครองหรือ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 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ท่านจะประณามพระผู้ชอบธรรมและทรงอานุภาพหรือ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ผู้ที่เกลียดชังความยุติธรรมจะได้ปกครองหรือ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?”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หมายความว่าถ้าพระเจ้าไม่ชอบธรรม ก็เป็นไปไม่ได้ที่พระเจ้าจะปกครองและจัดการจักรวาลต่อไปเป็นเวลานาน ความมั่นคงและระเบียบของกฎแห่งธรรมชาติ และความหวังในใจของผู้คนในเรื่องความยุติธรรม พิสูจน์ว่าพระเจ้าทรง "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ยุติธรรม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และทรง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ฤทธานุภาพ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"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814675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F96A619A-4A71-1A00-2EA5-0817CEFC9910}"/>
              </a:ext>
            </a:extLst>
          </p:cNvPr>
          <p:cNvSpPr txBox="1"/>
          <p:nvPr/>
        </p:nvSpPr>
        <p:spPr>
          <a:xfrm>
            <a:off x="218440" y="551289"/>
            <a:ext cx="11755120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28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18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ท่านจะประณามพระผู้ตรัสแก่พระราชาว่า ‘เจ้าผู้ไร้ค่า’ และแก่เจ้านายทั้งหลายว่า ‘เจ้าผู้อธรรม’</a:t>
            </a:r>
            <a:endParaRPr lang="zh-TW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28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19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ผู้ไม่ทรงมีอคติเข้าข้างเจ้านาย และไม่เห็นแก่หน้าคนมั่งคั่งมากกว่าคนยากจนเพราะเขาทุกคนเป็นผลงานแห่งพระหัตถ์ของพระองค์หรือ</a:t>
            </a:r>
            <a:r>
              <a:rPr lang="en-US" altLang="zh-HK" sz="28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28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สักครู่เดียวเขาทั้งหลายก็ตาย เวลาเที่ยงคืน ประชาชนตัวสั่นและตายไป และผู้มีอำนาจก็ถูกเอาไปเสีย มิใช่ด้วยมือมนุษย์</a:t>
            </a:r>
            <a:endParaRPr lang="zh-TW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พระเจ้าทรงปกครอง</a:t>
            </a:r>
            <a:r>
              <a:rPr lang="th-TH" altLang="zh-HK" sz="40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ทั่วโลก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ทรงยุติธรรม และทอดพระเนตรจิตใจของมนุษย์ ดังนั้น พระเจ้าไม่ได้ตัดสินผู้คนจากรูปร่างหน้าตาของพวกเขา และไม่ได้แยกแยะผู้คนตามสถานะทางสังคม รวยหรือจน ดังนั้นพระองค์จะทรงจัดการกับความน่ารังเกียจและความชั่วร้ายที่อยู่ในใจของกษัตริย์และขุนนางผู้สูงศักดิ์โดยไม่ลำเอียง ทุกคนจะถูกตัดสินตาม</a:t>
            </a:r>
            <a:r>
              <a:rPr lang="th-TH" altLang="zh-HK" sz="40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การกระทำ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ของพวกเขา และการพิพากษานี้จะเกิดขึ้นใน</a:t>
            </a:r>
            <a:r>
              <a:rPr lang="en-US" altLang="zh-HK" sz="36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“</a:t>
            </a:r>
            <a:r>
              <a:rPr lang="th-TH" altLang="zh-HK" sz="36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สักครู่เดียว</a:t>
            </a:r>
            <a:r>
              <a:rPr lang="en-US" altLang="zh-HK" sz="36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”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372638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9746628E-393F-9C38-12CE-5AD9119D91BB}"/>
              </a:ext>
            </a:extLst>
          </p:cNvPr>
          <p:cNvSpPr txBox="1"/>
          <p:nvPr/>
        </p:nvSpPr>
        <p:spPr>
          <a:xfrm>
            <a:off x="325120" y="345440"/>
            <a:ext cx="11450320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21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เพราะพระเนตรของพระองค์เฝ้าดูทางของคน พระองค์ทรงเห็นทุกย่างเท้าของเขา </a:t>
            </a:r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22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ไม่มีที่มืดครึ้มหรือที่มืดทึบ ซึ่งคนชั่วจะซ่อนตัวได้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เอลีฮูเสนอข้อโต้แย้งใหม่ พระองค์ทรงใช้สัพพัญญูและความมีอำนาจทุกอย่างของพระเจ้าเพื่อให้แน่ใจว่าพระองค์ทรงกระทำการอย่างยุติธรรมและชอบธรรม พระเจ้าทรงทราบความสามารถ อารมณ์ สถานการณ์ และการล่อลวงของ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แต่ละคน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พระองค์ไม่ได้ทำให้ผู้คนต้องทนทุกข์โดยเปล่าประโยชน์ สัพพัญญูของพระเจ้าไม่เพียงแต่ปกป้องคนชอบธรรมเท่านั้น แต่ยังทำให้คนชั่วร้ายหวาดกลัวด้วย เพราะไม่มีความมืดหรือเงาที่จะ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ซึ่งคนชั่วจะ</a:t>
            </a:r>
            <a:r>
              <a:rPr lang="th-TH" altLang="zh-HK" sz="32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ซ่อนตัว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ได้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”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166122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F094D6C3-0817-1587-69AA-380010D43F98}"/>
              </a:ext>
            </a:extLst>
          </p:cNvPr>
          <p:cNvSpPr txBox="1"/>
          <p:nvPr/>
        </p:nvSpPr>
        <p:spPr>
          <a:xfrm>
            <a:off x="467360" y="538480"/>
            <a:ext cx="1119632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23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เพราะพระองค์ไม่ทรงกำหนดเวลา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ตรวจสอบ</a:t>
            </a:r>
            <a:r>
              <a:rPr lang="th-TH" altLang="zh-HK" sz="40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ซ้ำแล้วซ้ำอีก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)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แก่ผู้ใด ให้เข้าเฝ้าพระเจ้าเพื่อรับการพิพากษา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เป็นการตอบสนองต่อคำร้องเรียนของโยบใน 9:32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-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33 ว่าเขาไม่สามารถไปฟ้องร้องต่อพระพักตร์พระเจ้าได้ ความหมายของเอลีฮูก็คือ การพิพากษาของพระเจ้าไม่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inherit"/>
              </a:rPr>
              <a:t> 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“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กำหนดเวลาแก่ผู้ใด ให้เข้าเฝ้าพระเจ้าเพื่อรับการพิพากษา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”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หมายความว่าไม่จำเป็นต้องผ่านกระบวนการทางกฎหมายแบบเดิมๆ เพื่อทำให้ผู้คนพินิจพิจารณาต่อพระพักตร์พระองค์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ครั้งแล้วครั้งเล่า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inherit"/>
              </a:rPr>
              <a:t> </a:t>
            </a:r>
            <a:r>
              <a:rPr lang="th-TH" altLang="zh-HK" sz="4400" b="1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เพราะว่า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211470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78256141-BB6D-8495-FF0D-4EAC9A21DC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81" y="670560"/>
            <a:ext cx="11830401" cy="556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628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D3412F8A-3BCA-A834-24A4-4A932DEE8E8F}"/>
              </a:ext>
            </a:extLst>
          </p:cNvPr>
          <p:cNvSpPr txBox="1"/>
          <p:nvPr/>
        </p:nvSpPr>
        <p:spPr>
          <a:xfrm>
            <a:off x="548640" y="853440"/>
            <a:ext cx="11318240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26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พระองค์ทรงตีเขาทั้งหลาย เพราะความอธรรมของเขา </a:t>
            </a:r>
            <a:r>
              <a:rPr lang="th-TH" altLang="zh-HK" sz="32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ต่อหน้าต่อตามนุษย์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27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เพราะว่าเขาทั้งหลาย</a:t>
            </a:r>
            <a:r>
              <a:rPr lang="th-TH" altLang="zh-HK" sz="32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หันจากการติดตามพระองค์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และ</a:t>
            </a:r>
            <a:r>
              <a:rPr lang="th-TH" altLang="zh-HK" sz="32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ไม่ใส่ใจ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พระมรรคาของพระองค์เลย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เหตุผลที่พระเจ้าทรงพิพากษาคนชั่วอย่างเปิดเผยคือ 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419100" indent="-26670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th-TH" altLang="zh-HK" sz="4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1 ทำให้ผู้อื่น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ตระหนัก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ว่าหากพวกเขาฝ่าฝืนพระบัญญัติของพระเจ้าและกระทำการอันไม่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 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ชอบธรรมมากมาย พวกเขาจะถูกพระเจ้าโจมตี 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2 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ประกาศต่อทั้งโลก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ถึงอำนาจของพระเจ้า มีเพียงพระเจ้าเท่านั้นที่ทรงอำนาจอย่างมีเอกลักษณ์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152607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966CD2B4-F49C-4F2C-22AB-1DE9E699620E}"/>
              </a:ext>
            </a:extLst>
          </p:cNvPr>
          <p:cNvSpPr txBox="1"/>
          <p:nvPr/>
        </p:nvSpPr>
        <p:spPr>
          <a:xfrm>
            <a:off x="1219200" y="1148081"/>
            <a:ext cx="1008888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2800" b="1" kern="1800" cap="all" spc="75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โยบ </a:t>
            </a:r>
            <a:r>
              <a:rPr lang="en-US" altLang="zh-HK" sz="2800" b="1" kern="1800" cap="all" spc="75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34</a:t>
            </a:r>
            <a:endParaRPr lang="zh-TW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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ในคำพูดที่สองของเอลีฮู เขาจะปกป้องพระเจ้าจากคำพูดที่ไม่เหมาะสมของโยบ เขาดำเนินตามหลักการที่ว่างเปล่าใหญ่โต โดยโต้แย้งว่าโยบต้องทนทุกข์เพราะบาปของเขา โดยไม่คำนึงถึงสถานการณ์เฉพาะของโยบ คำพูดของเขาได้แก่: 1. กล่าวหาโยบว่าเป็น</a:t>
            </a:r>
            <a:r>
              <a:rPr lang="th-TH" altLang="zh-HK" sz="40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คนอธรรม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(ข้อ 2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-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9)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; 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2. ตอบกลับโยบที่พูดถ้อยคำที่</a:t>
            </a:r>
            <a:r>
              <a:rPr lang="th-TH" altLang="zh-HK" sz="40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ไม่ยุติธรรม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ต่อพระเจ้า (ข้อ 10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-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15)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; 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3. ปกป้องความ</a:t>
            </a:r>
            <a:r>
              <a:rPr lang="th-TH" altLang="zh-HK" sz="40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เป็นกลาง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และการสัพพัญญูของพระเจ้า (ข้อ 16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-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30)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; 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4 ตำหนิโยบเพราะ</a:t>
            </a:r>
            <a:r>
              <a:rPr lang="th-TH" altLang="zh-HK" sz="40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ความโง่เขลา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ของเขาที่กล้าพูดคำกบฏ (ข้อ 31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-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37)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7177250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FBCF2E1C-9581-3D0A-9ADD-D0CF810EEEDE}"/>
              </a:ext>
            </a:extLst>
          </p:cNvPr>
          <p:cNvSpPr txBox="1"/>
          <p:nvPr/>
        </p:nvSpPr>
        <p:spPr>
          <a:xfrm>
            <a:off x="350520" y="458956"/>
            <a:ext cx="11490960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28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เป็นเหตุให้เสียงร้องของคนยากจนมาถึงพระองค์ และพระองค์ทรงฟังเสียงร้องของผู้ทุกข์ยาก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425450" indent="-273050"/>
            <a:r>
              <a:rPr lang="th-TH" altLang="zh-HK" sz="4000" kern="1800" cap="all" spc="75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ปฐมกาล </a:t>
            </a:r>
            <a:r>
              <a:rPr lang="en-US" altLang="zh-HK" sz="4000" kern="1800" cap="all" spc="75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4:</a:t>
            </a:r>
            <a:r>
              <a:rPr lang="en-US" altLang="zh-HK" sz="4000" kern="100" dirty="0"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10  </a:t>
            </a:r>
            <a:r>
              <a:rPr lang="th-TH" altLang="zh-HK" sz="40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พระองค์ตรัสว่า “เจ้าทำอะไรลงไป</a:t>
            </a:r>
            <a:r>
              <a:rPr lang="en-US" altLang="zh-HK" sz="4000" kern="100" dirty="0"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? </a:t>
            </a:r>
            <a:r>
              <a:rPr lang="th-TH" altLang="zh-HK" sz="40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เสียงของโลหิตน้องของเจ้า</a:t>
            </a:r>
            <a:r>
              <a:rPr lang="th-TH" altLang="zh-HK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ร้องดัง</a:t>
            </a:r>
            <a:r>
              <a:rPr lang="th-TH" altLang="zh-HK" sz="40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ขึ้นมา</a:t>
            </a:r>
            <a:r>
              <a:rPr lang="en-US" altLang="zh-HK" sz="4000" kern="100" dirty="0"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  </a:t>
            </a:r>
            <a:r>
              <a:rPr lang="th-TH" altLang="zh-HK" sz="40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จากดินถึงเรา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29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เมื่อพระองค์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ทรงนิ่ง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)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ทำให้ผู้คนสงบ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)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ผู้ใดจะกล่าวโทษพระองค์ได้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 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เมื่อพระองค์ซ่อนพระพักตร์ ผู้ใดจะเห็นพระองค์ได้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 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ไม่ว่าเป็นประชาชาติหรือบุคคล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Wingdings" panose="05000000000000000000" pitchFamily="2" charset="2"/>
              </a:rPr>
              <a:t>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พระเจ้าสามารถทำสิ่งที่พระองค์ต้องการได้โดยไม่ต้องอธิบายให้คนอื่นฟัง และไม่มีใครมีสิทธิ์ถามพระองค์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--- 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“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ไม่ว่าเป็นประชาชาติหรือบุคคล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” 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ก็ตาม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พระเจ้าจะทรงใช้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อำนาจสูงสุด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ของพระองค์โดย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:</a:t>
            </a:r>
            <a:endParaRPr lang="zh-HK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29473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B26CF3FA-AA83-26AE-32A6-3B8591A13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924" y="1889760"/>
            <a:ext cx="11430154" cy="257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566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65D9E7E7-2F2E-52FC-1113-51BA5990A0A2}"/>
              </a:ext>
            </a:extLst>
          </p:cNvPr>
          <p:cNvSpPr txBox="1"/>
          <p:nvPr/>
        </p:nvSpPr>
        <p:spPr>
          <a:xfrm>
            <a:off x="751840" y="1198880"/>
            <a:ext cx="1060704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5. เอลีฮูวิงวอนโยบให้ทนทุกข์ ไม่ทำบาป และไม่แสดงปฏิกิริยาเหมือนคนชั่วร้ายเมื่อเผชิญกับความทุกข์ 34:31-37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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ในตอนท้ายของการอภิปรายครั้งที่สอง เอลีฮูหันบทสนทนากลับไปที่โยบ โดยตัดสินว่าโยบควร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ถูกประณาม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และกระตุ้นให้เขา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สารภาพ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เช่นเดียวกับเพื่อนๆ ของเขา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9640270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B8319EE9-9DAF-D075-1874-8613F6F98AEF}"/>
              </a:ext>
            </a:extLst>
          </p:cNvPr>
          <p:cNvSpPr txBox="1"/>
          <p:nvPr/>
        </p:nvSpPr>
        <p:spPr>
          <a:xfrm>
            <a:off x="396240" y="528320"/>
            <a:ext cx="11308080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31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เพราะมีผู้ใดร้องทูลพระเจ้าแล้วหรือว่า 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‘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ข้าพระองค์ถูกตีสอนแล้ว ข้าพระองค์จะไม่ทำผิดอีก </a:t>
            </a:r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32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ขอทรงสอนข้าพระองค์ถึงสิ่งที่ข้าพระองค์มองไม่เห็น ถ้าข้าพระองค์ทำชั่ว ข้าพระองค์ก็จะไม่ทำอีก’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ตามที่เอลีฮูกล่าวไว้ ทัศนคติที่ถูกต้องต่อความทุกข์ทรมานสามารถสรุปได้ด้วยคำพูดสามคำ (ข้อ 31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,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32) แทนที่จะปกป้องตัวเอง เอลีฮูแนะนำโดยต้องยืนกรานว่าเขาไม่ได้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บริสุทธิ์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เอลีฮูนำเสนอนั้นดี สอดคล้องกับแนวคิดเรื่องความทุกข์ทรมานเป็นบททดสอบ แต่เขา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ไม่เข้าใจ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เหตุผลที่แท้จริงที่ทำให้โยบต้องทนทุกข์ทรมาน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5151416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B13E294D-7FAC-9A36-5DC7-833C1A3BC02F}"/>
              </a:ext>
            </a:extLst>
          </p:cNvPr>
          <p:cNvSpPr txBox="1"/>
          <p:nvPr/>
        </p:nvSpPr>
        <p:spPr>
          <a:xfrm>
            <a:off x="497840" y="640080"/>
            <a:ext cx="11074400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33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พระองค์จะทรงสนองท่านอย่างเหมาะสม เพราะท่านปฏิเสธหรือ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 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เพราะท่านเองต้องเลือก ไม่ใช่ข้าพเจ้า ดังนั้นท่านรู้อะไร ก็บอกมาเถิด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พระองค์จะทรงสนองท่านอย่างเหมาะสม เพราะท่านปฏิเสธหรือ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?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”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สามารถแปลได้ว่า "เพราะคุณปฏิเสธที่จะยอมรับมัน พระองค์จะทรงตอบแทนคุณตามความประสงค์ของคุณหรือไม่" (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Revised Union Version, English ESV Translation)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ซึ่งหมายความว่างานของพระเจ้าต่อผู้คนไม่ได้ขึ้นอยู่กับความรู้สึกของ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ผู้คน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9970905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E54C3E16-791A-D10B-DAF5-6DD294B3E2E8}"/>
              </a:ext>
            </a:extLst>
          </p:cNvPr>
          <p:cNvSpPr txBox="1"/>
          <p:nvPr/>
        </p:nvSpPr>
        <p:spPr>
          <a:xfrm>
            <a:off x="304800" y="294640"/>
            <a:ext cx="11521440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28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34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คนทั้งหลายที่เข้าใจจะพูดกับข้าพเจ้า คือคนมีปัญญาที่ฟังข้าพเจ้า จะพูดว่า</a:t>
            </a:r>
            <a:r>
              <a:rPr lang="en-US" altLang="zh-HK" sz="28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35</a:t>
            </a:r>
            <a:r>
              <a:rPr lang="en-US" altLang="zh-HK" sz="28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‘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โยบพูดอย่างไม่มีความรู้ ถ้อยคำของเขาไม่มีความเข้าใจลึกซึ้งเลย’</a:t>
            </a:r>
            <a:endParaRPr lang="zh-TW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ประโยคนี้สอดคล้องกับ "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พระเจ้าทรงทราบทางไปหาปัญญานั้น และทรงทราบที่อยู่ของปัญญาด้วย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 (28:23) โยบยอมรับว่า "</a:t>
            </a:r>
            <a:r>
              <a:rPr lang="th-TH" altLang="zh-HK" sz="360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กำลังและสติปัญญาอยู่กับ</a:t>
            </a:r>
            <a:r>
              <a:rPr lang="th-TH" altLang="zh-HK" sz="3600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พระองค์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 (12:16) และยังเชื่ออีกว่า "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ดูเถิด ความยำเกรง</a:t>
            </a:r>
            <a:r>
              <a:rPr lang="th-TH" altLang="zh-HK" sz="3600" kern="0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องค์เจ้านาย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 นั่นแหละคือปัญญา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Open Sans" panose="020B0606030504020204" pitchFamily="34" charset="0"/>
              </a:rPr>
              <a:t> 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และการหันเสียจากความชั่วร้าย คือความเข้าใจ’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 (28:28) เอลีฮูคิดว่าโยบ "พูดโดยปราศจาก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ความรู้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และพูดโดยปราศจาก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ปัญญา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 เพราะคำพูดของโยบขัดแย้งกับทัศนะเรื่องสติปัญญาของเขาเอง เอลีฮูเชื่อว่าทัศนคติที่ถูกต้องในการเผชิญกับความทุกข์คือการพูดกับ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พระเจ้า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: "</a:t>
            </a:r>
            <a:r>
              <a:rPr lang="th-TH" altLang="zh-HK" sz="2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ขอทรงสอนข้าพระองค์ถึงสิ่งที่ข้าพระองค์มองไม่เห็น ถ้าข้าพระองค์ทำชั่ว ข้าพระองค์ก็จะไม่ทำอีก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" (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ข้อ 32)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7111013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BBEAD777-4C48-89E2-B33C-A66163338698}"/>
              </a:ext>
            </a:extLst>
          </p:cNvPr>
          <p:cNvSpPr txBox="1"/>
          <p:nvPr/>
        </p:nvSpPr>
        <p:spPr>
          <a:xfrm>
            <a:off x="416560" y="487680"/>
            <a:ext cx="1130808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36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อยากจะให้โยบ</a:t>
            </a:r>
            <a:r>
              <a:rPr lang="th-TH" altLang="zh-HK" sz="36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ถูกทดลองต่อไปถึงที่สุด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เพราะว่าเขาตอบเหมือนอย่างคนอธรรม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37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เพราะเขาเพิ่มการละเมิดเข้ากับบาปของเขา เขาตบมือเย้ยอยู่ท่ามกลางเรา และทวีถ้อยคำของเขากล่าวร้ายพระเจ้า”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  <a:sym typeface="Wingdings" panose="05000000000000000000" pitchFamily="2" charset="2"/>
              </a:rPr>
              <a:t></a:t>
            </a:r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เอลีฮูหวังว่าการพิจารณาคดีและการลงโทษจะดำเนินต่อไปจนกว่าโยบจะสารภาพต่อ</a:t>
            </a:r>
            <a:r>
              <a:rPr lang="th-TH" altLang="zh-HK" sz="48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สาธารณะ</a:t>
            </a:r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 หรือจนกว่าเขาจะ</a:t>
            </a:r>
            <a:r>
              <a:rPr lang="th-TH" altLang="zh-HK" sz="48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เสียชีวิต</a:t>
            </a:r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 ในสายตาของเขา โยบยังคงเป็นเหมือนคนชั่วร้าย ถึงกับเพิ่มการกบฏให้กับบาปของเขา และยังคงใช้คำพูดมากมาย</a:t>
            </a:r>
            <a:r>
              <a:rPr lang="th-TH" altLang="zh-HK" sz="48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ดูหมิ่น</a:t>
            </a:r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พระเจ้า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916902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0EA5DDF2-6A46-2657-BB67-1E11ADC0FADC}"/>
              </a:ext>
            </a:extLst>
          </p:cNvPr>
          <p:cNvSpPr txBox="1"/>
          <p:nvPr/>
        </p:nvSpPr>
        <p:spPr>
          <a:xfrm>
            <a:off x="538480" y="508000"/>
            <a:ext cx="11186160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3200" b="1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เอลีฮูประกาศว่า พระเจ้ายุติธรรม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1. เอลีฮูเชิญชวนนักปราชญ์ให้ฟังสิ่งที่เขาพูด และตรวจดูว่าถูกต้องหรือไม่ 34:1-4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เอลีฮูพูดต่อไปว่า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ท่านทั้งหลายผู้มีปัญญา ขอฟังถ้อยคำของข้าพเจ้า ท่านผู้มีความรู้ ขอเงี่ยหูฟังข้าพเจ้า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3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เพราะหูก็ตรวจสอบถ้อยคำ อย่างลิ้นลิ้มรสอาหาร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ประโยคนี้เป็นคำพูดจากสุภาษิตของโยบ (12:11) ซึ่งเป็นอุปมาสำหรับคนที่จะมีวิจารณญาณฝ่ายวิญญาณ เอลีฮูมีประเด็นหลายอย่างคล้ายกับเพื่อนทั้งสามคน แต่ข้อโต้แย้งนั้น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เข้มงวด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กว่า</a:t>
            </a:r>
            <a:endParaRPr lang="zh-HK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006290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D33AD7A4-B4C6-1C23-3817-2300AAB12BC4}"/>
              </a:ext>
            </a:extLst>
          </p:cNvPr>
          <p:cNvSpPr txBox="1"/>
          <p:nvPr/>
        </p:nvSpPr>
        <p:spPr>
          <a:xfrm>
            <a:off x="817880" y="1869440"/>
            <a:ext cx="10556240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4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ขอให้เราเลือกสิ่งที่ถูกต้อง ขอให้เราเรียนรู้ในหมู่เราว่าอะไรดี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266700" indent="-26670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แปลได้ว่า “ให้เราเลือกด้วยกันและรู้ว่า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อะไรดี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” (ภาษาอังกฤษ 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ESV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แปล) ซึ่งหมายความว่า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ทุกคน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ได้รับเชิญให้แสวงหาร่วมกัน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nherit"/>
              </a:rPr>
              <a:t>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รวมทั้งโยบและเพื่อนทั้งสามคนด้วย</a:t>
            </a:r>
            <a:endParaRPr lang="zh-TW" altLang="zh-HK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53181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76A012C4-946A-DF3F-7BBF-B33315397B7B}"/>
              </a:ext>
            </a:extLst>
          </p:cNvPr>
          <p:cNvSpPr txBox="1"/>
          <p:nvPr/>
        </p:nvSpPr>
        <p:spPr>
          <a:xfrm>
            <a:off x="695960" y="1351508"/>
            <a:ext cx="1080008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2. เอลีฮูกล่าวว่าโยบเชื่อว่าพระเจ้าไม่ยุติธรรมและไม่มีความหมายที่ผู้คนจะพึงพอใจในพระเจ้า 34:5-9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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เอลีฮูยังระบุอย่างถูกต้องถึงข้อโต้แย้งของโยบที่ว่าพระเจ้าทรงทำร้ายคนบริสุทธิ์ (ข้อ 5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6) และมันไม่มีประโยชน์ที่มนุษย์จะชื่นชมยินดีในพระเจ้า เนื่องจากคนชั่วจะยัง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มั่งคั่ง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และคนชอบธรรมจะยัง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ทนทุกข์ทรมาน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(ข้อ 9)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046717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102E2F80-BFFF-B014-73F2-5753D9E787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760" y="91543"/>
            <a:ext cx="10830560" cy="660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323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FA16BF42-9B42-B530-C420-ADB5FE0C8EB6}"/>
              </a:ext>
            </a:extLst>
          </p:cNvPr>
          <p:cNvSpPr txBox="1"/>
          <p:nvPr/>
        </p:nvSpPr>
        <p:spPr>
          <a:xfrm>
            <a:off x="538480" y="670560"/>
            <a:ext cx="11013440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7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ผู้ใดเล่าจะเหมือนโยบ ผู้ดื่มความเหยียดหยามเหมือนดื่มน้ำ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สำนวนนี้ใช้กันอย่างแพร่หลายในตะวันออกใกล้โบราณเพื่ออ้างถึงคำตำหนิของพระเจ้าบ่อยครั้งของโยบ ผู้คนในตะวันออกใกล้โบราณใช้อาหารและเครื่องดื่มบรรยายเหตุการณ์ที่เผชิญ หากเจอพายุฝนฟ้าคะนองก็จะพูดว่า "ดื่มพายุฝนฟ้าคะนอง" และถ้าเจอพายุรุนแรงก็จะพูดว่า "กินพายุ" คำพูดนี้อ้างอิงถึงเอลีฟัส 15:16 "การดื่มความชั่วเหมือนน้ำ" ซึ่งหมายความว่า "โยบคนนี้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เต็มไปด้วย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การเยาะเย้ย"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1651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0758D87D-5031-5C21-8E17-51ED34BFADBC}"/>
              </a:ext>
            </a:extLst>
          </p:cNvPr>
          <p:cNvSpPr txBox="1"/>
          <p:nvPr/>
        </p:nvSpPr>
        <p:spPr>
          <a:xfrm>
            <a:off x="558800" y="721360"/>
            <a:ext cx="11023600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8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ผู้เข้าสังคมกับคนทำชั่ว และเดินไปกับคนอธรรม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en-US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ตามทฤษฎีการทดลองของพระเจ้าของเอลีฮู โยบคงเป็นคนบาปไปแล้ว เขาและเพื่อนอีกสามคนมีความคิดเห็นแบบเดียวกันในประเด็นนี้ เขาเชื่อว่าความโชคร้ายของโยบเป็นสิ่งที่</a:t>
            </a:r>
            <a:r>
              <a:rPr lang="th-TH" altLang="zh-HK" sz="48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สมควร</a:t>
            </a:r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ได้รับไม่ว่าจะเป็นการทดลองหรือการลงโทษ เพราะโยบ</a:t>
            </a: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inherit"/>
              </a:rPr>
              <a:t> 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“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เข้าสังคมกับคนทำชั่ว และเดินไปกับคนอธรรม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”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5870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13867D2D-1E98-95AF-098D-87D46E989176}"/>
              </a:ext>
            </a:extLst>
          </p:cNvPr>
          <p:cNvSpPr txBox="1"/>
          <p:nvPr/>
        </p:nvSpPr>
        <p:spPr>
          <a:xfrm>
            <a:off x="640080" y="701040"/>
            <a:ext cx="11064240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28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9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เพราะท่านได้กล่าวว่า ‘ไม่เป็นประโยชน์อะไรแก่มนุษย์เรา ที่จะปีติยินดีในพระเจ้า’</a:t>
            </a:r>
            <a:endParaRPr lang="zh-TW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76200" indent="127000"/>
            <a:r>
              <a:rPr lang="en-US" altLang="zh-HK" sz="36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9:22 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เพราะฉะนั้นข้าจึงว่า ก็เหมือนกันหมด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 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พระองค์</a:t>
            </a:r>
            <a:r>
              <a:rPr lang="th-TH" altLang="zh-HK" sz="3600" kern="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ทรง</a:t>
            </a:r>
            <a:r>
              <a:rPr lang="th-TH" altLang="zh-HK" sz="3600" kern="0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ทำลายทั้ง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คนดีพร้อมและคนอธรรม</a:t>
            </a:r>
            <a:endParaRPr lang="zh-TW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เอลีฮูเชื่อว่าเป็นไปไม่ได้ที่บุคคลที่รับใช้พระเจ้าอย่างซื่อสัตย์จะไม่ได้รับการยอมรับจากพระเจ้า คำพูดที่เขายกมานั้น จริงๆ แล้วไม่ใช่สิ่งที่โยบหมายถึง โยบไม่เคยปฏิเสธว่าสิ่งดีย่อมได้รับบำเหน็จ พระองค์ตรัสว่าคนชอบธรรมไม่ได้รับบำเหน็จ</a:t>
            </a:r>
            <a:r>
              <a:rPr lang="th-TH" altLang="zh-HK" sz="40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เสมอไป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และผู้ชั่วร้ายก็ไม่ได้ถูกลงโทษ</a:t>
            </a:r>
            <a:r>
              <a:rPr lang="th-TH" altLang="zh-HK" sz="40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ทันทีเสมอไป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แต่ลักษณะของเอลีฮูก็เหมือนกับคำพูดอื่นๆ ของเขา ที่บิดเบือนทัศนคติที่แท้จริงของโยบ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050551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3628</TotalTime>
  <Words>2373</Words>
  <Application>Microsoft Office PowerPoint</Application>
  <PresentationFormat>寬螢幕</PresentationFormat>
  <Paragraphs>63</Paragraphs>
  <Slides>26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6" baseType="lpstr">
      <vt:lpstr>inherit</vt:lpstr>
      <vt:lpstr>Angsana New</vt:lpstr>
      <vt:lpstr>Aptos</vt:lpstr>
      <vt:lpstr>Arial</vt:lpstr>
      <vt:lpstr>Calibri</vt:lpstr>
      <vt:lpstr>Calibri Light</vt:lpstr>
      <vt:lpstr>Open Sans</vt:lpstr>
      <vt:lpstr>Tahoma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cw ip</dc:creator>
  <cp:lastModifiedBy>cw ip</cp:lastModifiedBy>
  <cp:revision>61</cp:revision>
  <dcterms:created xsi:type="dcterms:W3CDTF">2023-12-19T13:36:45Z</dcterms:created>
  <dcterms:modified xsi:type="dcterms:W3CDTF">2024-09-24T13:50:20Z</dcterms:modified>
</cp:coreProperties>
</file>