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2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362AD-8CEB-6CA4-DF28-6FE48195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C86CE1-AB4B-DEDA-AE3B-5A9ECBA3F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D91CF-72E0-31FB-09B7-21233A71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16/11/2022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4B3B6-D6EA-A9D7-4143-5F543E69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0F86C-9465-7A5F-22B7-2F72C29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7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0677-5BF2-C63F-E285-98CC3F3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A5BD19-F421-4C8F-B84E-FF5E41AA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50C058-2920-27DA-83FA-832307AB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16/11/2022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BA22A5-8847-658A-02B3-05934BD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652D71-21F4-3311-E0E2-64A8D6DD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66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C70FF0-A75E-4F7D-2183-07FF5621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D6275A-D802-2702-1091-205CDF2E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A37CA-CEB7-573C-21D4-20DF851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16/11/2022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A804DC-2BFD-507B-B1A0-7DEF6A6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F186D4-AD7C-DBF7-D424-03E8136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4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9128-6E81-589C-B5DC-6EEBF8E1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48B7B2-92DD-D129-34E5-652DE29F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41493-97F1-29F8-E014-C83E834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16/11/2022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7EEA1-16B3-95AF-92AE-E9F7FF28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D42DEB-87C9-06D1-1AD4-9870CFE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4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2E6A7-6040-4AEF-8B74-D2980D9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4DF019-3091-09E7-FAF1-AA7E87A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3094B-E461-E90D-E193-4346705D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16/11/2022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364A08-2C78-9F31-7064-2ADE35A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66CB93-9125-4D2F-C48E-CDEEF2E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07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F1194-FC1A-538C-D83E-27ABD2FB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5DF70F-CFDF-FAF1-2702-DE0E0003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DB6902-DF3D-0CD5-233C-F3B3A872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188EDC-B3E9-1CB8-928C-3AA718EB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16/11/2022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DBC070-8E08-3588-503C-733981F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ADB1A8-7760-B9F5-3CA0-48271D4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5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B3FBB-90F7-8BA9-621F-4A89D5EB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BA939-59B5-5C1D-C51E-19FD741E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0BDDCD-C129-5BA1-C367-9C0C7F14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132B902-FD41-88FF-6A02-B27087DA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BE0E1C-5018-B3D0-578B-E66C33FE3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0A7E0D4-D9A1-BD22-CAFF-D018FFE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16/11/2022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F8FB5F-CFF8-C062-D197-DCA00F9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02C4FB-BF63-32AC-2179-C296F2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0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89934-CBBD-73C3-B48A-1384B4F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30A6BD-52BB-3E36-102D-C2799D0B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16/11/2022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3A2509-914C-4108-9544-672AA1BA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66653-B4C7-979A-140D-3E34206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072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9A19ED-C044-1D35-972C-BA14FDC2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16/11/2022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1AC15B-5208-F60C-973E-EBE558F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5DA81B-734A-A508-7244-85F2BD93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62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3244F-7AE5-D0E1-8D03-716D15C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D30A1-A382-928F-8945-07A6034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88E7CC-0B84-903A-50FD-A350A157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C7A58E-6DE2-33E6-B9D9-83735725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16/11/2022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9601EF-D17B-70E4-0969-898B77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9E310-D76F-D545-4180-B81BC23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6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3C8324-14D4-026D-1BDC-321C7D4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5C6E7F-6998-4BEC-0555-C9B6E90C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7420B-7824-F89B-3B13-4D05DE6C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AE4E35-4E99-7C87-67AE-84448424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16/11/2022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73BAFB-3441-D869-3F1F-372974E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BA9B55-80F6-92D9-2296-721411E7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26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1EFC26-965E-C1ED-D621-81E2F84B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D26793-6470-EF25-A021-D226117B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67A04-96FD-D5A3-7123-14AAB079C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D98-3674-487D-9170-C1DEFF51F09B}" type="datetimeFigureOut">
              <a:rPr lang="zh-HK" altLang="en-US" smtClean="0"/>
              <a:t>16/11/2022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B9C915-2845-3BC4-64A9-DED45E080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976319-ECD6-479F-ADA6-67EA93B4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55762-0F7B-6D0B-63BB-0EE24C77B914}"/>
              </a:ext>
            </a:extLst>
          </p:cNvPr>
          <p:cNvSpPr txBox="1"/>
          <p:nvPr/>
        </p:nvSpPr>
        <p:spPr>
          <a:xfrm>
            <a:off x="1436202" y="74313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61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CTC BS Book of Romans</a:t>
            </a:r>
            <a:endParaRPr lang="en-US" altLang="zh-TW" sz="61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61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บทที่</a:t>
            </a:r>
            <a:r>
              <a:rPr lang="en-US" altLang="zh-HK" sz="61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zh-HK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F2D464E-063E-0E9D-0C72-DE1DC22ACCE6}"/>
              </a:ext>
            </a:extLst>
          </p:cNvPr>
          <p:cNvSpPr txBox="1"/>
          <p:nvPr/>
        </p:nvSpPr>
        <p:spPr>
          <a:xfrm>
            <a:off x="902804" y="2161130"/>
            <a:ext cx="103863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altLang="zh-HK" sz="48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ความรักและความชอบธรรมของพระคริสต์ </a:t>
            </a:r>
            <a:endParaRPr lang="en-US" altLang="zh-HK" sz="4800" dirty="0"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algn="ctr"/>
            <a:r>
              <a:rPr lang="en-US" altLang="zh-HK" sz="40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5:1-21(2)</a:t>
            </a:r>
            <a:endParaRPr lang="zh-HK" altLang="en-US" sz="40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1F65E9C-3741-AC0A-09EA-450583C99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168" y="3701885"/>
            <a:ext cx="3124284" cy="31242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 descr="Jesus Christ Servants Judge » Christian Truth Center">
            <a:extLst>
              <a:ext uri="{FF2B5EF4-FFF2-40B4-BE49-F238E27FC236}">
                <a16:creationId xmlns:a16="http://schemas.microsoft.com/office/drawing/2014/main" id="{E558E70A-3566-D233-95AC-D2DD96DE6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89" y="4265885"/>
            <a:ext cx="4795811" cy="25178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B9F6FC1-8F70-B6BF-D4D6-B34AB3A907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24" r="33641"/>
          <a:stretch/>
        </p:blipFill>
        <p:spPr>
          <a:xfrm>
            <a:off x="6961700" y="3532465"/>
            <a:ext cx="2235258" cy="27640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D13A8B54-8AAF-637A-6373-E48013F7D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539" y="3429000"/>
            <a:ext cx="3388153" cy="339716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18849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B37B8B2-260B-2E74-A5C8-56EB7A0E0027}"/>
              </a:ext>
            </a:extLst>
          </p:cNvPr>
          <p:cNvSpPr txBox="1"/>
          <p:nvPr/>
        </p:nvSpPr>
        <p:spPr>
          <a:xfrm>
            <a:off x="109537" y="610136"/>
            <a:ext cx="11972926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อาดัมเป็นแบบของพระคริสต์ และ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พระคริสต์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ทรงเป็นอาดัม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คนสุดท้าย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(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โค</a:t>
            </a:r>
            <a:endParaRPr lang="en-US" altLang="zh-HK" sz="2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รินธ์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15:45)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"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อาดัมเป็นแบบ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…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หมายถึงเครื่องหมายที่กำหนดไว้ล่วงหน้า การที่อาดัมคน</a:t>
            </a:r>
            <a:endParaRPr lang="en-US" altLang="zh-HK" sz="2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แรกเป็นตัวแทนของ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สิ่งทรงสร้างเก่า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นั้นยังเป็นตัวกำหนดว่าพระคริสต์ทรงเป็น</a:t>
            </a:r>
            <a:endParaRPr lang="en-US" altLang="zh-HK" sz="2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ตัวแทนของ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การทรงสร้างใหม่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ตอนที่ทุกคนกลายเป็น (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คนบาป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) เพราะอาดัม</a:t>
            </a:r>
            <a:endParaRPr lang="en-US" altLang="zh-HK" sz="2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คนเดียว ดังนั้นทุกคนจะกลายเป็น (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คนไม่มีบาป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) เพราะพระคริสต์เพียงผู้เดียวด้วย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ฮีบรู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:14-15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14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บุตรทั้งหลายมีเลือดและเนื้อเช่นกันอย่างไร พระองค์ก็ทรงมีส่วนเช่นนั้น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ด้วยอย่างนั้น 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เพื่อโดยทางความตายนั้น 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พระองค์จะทรงทำลายมารผู้มีอำนาจแห่งความตาย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15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และจะทรงปลดปล่อยบรรดาคนเหล่านั้นที่ตกเป็น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ทาสมาตลอดชีวิต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เนื่องจาก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ความกลัวตาย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0F32A50-4C57-B984-0FF5-E6A6EBA6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074" y="0"/>
            <a:ext cx="2028825" cy="85182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E5F8E40-4C78-3201-DE90-55C3246F7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399" y="4232672"/>
            <a:ext cx="2786063" cy="15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64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552D181-CD12-BD82-D6D4-73988141C8F9}"/>
              </a:ext>
            </a:extLst>
          </p:cNvPr>
          <p:cNvSpPr txBox="1"/>
          <p:nvPr/>
        </p:nvSpPr>
        <p:spPr>
          <a:xfrm>
            <a:off x="152400" y="438061"/>
            <a:ext cx="1190624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15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แต่ของประทานแห่งพระคุณก็ไม่เหมือนการละเมิดนั้น 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เพราะว่าถ้าคนจำนวนมากต้องตายเพราะการละเมิด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ของคนๆ เดียว 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มากยิ่งกว่านั้น 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พระคุณของพระเจ้าและของประทานโดยพระคุณของ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พระองค์ผู้เดียวนั้น 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คือ</a:t>
            </a:r>
            <a:r>
              <a:rPr lang="th-TH" altLang="zh-HK" sz="40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พระเยซูคริสต์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ก็มี</a:t>
            </a:r>
            <a:r>
              <a:rPr lang="th-TH" altLang="zh-HK" sz="40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บริบูรณ์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แก่คนจำนวนมาก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 </a:t>
            </a:r>
            <a:endParaRPr lang="zh-HK" altLang="en-US" sz="4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40D6588-A1ED-4F92-F15B-8CE524E2E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5" y="3540125"/>
            <a:ext cx="4429125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4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295F044-3A95-F42A-ECA3-5B540CAE6B80}"/>
              </a:ext>
            </a:extLst>
          </p:cNvPr>
          <p:cNvSpPr txBox="1"/>
          <p:nvPr/>
        </p:nvSpPr>
        <p:spPr>
          <a:xfrm>
            <a:off x="285749" y="89624"/>
            <a:ext cx="11401425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สิ่งที่ได้จาก "</a:t>
            </a:r>
            <a:r>
              <a:rPr lang="th-TH" altLang="zh-HK" sz="2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ของประทาน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ดีกว่า "ความบาป" เนื่องจากความบาปของอาดัม เพียงผู้เดียวทำให้ "ทุกคน" ทนทุกข์ทรมานจากมรดกของเขาและติดกับความตาย จากนั้นโดยพระคุณของพระเจ้าและของประทานที่ได้มาจากพระคริสต์ที่จะมาถึง "ทุกคน" อย่างล้นเหลือ  อย่างแน่นอน </a:t>
            </a:r>
            <a:endParaRPr lang="en-US" altLang="zh-HK" sz="2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2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ประเด็นสำคัญที่จะเน้นในข้อนี้คือ: (คุณสามารถเลือกได้มากกว่าหนึ่ง)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57200" indent="-457200">
              <a:buFont typeface="Webdings" panose="05030102010509060703" pitchFamily="18" charset="2"/>
              <a:buChar char="a"/>
            </a:pP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พระเยซูคริสต์ทรงยิ่งใหญ่กว่าอาดัม สิ่งที่อาดัมทำคือการทำบาป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สิ่งที่พระเยซูคริสต์ทรงทำคือพระคุณ ในสาระสำคัญ สิ่งที่พระเยซู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คริสต์ทำเป็นมากกว่าสิ่งที่อาดัมทำ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57200" indent="-457200">
              <a:buFont typeface="Webdings" panose="05030102010509060703" pitchFamily="18" charset="2"/>
              <a:buChar char="a"/>
            </a:pP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ผลที่ตามมาของความบาปนั้นอยู่เฉยๆ และไม่มีทางเลือกอื่น แต่สิ่ง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ที่พระคุณนั้นใช้งานได้และฟรี แอคทีฟ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(active)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ดีกว่าอยู่เฉยๆ และ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ฟรีดีกว่าบังคับ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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ของประทานดีกว่าการตัดสิน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และความชอบธรรมดีกว่าการกล่าวโทษ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8966D04-4668-B657-CC14-9B953AD74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175" y="5167693"/>
            <a:ext cx="3067050" cy="169030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84333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5B4FB00-1B39-CE76-CC30-8119D5018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6" t="36111" r="23125" b="21667"/>
          <a:stretch/>
        </p:blipFill>
        <p:spPr>
          <a:xfrm>
            <a:off x="238125" y="0"/>
            <a:ext cx="11850792" cy="6048376"/>
          </a:xfrm>
          <a:prstGeom prst="rect">
            <a:avLst/>
          </a:prstGeom>
        </p:spPr>
      </p:pic>
      <p:pic>
        <p:nvPicPr>
          <p:cNvPr id="4098" name="Picture 2" descr="God Gives Good Gifts” — Trinity Missionary Baptist Church">
            <a:extLst>
              <a:ext uri="{FF2B5EF4-FFF2-40B4-BE49-F238E27FC236}">
                <a16:creationId xmlns:a16="http://schemas.microsoft.com/office/drawing/2014/main" id="{6D3A4289-AC7B-2556-967B-9E20FEC18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4" y="3951766"/>
            <a:ext cx="4638675" cy="302053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233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C4684FD-124C-756D-8BDA-78451ABED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6" t="30972" r="22578" b="40139"/>
          <a:stretch/>
        </p:blipFill>
        <p:spPr>
          <a:xfrm>
            <a:off x="125203" y="0"/>
            <a:ext cx="11941593" cy="476249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22FC5DE-8A9D-CD5D-677C-01D2D77C5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3875"/>
            <a:ext cx="4467225" cy="23341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A034926-9DAE-9C23-E6B4-E1863FE88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4747969"/>
            <a:ext cx="1790700" cy="10622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乘號 5">
            <a:extLst>
              <a:ext uri="{FF2B5EF4-FFF2-40B4-BE49-F238E27FC236}">
                <a16:creationId xmlns:a16="http://schemas.microsoft.com/office/drawing/2014/main" id="{72747351-980C-ACBC-945A-C9852749B813}"/>
              </a:ext>
            </a:extLst>
          </p:cNvPr>
          <p:cNvSpPr/>
          <p:nvPr/>
        </p:nvSpPr>
        <p:spPr>
          <a:xfrm>
            <a:off x="1819275" y="4886325"/>
            <a:ext cx="1304925" cy="71437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51E8187-7CC5-2DDA-C0F9-1CD13AB3E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427" y="4762499"/>
            <a:ext cx="3352800" cy="188595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93600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3FC556D-9BD0-AC44-BF2A-665152D8D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9" t="35972" r="23125" b="21667"/>
          <a:stretch/>
        </p:blipFill>
        <p:spPr>
          <a:xfrm>
            <a:off x="105558" y="295275"/>
            <a:ext cx="11980884" cy="62674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9631229-0035-6378-2B94-95F6F7C21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175" y="2284797"/>
            <a:ext cx="2524124" cy="165014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253D2DB-1311-C3A7-5E9F-BDBBECDD74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2150" y="1534643"/>
            <a:ext cx="1962149" cy="19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18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91E456B-2C3B-AD53-AF6D-6177CCCF219A}"/>
              </a:ext>
            </a:extLst>
          </p:cNvPr>
          <p:cNvSpPr txBox="1"/>
          <p:nvPr/>
        </p:nvSpPr>
        <p:spPr>
          <a:xfrm>
            <a:off x="266700" y="163709"/>
            <a:ext cx="11658600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18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ฉะนั้นการลงโทษได้มาถึงทุกคนเพราะการละเมิดครั้งเดียวอย่างไร การกระทำอันชอบธรรมครั้งเดียว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ก็นำ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ความชอบธรรม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ชีวิต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มาถึงทุกคนอย่างนั้น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en-US" altLang="zh-HK" sz="40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เนื่องจากอาดัม “สะดุดล้มลงจากอาณาจักร” ในสวนเอเดน ทุกคนจึงถูกพระเจ้าพิพากษา และพวกเขาทั้งหมดอยู่ภายใต้อำนาจของ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บาปและความตาย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ในทำนองเดียวกัน เพราะการที่พระคริสต์ทรงยอมรับเพียงครั้งเดียวบน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ไม้กางเขน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การลงโทษของพระเจ้าเตรียมให้ทุกคนจะได้รับการชำระให้เป็นคน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ชอบธรรม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จากพระเจ้า และพวกเขาจะได้รับการ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ฟื้นคืนชีวิต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จากความตายเพื่อรับชีวิตใหม่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7154D0A-AC61-CA24-639B-2C3A378BA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350" y="618659"/>
            <a:ext cx="25336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10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471BD4D-8E0C-0ED5-8742-D5218FA87FDB}"/>
              </a:ext>
            </a:extLst>
          </p:cNvPr>
          <p:cNvSpPr txBox="1"/>
          <p:nvPr/>
        </p:nvSpPr>
        <p:spPr>
          <a:xfrm>
            <a:off x="300037" y="233479"/>
            <a:ext cx="11591925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19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เพราะว่าคนจำนวนมากเป็นคนบาป เพราะคนคนเดียวที่ไม่เชื่อฟังอย่างไร คนจำนวนมากก็เป็นคนชอบธรรม เพราะพระองค์ผู้เดียวที่ได้ทรง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เชื่อฟัง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อย่างนั้น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en-US" altLang="zh-HK" sz="32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ความหมายของข้อนี้คือ: (เลือกได้มากกว่า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ข้อ)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57200" indent="-457200">
              <a:buFont typeface="Webdings" panose="05030102010509060703" pitchFamily="18" charset="2"/>
              <a:buChar char="a"/>
            </a:pP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ในอาดัม เราได้รับทุกสิ่งที่เป็นของอาดัม ในทำนองเดียวกัน ในพระคริสต์ </a:t>
            </a:r>
            <a:endParaRPr lang="en-US" altLang="zh-HK" sz="2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เราก็ได้รับทุกสิ่งที่เป็นของพระคริสต์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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ผู้เชื่อที่แท้จริงทุกคนต้องมีชีวิตที่ชอบธรรมและนิสัยภายใน และแสดง</a:t>
            </a:r>
            <a:endParaRPr lang="en-US" altLang="zh-HK" sz="2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พฤติกรรมที่ชอบธรรม  และซึ่งเป็นชีวิตภายนอก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57200" indent="-457200">
              <a:buFont typeface="Webdings" panose="05030102010509060703" pitchFamily="18" charset="2"/>
              <a:buChar char="a"/>
            </a:pP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เพราะอาดัม "ไม่เชื่อฟัง" พระเจ้าองค์เดียว บาปจึงเข้ามาสู่มนุษย์ </a:t>
            </a:r>
            <a:endParaRPr lang="en-US" altLang="zh-HK" sz="2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และทุกคนก็กลายเป็น "คนบาป" ในทำนองเดียวกัน เพราะพระคริสต์เท่านั้น </a:t>
            </a:r>
            <a:endParaRPr lang="en-US" altLang="zh-HK" sz="2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endParaRPr lang="en-US" altLang="zh-HK" sz="2800" kern="0" dirty="0">
              <a:solidFill>
                <a:srgbClr val="121212"/>
              </a:solidFill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การเชื่อฟัง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ต่อพระเจ้าจึงนำไปจนถึงความตาย (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ฟีลิปปี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Helvetica" panose="020B060402020202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2 :8)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นำชีวิตและความประพฤติที่ชอบธรรมมาสู่ผู้คนด้วย และทุกคนจะ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กลายเป็น "ผู้ชอบธรรม"</a:t>
            </a:r>
            <a:endParaRPr lang="zh-HK" altLang="en-US" sz="28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8311DEE-647D-37DA-015A-61698EF9B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1295400"/>
            <a:ext cx="1019175" cy="157405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66B56DB-3D08-0491-4E70-57F20907C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75" y="1458119"/>
            <a:ext cx="1847850" cy="124861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F0D7D11-105F-C331-A6C8-23541A8E3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601" y="1410915"/>
            <a:ext cx="1403305" cy="7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38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7B0932C-A265-ACBE-CA0C-0CBA51E3D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12" t="26390" r="22500" b="13472"/>
          <a:stretch/>
        </p:blipFill>
        <p:spPr>
          <a:xfrm>
            <a:off x="209549" y="171450"/>
            <a:ext cx="11553825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68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BF44B82-6AE2-6CC6-8A44-0EAE088BE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22" t="39306" r="22657" b="11806"/>
          <a:stretch/>
        </p:blipFill>
        <p:spPr>
          <a:xfrm>
            <a:off x="285750" y="238124"/>
            <a:ext cx="11737154" cy="587692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C3F788B-C8A2-CC31-5FBF-F77517688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0" y="3076575"/>
            <a:ext cx="1928811" cy="128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51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3EE1093-78F0-90DF-7EF2-D304358A1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35" t="34305" r="22344" b="12084"/>
          <a:stretch/>
        </p:blipFill>
        <p:spPr>
          <a:xfrm>
            <a:off x="104774" y="97715"/>
            <a:ext cx="11953876" cy="656358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F836974-8266-DFC4-85F3-27873E60195F}"/>
              </a:ext>
            </a:extLst>
          </p:cNvPr>
          <p:cNvSpPr/>
          <p:nvPr/>
        </p:nvSpPr>
        <p:spPr>
          <a:xfrm>
            <a:off x="95250" y="6419850"/>
            <a:ext cx="5457825" cy="43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8B2F31E-E23F-ADB0-5831-91C01BC8E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48"/>
          <a:stretch/>
        </p:blipFill>
        <p:spPr>
          <a:xfrm>
            <a:off x="7810499" y="1187142"/>
            <a:ext cx="3429001" cy="179061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4829B93-B87F-0709-11CB-F9AC28DEE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725" y="990437"/>
            <a:ext cx="990600" cy="990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E68422B-74C9-3557-79FE-0A94E710D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826" y="1677592"/>
            <a:ext cx="1300161" cy="130016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076B4A27-6C7B-5028-174D-398962FCAD7D}"/>
              </a:ext>
            </a:extLst>
          </p:cNvPr>
          <p:cNvSpPr/>
          <p:nvPr/>
        </p:nvSpPr>
        <p:spPr>
          <a:xfrm>
            <a:off x="4257675" y="1895475"/>
            <a:ext cx="1390649" cy="55245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A75CBF5B-7B10-73F6-45DA-BD82FB1CD5F7}"/>
              </a:ext>
            </a:extLst>
          </p:cNvPr>
          <p:cNvSpPr/>
          <p:nvPr/>
        </p:nvSpPr>
        <p:spPr>
          <a:xfrm>
            <a:off x="466725" y="2958703"/>
            <a:ext cx="7486650" cy="55245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05326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612FA45-5CF1-5276-C8BD-AD4841441084}"/>
              </a:ext>
            </a:extLst>
          </p:cNvPr>
          <p:cNvSpPr txBox="1"/>
          <p:nvPr/>
        </p:nvSpPr>
        <p:spPr>
          <a:xfrm>
            <a:off x="233362" y="138006"/>
            <a:ext cx="1172527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ชีวิตที่เกิดใหม่คืออะไร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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เอเฟซัส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2:15  </a:t>
            </a: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ทรงทำให้ธรรมบัญญัติซึ่งประกอบด้วยบัญญัติและคำสั่งต่างๆ นั้น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เป็นโมฆะ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(            cancel)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</a:t>
            </a: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เพื่อสร้างให้เป็นคนใหม่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คนเดียวกันในพระองค์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จากคนสองฝ่ายนั้น  เช่นนั้นแหละ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พระองค์จึงทรงทำให้เกิด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สันติภาพ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เอเฟซัส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4:23-24  </a:t>
            </a:r>
          </a:p>
          <a:p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23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และให้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วิญญาณและจิตใจ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ของพวกท่านได้รับการเปลี่ยนใหม่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24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และรับการสอนให้สวมสภาพใหม่ซึ่งได้รับการสร้างขึ้นตามแบบของ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พระเจ้าใน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ความชอบธรรม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ความบริสุทธิ์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อย่างแท้จริง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ลักษณะของชีวิตใหม่ในพระคริสต์คือ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</a:t>
            </a:r>
            <a:endParaRPr lang="zh-HK" altLang="en-US" sz="3200" dirty="0"/>
          </a:p>
        </p:txBody>
      </p:sp>
      <p:sp>
        <p:nvSpPr>
          <p:cNvPr id="4" name="Text Box 214">
            <a:extLst>
              <a:ext uri="{FF2B5EF4-FFF2-40B4-BE49-F238E27FC236}">
                <a16:creationId xmlns:a16="http://schemas.microsoft.com/office/drawing/2014/main" id="{2C16FB9A-17E5-4534-556C-3ED3D65FCD4B}"/>
              </a:ext>
            </a:extLst>
          </p:cNvPr>
          <p:cNvSpPr txBox="1"/>
          <p:nvPr/>
        </p:nvSpPr>
        <p:spPr>
          <a:xfrm>
            <a:off x="377452" y="5708785"/>
            <a:ext cx="9163049" cy="588645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ทั้งวิญญาณและจิตใจก็เปลี่ยนใหม่  ความสัมพันธ์กับพระเจ้าก็เปลี่ยนไปด้วย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1026" name="Picture 2" descr="orig">
            <a:extLst>
              <a:ext uri="{FF2B5EF4-FFF2-40B4-BE49-F238E27FC236}">
                <a16:creationId xmlns:a16="http://schemas.microsoft.com/office/drawing/2014/main" id="{2BFFC5BE-3AA0-C231-C85A-D2D9D82D5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t="6251" r="10870" b="14583"/>
          <a:stretch/>
        </p:blipFill>
        <p:spPr bwMode="auto">
          <a:xfrm>
            <a:off x="2266950" y="1714500"/>
            <a:ext cx="124777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67E36AD-7158-242B-5368-1697C812C6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5474" y="46584"/>
            <a:ext cx="2162175" cy="114056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3FE0B77-5DBE-90E1-547D-4D24934544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8977" y="1571625"/>
            <a:ext cx="1178671" cy="621758"/>
          </a:xfrm>
          <a:prstGeom prst="rect">
            <a:avLst/>
          </a:prstGeom>
        </p:spPr>
      </p:pic>
      <p:sp>
        <p:nvSpPr>
          <p:cNvPr id="7" name="乘號 6">
            <a:extLst>
              <a:ext uri="{FF2B5EF4-FFF2-40B4-BE49-F238E27FC236}">
                <a16:creationId xmlns:a16="http://schemas.microsoft.com/office/drawing/2014/main" id="{D14AEB62-4AD8-EE7A-6E48-44813AEF52BA}"/>
              </a:ext>
            </a:extLst>
          </p:cNvPr>
          <p:cNvSpPr/>
          <p:nvPr/>
        </p:nvSpPr>
        <p:spPr>
          <a:xfrm>
            <a:off x="5086349" y="1543050"/>
            <a:ext cx="923925" cy="588645"/>
          </a:xfrm>
          <a:prstGeom prst="mathMultiply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4CB5DCD-EC07-CAF8-B8D0-066966E26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075" y="5005649"/>
            <a:ext cx="3209925" cy="1797558"/>
          </a:xfrm>
          <a:prstGeom prst="rect">
            <a:avLst/>
          </a:prstGeom>
        </p:spPr>
      </p:pic>
      <p:sp>
        <p:nvSpPr>
          <p:cNvPr id="9" name="箭號: 向下 8">
            <a:extLst>
              <a:ext uri="{FF2B5EF4-FFF2-40B4-BE49-F238E27FC236}">
                <a16:creationId xmlns:a16="http://schemas.microsoft.com/office/drawing/2014/main" id="{E544F1A9-A378-DD1D-73BA-126B45346267}"/>
              </a:ext>
            </a:extLst>
          </p:cNvPr>
          <p:cNvSpPr/>
          <p:nvPr/>
        </p:nvSpPr>
        <p:spPr>
          <a:xfrm rot="4633813">
            <a:off x="5222027" y="2043301"/>
            <a:ext cx="223960" cy="25900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34756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FFE77DB-AFB9-244E-2573-589CF714C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25" t="30556" r="22422" b="27500"/>
          <a:stretch/>
        </p:blipFill>
        <p:spPr>
          <a:xfrm>
            <a:off x="171529" y="414337"/>
            <a:ext cx="11848942" cy="6029326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927F727A-0181-1118-318F-2CF7472C0A8F}"/>
              </a:ext>
            </a:extLst>
          </p:cNvPr>
          <p:cNvSpPr/>
          <p:nvPr/>
        </p:nvSpPr>
        <p:spPr>
          <a:xfrm>
            <a:off x="8562975" y="2609850"/>
            <a:ext cx="752475" cy="55245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2050" name="Picture 2" descr="5 Steps to Peace with God - LetterPile">
            <a:extLst>
              <a:ext uri="{FF2B5EF4-FFF2-40B4-BE49-F238E27FC236}">
                <a16:creationId xmlns:a16="http://schemas.microsoft.com/office/drawing/2014/main" id="{857D08D2-6E75-75C8-3F74-F55673719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525" y="1842259"/>
            <a:ext cx="1895475" cy="142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950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DA7A70E-1CE0-1769-BB59-B1D098057BF0}"/>
              </a:ext>
            </a:extLst>
          </p:cNvPr>
          <p:cNvSpPr txBox="1"/>
          <p:nvPr/>
        </p:nvSpPr>
        <p:spPr>
          <a:xfrm>
            <a:off x="457200" y="127234"/>
            <a:ext cx="1127760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อาดัมกับพระคริสต์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12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เพราะเหตุนี้ บาปได้เข้ามาในโลกเพราะคนๆ เดียว และความตายก็เกิดมาเพราะบาปนั้น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และความตายก็ได้แผ่ไปถึง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มวลมนุษย์ทุกคน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เพราะมนุษย์ทุกคน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ทำบาป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การพรรณนาถึงชีวิตที่เป็นคนบาปและอยู่บนโลกใบนี้: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โคโลสี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3:5-6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5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เพราะฉะนั้นจง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ประหารโลกียวิสัย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ในตัวท่าน 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คือการล่วงประเวณี การโสโครก ราคะตัณหา ความปรารถนาชั่ว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และความโลภ (ซึ่งเป็นการ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บูชารูปเคารพ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)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6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สิ่งเหล่านี้เป็นเหตุให้พระพิโรธของพระเจ้ามาถึง 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                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[คนเหล่านั้นที่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ไม่เชื่อฟัง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]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8A28BA9-24D3-7B51-18C0-EFBBE0D5F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62"/>
          <a:stretch/>
        </p:blipFill>
        <p:spPr>
          <a:xfrm>
            <a:off x="7753350" y="2792109"/>
            <a:ext cx="4076700" cy="15974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DF671E6-66F3-3787-212B-DC4FE67B6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149" y="4903792"/>
            <a:ext cx="3471659" cy="195420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17499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B5EF053-C0CC-548B-5AC2-8918A75BC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47" t="39861" r="21250" b="32639"/>
          <a:stretch/>
        </p:blipFill>
        <p:spPr>
          <a:xfrm>
            <a:off x="162169" y="261938"/>
            <a:ext cx="11867661" cy="416242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F85C53D-D76E-7D6E-9A9B-9A07250F8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277" y="3651989"/>
            <a:ext cx="4676775" cy="312028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8C42BE8-1EBC-5FC6-7C03-BAAFF907C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482" y="4895251"/>
            <a:ext cx="3059743" cy="20389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B4B85E5-0EC6-67E4-0CA1-2EFDC813506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5087" y="4667250"/>
            <a:ext cx="2691274" cy="20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8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42CD767-E0F8-77E9-A52A-524050AE2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13" t="29166" r="23203" b="10417"/>
          <a:stretch/>
        </p:blipFill>
        <p:spPr>
          <a:xfrm>
            <a:off x="190500" y="114300"/>
            <a:ext cx="11658600" cy="66294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B97A597-7618-5CD1-3344-9F05944E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696" y="1007656"/>
            <a:ext cx="3060457" cy="204233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1E3D9F1-BA30-F204-891C-591AF44A2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938" y="4729937"/>
            <a:ext cx="3061114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91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620A3CF-8D9D-A021-3813-8E67C5F665FB}"/>
              </a:ext>
            </a:extLst>
          </p:cNvPr>
          <p:cNvSpPr txBox="1"/>
          <p:nvPr/>
        </p:nvSpPr>
        <p:spPr>
          <a:xfrm>
            <a:off x="466724" y="330273"/>
            <a:ext cx="11420475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14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อย่างไรก็ตาม 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ความตาย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ก็ได้ครอบงำ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ตลอดมา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ตั้งแต่อาดัมจนถึงโมเสส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แม้คนที่ไม่ได้ทำบาปอย่างเดียวกับการละเมิดของอาดัม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ผู้ซึ่งเป็นแบบของผู้ที่จะเสด็จมาภายหลัง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endParaRPr lang="en-US" altLang="zh-HK" sz="4000" kern="0" dirty="0">
              <a:solidFill>
                <a:srgbClr val="121212"/>
              </a:solidFill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ยอห์น 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1:17  </a:t>
            </a:r>
          </a:p>
          <a:p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คือว่าเราได้ธรรมบัญญัตินั้นมาทาง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โมเสส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ส่วนพระคุณและความจริงมาทาง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พระเยซูคริสต์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endParaRPr lang="zh-TW" altLang="zh-HK" sz="4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3074" name="Picture 2" descr="Jesus: The Greater Moses">
            <a:extLst>
              <a:ext uri="{FF2B5EF4-FFF2-40B4-BE49-F238E27FC236}">
                <a16:creationId xmlns:a16="http://schemas.microsoft.com/office/drawing/2014/main" id="{9EDB06E6-0CFF-F4FF-D094-BE3EDA7B7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2724151"/>
            <a:ext cx="4386276" cy="229537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BA2DAEC-ABF6-993C-2326-FC731A127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62"/>
          <a:stretch/>
        </p:blipFill>
        <p:spPr>
          <a:xfrm>
            <a:off x="1800225" y="2934984"/>
            <a:ext cx="4076700" cy="15974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504351C-BA71-9C3B-9056-24DA40059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687" y="2071610"/>
            <a:ext cx="3342391" cy="187173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70054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102078E-4105-8CA1-A2C7-308FBAA516B5}"/>
              </a:ext>
            </a:extLst>
          </p:cNvPr>
          <p:cNvSpPr txBox="1"/>
          <p:nvPr/>
        </p:nvSpPr>
        <p:spPr>
          <a:xfrm>
            <a:off x="247650" y="135939"/>
            <a:ext cx="11458575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ถ้ามีความบาปอยู่ ความตายนั้นก็จะอยู่ด้วย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ไม่ว่าคนไหนก็ตาม (ได้ทำบาปเหมือนที่อาดัมทำไว้หรือไม่)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จุดจบก็คือความตาย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ตั้งแต่เกิด ทุกคนอยู่ภายใต้อิทธิพลของ 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อาดัมคนเก่า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(Old Adam) </a:t>
            </a:r>
          </a:p>
          <a:p>
            <a:r>
              <a:rPr lang="en-US" altLang="zh-HK" sz="2800" kern="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และกลายเป็น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คนบาป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เราทุกคนเป็นคนบาปแต่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กำเนิด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เราทุกคนต่างก็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ทำบาป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และเรา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รักความบาป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ด้วย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ไม่ใช่เพราะเราเคยทำบาปจึงกลายเป็นคนบาป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5A9C4A6-149E-005E-7CE1-F56B9CBFE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135" y="4352925"/>
            <a:ext cx="3456865" cy="25050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E1BBD5D-D176-1017-1EA8-B5B6F3CB42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36" b="13750"/>
          <a:stretch/>
        </p:blipFill>
        <p:spPr>
          <a:xfrm>
            <a:off x="4980774" y="4448175"/>
            <a:ext cx="3754361" cy="24098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45A8A1A-399F-A9F3-D8FA-4DA2FC41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953" y="4676075"/>
            <a:ext cx="3171825" cy="218192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29087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1096</Words>
  <Application>Microsoft Office PowerPoint</Application>
  <PresentationFormat>寬螢幕</PresentationFormat>
  <Paragraphs>89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Tahoma</vt:lpstr>
      <vt:lpstr>Times New Roman</vt:lpstr>
      <vt:lpstr>Webdings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25</cp:revision>
  <dcterms:created xsi:type="dcterms:W3CDTF">2022-09-07T04:23:43Z</dcterms:created>
  <dcterms:modified xsi:type="dcterms:W3CDTF">2022-11-16T04:32:13Z</dcterms:modified>
</cp:coreProperties>
</file>