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5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CC72A-A26A-4648-9C5A-84CD479BFC53}" type="datetimeFigureOut">
              <a:rPr lang="zh-HK" altLang="en-US" smtClean="0"/>
              <a:t>20/11/2024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02E1A-9727-48F7-93CE-C9BD43135E2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63833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02E1A-9727-48F7-93CE-C9BD43135E20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29657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C2AFA0-D88D-B4E6-F44F-7CAAFD6CC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FEAD124-2793-D380-5A98-96E2D9C6F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76842CF-05EB-5222-5FE0-605441764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20/11/2024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79CC1D-0341-4714-8286-C9054F0F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8B2494-94DF-8CEE-641F-B335B1FF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125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457C3C-B757-2FB8-20E7-CF7AC7707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5516AFD-AF81-EC5A-722A-325311866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279299-3A6E-96EB-A75C-C23712971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20/11/2024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9A18EAE-1782-8CE7-8EDC-FC482B32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B64E42-70CB-E2EC-A230-4EF8638F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089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5334454-0AD6-96B3-0963-70A214143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050E1C8-4A1E-DB9B-69C8-2657EB130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1313A7-AFAB-CF3A-25A7-7A601EF6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20/11/2024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9E4524-0516-8A38-59A5-0220683B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CAB4B8-8C7E-B615-B01B-93E0AD02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477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B72918-EB72-5090-AD7D-C760526B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B65212-5535-3579-E7FE-54810535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19B70C-3A6B-4B06-5AA2-523C9AB4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20/11/2024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21DAEA-59F2-4F22-6FC8-39F57AFF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60BB7C-280A-2FE4-7843-D1F05309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203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62BD6-8B00-8E3E-5EE5-C81DC07AA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36C55B-5525-A554-7A04-452FADF5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A1C056-FFDD-84B8-5109-FAF0191A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20/11/2024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462867-D28A-5FD0-BCCA-75489ACB2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7C31CA-76DE-BF33-EDF2-8F35591A8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190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97E296-1D8E-946F-5AC3-228915A90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B23A4A-35FD-3B10-C30D-9BF13F219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3B0CB0A-D6BC-B567-E1B1-58F522455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F98AD1C-D3E0-1C6E-A7CF-F1D495EA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20/11/2024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A2CB8CC-3DC3-AB87-CB54-77C6A4B8D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4FFF79-2C7D-79ED-613A-C66D96A0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687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6A2C47-48E8-A349-D65C-AAB14C68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773BCB-53F0-7AB6-624E-24C64F9A7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4048A89-5797-610C-4D66-1FA0D0C31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7B25C02-0DE5-D7B1-A56B-7817F0D23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271993C-7C45-B398-C815-AE1D86D8A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9EE6000-1547-E0BB-C635-D7E22216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20/11/2024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9AB869F-89CA-1EA5-498C-94983E23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7F04392-24E6-D96B-E3ED-EB5800CB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695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0E5063-4E1C-7793-DC0A-29CB4F16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FBD1ED9-FB44-9CF5-A064-80E2E528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20/11/2024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FDE47CC-1D28-46F4-242F-A2DA72A4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AFB05EF-50A8-9AEB-72E5-63231F87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973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A0B6207-C06A-E22B-0AE9-6FAEAEAB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20/11/2024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8810C99-C434-AC6B-DFE9-7A68F4F3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EFDD652-2F67-9820-1230-2CE9E15D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856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AC1BF3-4926-8199-6641-831C9702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25FED4-7DDE-47E7-40DC-4475F87A1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8AAB264-21AF-6F8A-02E8-9B0C01952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8C91F4-B2E3-0728-AE66-8967ACBDA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20/11/2024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A17E124-2FFE-3838-22C9-0BB519E5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3BA70C3-9E6E-AD63-0DEE-CCA36BE0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414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C43453-1EFA-9EA8-3A45-00FBE85E1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DD4A2D7-4E88-73FE-EEB4-433447106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4B8DBB-28BE-0110-DFB4-E55430F36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D0C417-3C59-0335-29D7-45FE2FD5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20/11/2024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039C3A-32B5-B7C7-FD10-C5C3A089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90B3F78-5EFF-E772-9955-EBB6FDF9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46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EC616B7-60B5-CCB1-D245-140E4D6E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511D079-D1EB-7F39-B741-958A576BF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7A684A-91F6-8BAA-7FD3-49C52CE37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6A57-CCCA-4CBD-BC44-A6A5911DC0B3}" type="datetimeFigureOut">
              <a:rPr lang="zh-HK" altLang="en-US" smtClean="0"/>
              <a:t>20/11/2024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61294DB-51B8-62D8-52C9-294206E17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3F376E-70D9-2BF9-2261-8E586E60B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475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37AB85FF-5090-7B7D-1A7C-DAB1C9120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761186" cy="399129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CD50636E-382F-A279-C5E3-7D6D476993AC}"/>
              </a:ext>
            </a:extLst>
          </p:cNvPr>
          <p:cNvSpPr txBox="1"/>
          <p:nvPr/>
        </p:nvSpPr>
        <p:spPr>
          <a:xfrm>
            <a:off x="243840" y="3991292"/>
            <a:ext cx="11808162" cy="2715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7000"/>
              </a:lnSpc>
            </a:pP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บทที่ </a:t>
            </a:r>
            <a:r>
              <a:rPr lang="en-US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34</a:t>
            </a: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 </a:t>
            </a:r>
            <a:endParaRPr lang="en-US" altLang="zh-HK" sz="7200" kern="1800" cap="all" spc="75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ctr">
              <a:lnSpc>
                <a:spcPts val="7000"/>
              </a:lnSpc>
            </a:pP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การตอบสนองของผู้สร้าง—การจัดเตรียมต่างๆ ของพระเจ้า (</a:t>
            </a:r>
            <a:r>
              <a:rPr lang="en-US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1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) 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40:1-24</a:t>
            </a:r>
            <a:endParaRPr lang="th-TH" altLang="zh-HK" sz="4000" kern="0" dirty="0">
              <a:solidFill>
                <a:srgbClr val="202124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F144C5B-D302-8E02-F843-C4441F36AE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254" y="0"/>
            <a:ext cx="5328745" cy="3785246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E768EF20-03A9-7BE4-1916-3262D0CC84AC}"/>
              </a:ext>
            </a:extLst>
          </p:cNvPr>
          <p:cNvSpPr txBox="1"/>
          <p:nvPr/>
        </p:nvSpPr>
        <p:spPr>
          <a:xfrm>
            <a:off x="9662160" y="6264166"/>
            <a:ext cx="2389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/>
              <a:t>(textbook pg. 195-198)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2637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645B2EA-2B56-EFE9-93EB-B477D334FEE1}"/>
              </a:ext>
            </a:extLst>
          </p:cNvPr>
          <p:cNvSpPr txBox="1"/>
          <p:nvPr/>
        </p:nvSpPr>
        <p:spPr>
          <a:xfrm>
            <a:off x="365760" y="264160"/>
            <a:ext cx="1147064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10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จงเอาความโอ่อ่าตระการและความสง่าผ่าเผยประดับตัว จงเอาศักดิ์ศรีและความสง่างามห่มตัว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มีเพียง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เท่านั้นที่สามารถแต่งตัวได้เช่นนั้น (สดุดี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93:1; 96:6; 104:1, 2)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ดังนั้น พระเจ้าจึงตรัสกับโยบอย่างเหน็บแนมในส่วนนี้ว่า "จงมาเป็น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พระเจ้าสักครั้ง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เพื่อป้องกันไม่ให้โยบหุนหันพลันแล่นและหยิ่งผยอง คุณลักษณะที่เป็นตัวแทนมากที่สุดประการหนึ่งของซาตานคือความจองหอง และเป็นเพราะความจองหองนั่นเองที่เขาต้องการ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ยกระดับขึ้นสู่พระเจ้า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(อิสยาห์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14:13)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ความจองหองนี้ยังฝังแน่นอยู่ในหัวใจของมนุษย์ที่ตกสู่บาป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163120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591C25B-0F16-4A95-E9CB-EFD38224775F}"/>
              </a:ext>
            </a:extLst>
          </p:cNvPr>
          <p:cNvSpPr txBox="1"/>
          <p:nvPr/>
        </p:nvSpPr>
        <p:spPr>
          <a:xfrm>
            <a:off x="563880" y="731520"/>
            <a:ext cx="11064240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11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จงเทความกริ้วของเจ้าที่ล้นอยู่นั้นออกมา จงดูทุกคนที่เย่อหยิ่ง และทำให้เขาตกต่ำลง </a:t>
            </a:r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12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จงดูทุกคนที่เย่อหยิ่ง จงดึงเขาลงมา และเหยียบคนอธรรมไว้ตรงที่ซึ่งเขายืนอยู่นั้น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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สมมติฐานคือ: ถ้าคุณเป็นพระเจ้า คุณสามารถทำสิ่งเหล่านี้ได้ทั้งหมด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               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Angsana New" panose="02020603050405020304" pitchFamily="18" charset="-34"/>
                <a:sym typeface="Wingdings" panose="05000000000000000000" pitchFamily="2" charset="2"/>
              </a:rPr>
              <a:t>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แต่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: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สิ่งเหล่านี้ไม่ใช่สิ่งที่โยบสามารถทำได้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MORE “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ถ้าคุณเป็นพระเจ้า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” 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Angsana New" panose="02020603050405020304" pitchFamily="18" charset="-34"/>
                <a:sym typeface="Wingdings" panose="05000000000000000000" pitchFamily="2" charset="2"/>
              </a:rPr>
              <a:t>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484651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40B1FB8-6075-C332-3E08-FF2A8E1E011B}"/>
              </a:ext>
            </a:extLst>
          </p:cNvPr>
          <p:cNvSpPr txBox="1"/>
          <p:nvPr/>
        </p:nvSpPr>
        <p:spPr>
          <a:xfrm>
            <a:off x="528320" y="1148080"/>
            <a:ext cx="1113536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13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จงซ่อนเขาไว้ด้วยกันในผงคลี มัดหน้าของเขาไว้ด้วยกันในโลกบาดาล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Angsana New" panose="02020603050405020304" pitchFamily="18" charset="-34"/>
                <a:sym typeface="Wingdings" panose="05000000000000000000" pitchFamily="2" charset="2"/>
              </a:rPr>
              <a:t>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สามารถแปลได้ว่า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“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เมื่อท่านเห็นคนหยิ่งผยอง จงปราบพวกเขาและเหยียบย่ำคนชั่วตามที่พวกเขาอยู่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” &gt;&gt;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ไม่ว่าเขาจะอยู่ที่ไหนเขาก็หนีไม่พ้น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:_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เพราะคุณสามารถควบคุมชีวิตและความตายของพวกเขาได้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79972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2808969F-F589-BD94-1614-E46C2D897FF4}"/>
              </a:ext>
            </a:extLst>
          </p:cNvPr>
          <p:cNvSpPr txBox="1"/>
          <p:nvPr/>
        </p:nvSpPr>
        <p:spPr>
          <a:xfrm>
            <a:off x="538480" y="772161"/>
            <a:ext cx="1084072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14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แล้วเราเองจะยอมรับเจ้าว่า มือขวาของเจ้าอาจช่วยเจ้าให้รอดได้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ยอมรับ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มักใช้ในการนมัสการเพื่ออ้างถึงการยอมรับ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ความยิ่งใหญ่ของพระเจ้า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 แต่ตอนนี้กลับตรงกันข้าม โดยที่พระเจ้าทรงยกย่องความยิ่งใหญ่ของมนุษย์ นี่เป็นเรื่องน่าขันจริงๆ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324889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E438D6F-065E-AFEF-CFAE-C3F20D2E7B87}"/>
              </a:ext>
            </a:extLst>
          </p:cNvPr>
          <p:cNvSpPr txBox="1"/>
          <p:nvPr/>
        </p:nvSpPr>
        <p:spPr>
          <a:xfrm>
            <a:off x="1910080" y="2204720"/>
            <a:ext cx="8554720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8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(2) </a:t>
            </a:r>
            <a:r>
              <a:rPr lang="th-TH" altLang="zh-HK" sz="4800" kern="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การจัดการ(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เบเฮโมท</a:t>
            </a:r>
            <a:r>
              <a:rPr lang="en-US" altLang="zh-HK" sz="48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/</a:t>
            </a:r>
            <a:r>
              <a:rPr lang="th-TH" altLang="zh-HK" sz="4800" kern="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ฮิปโป)ของพระ</a:t>
            </a:r>
            <a:r>
              <a:rPr lang="th-TH" altLang="zh-HK" sz="4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ยาห์เวห์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40:15-24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86997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AE4C5AD9-35C3-73AE-6DBD-31E511BFE0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082" y="782320"/>
            <a:ext cx="11812143" cy="529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751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1A99C1F3-69A2-0DB4-0021-2D6D20BB75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829" y="1686560"/>
            <a:ext cx="11696283" cy="344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448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9AB8777-7D37-BE4F-46B3-96897CC14B66}"/>
              </a:ext>
            </a:extLst>
          </p:cNvPr>
          <p:cNvSpPr txBox="1"/>
          <p:nvPr/>
        </p:nvSpPr>
        <p:spPr>
          <a:xfrm>
            <a:off x="304800" y="735955"/>
            <a:ext cx="11582400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19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มันเป็นพระราชกิจชิ้นแรกของพระเจ้า ผู้ทรงสร้างมันเท่านั้นที่เข้าไปใกล้มันด้วยดาบได้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304800" indent="-304800"/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มันเป็นพระราชกิจชิ้นแรกของพระเจ้า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”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มันมี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ความโดดเด่น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และ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เป็นตัวแทน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มากที่สุดในบรรดาสิ่งที่พระเจ้าทรงสร้าง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381000" indent="-381000"/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ผู้ทรงสร้างมันเท่านั้นที่เข้าไปใกล้มันด้วยดาบได้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”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มีเพียงผู้สร้างเท่านั้นที่สามารถต่อสู้มันด้วย "ดาบ" ฆ่ามันได้ (ภาษาอังกฤษฉบับ 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KJV)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381000" indent="-381000"/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   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Angsana New" panose="02020603050405020304" pitchFamily="18" charset="-34"/>
                <a:sym typeface="Wingdings" panose="05000000000000000000" pitchFamily="2" charset="2"/>
              </a:rPr>
              <a:t>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การแปลอื่น 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“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ผู้สร้างมันได้มอบดาบให้กับมัน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”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พระเจ้าทรงเตรียม “อาวุธโจมตี” ไว้สำหรับมัน มันสามารถเข้าใจได้ว่าเป็นฟันแหลมคมของฮิปโปโปเตมัส ว่ากันว่าฟันฮิปโปนั้นใช้สำหรับกินและป้องกันตัว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64288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EB14EF90-F22A-081A-1D3F-D3BC0060DB4B}"/>
              </a:ext>
            </a:extLst>
          </p:cNvPr>
          <p:cNvSpPr txBox="1"/>
          <p:nvPr/>
        </p:nvSpPr>
        <p:spPr>
          <a:xfrm>
            <a:off x="568960" y="894080"/>
            <a:ext cx="1066800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ภูเขาผลิตอาหารให้มันแน่ เป็นที่ที่สัตว์ป่าแห่งท้องทุ่งทุกชนิดมาเล่นกัน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8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มีอาหารมากมายไม่สิ้นสุดเพราะมาจากภูเขาที่ </a:t>
            </a:r>
            <a:r>
              <a:rPr lang="en-US" altLang="zh-HK" sz="48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“</a:t>
            </a:r>
            <a:r>
              <a:rPr lang="th-TH" altLang="zh-HK" sz="4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ที่สัตว์ป่าแห่งท้องทุ่งทุกชนิดมาเล่นกัน</a:t>
            </a:r>
            <a:r>
              <a:rPr lang="en-US" altLang="zh-HK" sz="48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”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173318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CE3CFA36-C6A3-74B7-B44B-9882594105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84" y="772160"/>
            <a:ext cx="11645747" cy="516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108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9BFF1189-3394-4A52-50BC-33C76986AC5E}"/>
              </a:ext>
            </a:extLst>
          </p:cNvPr>
          <p:cNvSpPr txBox="1"/>
          <p:nvPr/>
        </p:nvSpPr>
        <p:spPr>
          <a:xfrm>
            <a:off x="365760" y="243840"/>
            <a:ext cx="11409680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3200" b="1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โยบ </a:t>
            </a:r>
            <a:r>
              <a:rPr lang="en-US" altLang="zh-HK" sz="3200" b="1" kern="1800" cap="all" spc="75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40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พระยาห์เวห์</a:t>
            </a:r>
            <a:r>
              <a:rPr lang="th-TH" altLang="zh-HK" sz="44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ทรงกำหนดให้โยบตอบคำถามที่พระองค์ถามเพื่อโยบจะโต้แย้งกับพระองค์ต่อไปได้</a:t>
            </a:r>
            <a:r>
              <a:rPr lang="th-TH" altLang="zh-HK" sz="40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 </a:t>
            </a:r>
            <a:r>
              <a:rPr lang="en-US" altLang="zh-HK" sz="4000" kern="0" dirty="0"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40:1-2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และพระยาห์เวห์ตรัสกับโยบว่า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คนชอบจับผิดจะสู้คดีกับองค์ผู้ทรงมหิทธิฤทธิ์หรือ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ผู้โต้แย้งกับพระเจ้า ขอให้เขาตอบหน่อยเถอะ”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508000" indent="-508000"/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ถ้าโยบรู้สิ่งเหล่านี้มากกว่าพระเจ้า พระเจ้าก็คงยินดีเรียนรู้จากเขา คำถามนี้น่าขันอย่างแน่นอน แต่เมื่อพิจารณาจากน้ำเสียงที่เป็นมิตรของคำพูดเหล่านี้แล้ว ก็ไม่ใช่เรื่องน่าขันเลย 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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พร้อม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ที่จะโต้แย้งจริงๆ กับโยบ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0973065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978A123-5E56-AC4B-2084-C73D118E174E}"/>
              </a:ext>
            </a:extLst>
          </p:cNvPr>
          <p:cNvSpPr txBox="1"/>
          <p:nvPr/>
        </p:nvSpPr>
        <p:spPr>
          <a:xfrm>
            <a:off x="497840" y="1270000"/>
            <a:ext cx="11196320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24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ผู้ใดอาจจับมันลากไปด้วยตะขอ หรือเอาบ่วงสนตะพายมันได้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508000" indent="-508000">
              <a:tabLst>
                <a:tab pos="472440" algn="l"/>
              </a:tabLst>
            </a:pPr>
            <a:r>
              <a:rPr lang="en-US" altLang="zh-HK" sz="4400" kern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標楷體" panose="03000509000000000000" pitchFamily="65" charset="-12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Angsana New" panose="02020603050405020304" pitchFamily="18" charset="-34"/>
              </a:rPr>
              <a:t>ข้อ </a:t>
            </a:r>
            <a:r>
              <a:rPr lang="en-US" altLang="zh-HK" sz="4400" kern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標楷體" panose="03000509000000000000" pitchFamily="65" charset="-120"/>
                <a:cs typeface="Cordia New" panose="020B0304020202020204" pitchFamily="34" charset="-34"/>
              </a:rPr>
              <a:t>24 </a:t>
            </a:r>
            <a:r>
              <a:rPr lang="th-TH" altLang="zh-HK" sz="4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Angsana New" panose="02020603050405020304" pitchFamily="18" charset="-34"/>
              </a:rPr>
              <a:t>เน้นถึงความยากในการจับมัน แม้ว่าจะเป็นเรื่องยากที่จะเข้าใจว่าเหตุใดจึงอยากกรงมันและเจาะจมูกของมัน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14605">
              <a:tabLst>
                <a:tab pos="472440" algn="l"/>
              </a:tabLst>
            </a:pPr>
            <a:r>
              <a:rPr lang="en-US" altLang="zh-HK" sz="3200" kern="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      </a:t>
            </a:r>
            <a:r>
              <a:rPr lang="en-US" altLang="zh-HK" sz="3200" kern="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  <a:sym typeface="Wingdings" panose="05000000000000000000" pitchFamily="2" charset="2"/>
              </a:rPr>
              <a:t></a:t>
            </a:r>
            <a:r>
              <a:rPr lang="th-TH" altLang="zh-HK" sz="4400" kern="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ใครสามารถ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ทำได้บ้าง</a:t>
            </a:r>
            <a:r>
              <a:rPr lang="en-US" altLang="zh-HK" sz="4400" kern="0" dirty="0"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?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effectLst/>
                <a:latin typeface="新細明體" panose="02020500000000000000" pitchFamily="18" charset="-120"/>
                <a:cs typeface="Courier New" panose="02070309020205020404" pitchFamily="49" charset="0"/>
              </a:rPr>
              <a:t>          </a:t>
            </a:r>
            <a:r>
              <a:rPr lang="en-US" altLang="zh-HK" sz="3200" kern="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  <a:sym typeface="Wingdings" panose="05000000000000000000" pitchFamily="2" charset="2"/>
              </a:rPr>
              <a:t></a:t>
            </a:r>
            <a:r>
              <a:rPr lang="th-TH" altLang="zh-HK" sz="4400" kern="0" dirty="0"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ถ้าทำแบบนั้นจริงๆ เพราะอะไร</a:t>
            </a:r>
            <a:r>
              <a:rPr lang="en-US" altLang="zh-HK" sz="4400" kern="0" dirty="0"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?  &gt;&gt;</a:t>
            </a:r>
            <a:r>
              <a:rPr lang="th-TH" altLang="zh-HK" sz="4400" kern="0" dirty="0"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ใครสามารถ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ตอบได้</a:t>
            </a:r>
            <a:r>
              <a:rPr lang="en-US" altLang="zh-HK" sz="4400" kern="0" dirty="0"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?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490063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99011C9A-FA7F-9704-146D-07F1AC6036D4}"/>
              </a:ext>
            </a:extLst>
          </p:cNvPr>
          <p:cNvSpPr txBox="1"/>
          <p:nvPr/>
        </p:nvSpPr>
        <p:spPr>
          <a:xfrm>
            <a:off x="1391920" y="1422400"/>
            <a:ext cx="90932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3600" b="1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โยบทูลตอบพระยาห์เวห์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คำตอบแรกของโยบ: รู้สึกถ่อมตัวและตัดสินใจ</a:t>
            </a:r>
            <a:r>
              <a:rPr lang="th-TH" altLang="zh-HK" sz="48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เงียบ</a:t>
            </a:r>
            <a:r>
              <a:rPr lang="th-TH" altLang="zh-HK" sz="4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40:3-5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620699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A7B71E8D-F8D5-D113-10CC-59BF74098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579" y="1666240"/>
            <a:ext cx="11575875" cy="33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937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5595BDF3-58CF-FEFE-6A3F-9A30B44C29C9}"/>
              </a:ext>
            </a:extLst>
          </p:cNvPr>
          <p:cNvSpPr txBox="1"/>
          <p:nvPr/>
        </p:nvSpPr>
        <p:spPr>
          <a:xfrm>
            <a:off x="345440" y="345440"/>
            <a:ext cx="11409680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5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ข้าพระองค์ได้กราบทูลครั้งหนึ่งแล้ว และจะไม่กราบทูลอีก สองครั้งแล้ว แต่ข้าพระองค์จะไม่ทูลต่อไป”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การใช้มือปิดปากอาจเป็นการแสดง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ความเคารพ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(ดู 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21:5, 29:9)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หรืออาจเป็นการแสดงท่าทางแห่ง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ความเงียบ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โยบยอมรับว่าเขาจะไม่ตอบอีกต่อไป แต่เขายังคงไม่ยอมรับบาปใดๆ ดังนั้นเขาจึงไม่ "สารภาพ" เขายังไม่ได้ถอนคำพูดใด ๆ ที่พูดไปก่อนหน้านี้ของเขา ดังนั้นเขาจึงไม่ "พูด" ในทางตรงกันข้าม ดูเหมือนเขาจะยืนกรานในตำแหน่งของเขา: เขาเคยพูดไปแล้วครั้งหนึ่งและไม่จำเป็นต้องพูดอีกต่อไป อันที่จริงเขาได้พูดซ้ำแล้วซ้ำอีก (สองครั้ง) และจะไม่ "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เพิ่มเติม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อะไรอีก นี่หมายความว่าโยบไม่มีอะไรจะพูดในสิ่งที่เขายังไม่ได้พูด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592283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8F372CD-CDF9-B88F-4882-6755859FD674}"/>
              </a:ext>
            </a:extLst>
          </p:cNvPr>
          <p:cNvSpPr txBox="1"/>
          <p:nvPr/>
        </p:nvSpPr>
        <p:spPr>
          <a:xfrm>
            <a:off x="2062480" y="1137920"/>
            <a:ext cx="77520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5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พระยาห์เวห์ตรัสเป็นครั้งที่สอง</a:t>
            </a:r>
            <a:r>
              <a:rPr lang="th-TH" altLang="zh-HK" sz="4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en-US" altLang="zh-HK" sz="48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40:6-41:34</a:t>
            </a:r>
            <a:endParaRPr lang="zh-HK" altLang="en-US" sz="54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0328A22-B864-A52E-45D5-3941B78789B4}"/>
              </a:ext>
            </a:extLst>
          </p:cNvPr>
          <p:cNvSpPr txBox="1"/>
          <p:nvPr/>
        </p:nvSpPr>
        <p:spPr>
          <a:xfrm>
            <a:off x="1676400" y="2133601"/>
            <a:ext cx="859536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3600" b="1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พระยาห์เวห์ทรงท้าทายโยบ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8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(1) </a:t>
            </a:r>
            <a:r>
              <a:rPr lang="th-TH" altLang="zh-HK" sz="4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พระยาห์เวห์ท้าทายโยบอีกครั้ง: เขาจะแสดง</a:t>
            </a:r>
            <a:r>
              <a:rPr lang="th-TH" altLang="zh-HK" sz="48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ความชอบธรรม</a:t>
            </a:r>
            <a:r>
              <a:rPr lang="th-TH" altLang="zh-HK" sz="4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ของเขาได้ไหม ไม่เช่นนั้น เขาจะประณามพระเจ้าและเป็นคนชอบธรรมได้อย่างไร</a:t>
            </a:r>
            <a:r>
              <a:rPr lang="en-US" altLang="zh-HK" sz="48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40:6-14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917690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358FC071-1BBF-BD3F-843C-AE9D46263E98}"/>
              </a:ext>
            </a:extLst>
          </p:cNvPr>
          <p:cNvSpPr txBox="1"/>
          <p:nvPr/>
        </p:nvSpPr>
        <p:spPr>
          <a:xfrm>
            <a:off x="467360" y="1026161"/>
            <a:ext cx="11257280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แล้วพระยาห์เวห์ทรงตอบโยบจากพายุว่า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ตอบโยบจากพายุ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”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เพราะว่า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:_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เพื่อปกป้องโยบจากความอันตราย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_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7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จงคาดเอวอย่างลูกผู้ชาย เราจะถามเจ้า ขอเจ้าตอบเรา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พระเจ้าได้ถามคำถามมากมาย แต่ก็ยังไม่ทรงแสดงความเห็นอกเห็นใจต่อผู้ประสบภัย ในทางกลับกัน พระองค์ทรงออกคำสั่งแก่โยบเป็นครั้งที่สอง: 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คาดเอวอย่างลูกผู้ชาย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” (ข้อ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7)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หยุดเกาบาดแผลของตน และยืนหยัดอย่าง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ลูกผู้ชาย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และตอบคำถามไปเรื่อย!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020582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18D77FF-B955-525C-592D-E329658FBDFF}"/>
              </a:ext>
            </a:extLst>
          </p:cNvPr>
          <p:cNvSpPr txBox="1"/>
          <p:nvPr/>
        </p:nvSpPr>
        <p:spPr>
          <a:xfrm>
            <a:off x="314960" y="294640"/>
            <a:ext cx="1137920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8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เจ้ายังจะให้เราอยู่ฝ่ายผิดหรือ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เจ้าจะหาว่าเราผิด เพื่อเจ้าจะเป็นฝ่ายถูกหรือ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เจ้ายังจะให้เราอยู่ฝ่ายผิดหรือ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?”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สามารถแปลได้ว่า "คุณละทิ้ง</a:t>
            </a:r>
            <a:r>
              <a:rPr lang="th-TH" altLang="zh-HK" sz="36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คำตัดสิน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ของเราไช่ไหม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"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304800" indent="-304800"/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“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เจ้าจะหาว่าเราผิด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ahoma" panose="020B0604030504040204" pitchFamily="34" charset="0"/>
              </a:rPr>
              <a:t>...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”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เนื่องจากโยบยืนกรานที่จะ "สำแดงตัวว่าชอบธรรม" จริงๆ แล้วเขาจึงวางพระเจ้าให้อยู่ในตำแหน่งที่</a:t>
            </a:r>
            <a:r>
              <a:rPr lang="th-TH" altLang="zh-HK" sz="36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ไม่ชอบธรรม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 ซึ่งเทียบเท่ากับการทำให้พระเจ้าสำนึกผิดเพื่อที่เขาจะได้รู้สึก</a:t>
            </a:r>
            <a:r>
              <a:rPr lang="th-TH" altLang="zh-HK" sz="36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บริสุทธิ์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ได้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เพื่อเจ้าจะเป็นฝ่ายถูกหรือ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?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นี่เป็นการตอบสนองต่อคำพูดของโยบ “</a:t>
            </a:r>
            <a:r>
              <a:rPr lang="th-TH" altLang="zh-HK" sz="360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ข้าเป็นฝ่าย</a:t>
            </a:r>
            <a:r>
              <a:rPr lang="th-TH" altLang="zh-HK" sz="3600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ชอบธรรม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” (9:15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,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20) และ “</a:t>
            </a:r>
            <a:r>
              <a:rPr lang="th-TH" altLang="zh-HK" sz="3600" dirty="0">
                <a:solidFill>
                  <a:srgbClr val="121212"/>
                </a:solidFill>
                <a:effectLst/>
                <a:latin typeface="Inter"/>
                <a:ea typeface="新細明體" panose="02020500000000000000" pitchFamily="18" charset="-120"/>
                <a:cs typeface="Angsana New" panose="02020603050405020304" pitchFamily="18" charset="-34"/>
              </a:rPr>
              <a:t>ข้าทราบว่า ข้าเองจะเป็น</a:t>
            </a:r>
            <a:r>
              <a:rPr lang="th-TH" altLang="zh-HK" sz="3600" dirty="0">
                <a:solidFill>
                  <a:srgbClr val="FF0000"/>
                </a:solidFill>
                <a:effectLst/>
                <a:latin typeface="Inter"/>
                <a:ea typeface="新細明體" panose="02020500000000000000" pitchFamily="18" charset="-120"/>
                <a:cs typeface="Angsana New" panose="02020603050405020304" pitchFamily="18" charset="-34"/>
              </a:rPr>
              <a:t>ฝ่ายถูก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” (13:18) นอกจากนี้ยังสะท้อนข้อกล่าวหาของเอลีฮูในเรื่อง “</a:t>
            </a:r>
            <a:r>
              <a:rPr lang="th-TH" altLang="zh-HK" sz="3600" dirty="0">
                <a:solidFill>
                  <a:srgbClr val="121212"/>
                </a:solidFill>
                <a:effectLst/>
                <a:latin typeface="Inter"/>
                <a:ea typeface="新細明體" panose="02020500000000000000" pitchFamily="18" charset="-120"/>
                <a:cs typeface="Angsana New" panose="02020603050405020304" pitchFamily="18" charset="-34"/>
              </a:rPr>
              <a:t>เขาโกรธโยบ เพราะท่านอ้างว่าตัวเองชอบธรรม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” (32: 2) ข้อความต้นฉบับของ "</a:t>
            </a:r>
            <a:r>
              <a:rPr lang="th-TH" altLang="zh-HK" sz="360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ชอบธรรม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" เหล่านี้ใช้คำเดียวกัน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31232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3413C073-119B-9256-266D-3EABE07302DF}"/>
              </a:ext>
            </a:extLst>
          </p:cNvPr>
          <p:cNvSpPr txBox="1"/>
          <p:nvPr/>
        </p:nvSpPr>
        <p:spPr>
          <a:xfrm>
            <a:off x="345440" y="670560"/>
            <a:ext cx="1150112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9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เจ้ามีแขนเหมือนพระเจ้าหรือ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และเจ้าทำเสียงกัมปนาทเหมือนเสียงของพระองค์ได้หรือ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"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แขน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หมายถึง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พลัง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และ "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เสียงกัมปนาท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หมายถึง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ความสง่างาม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และ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เป็นสิ่งที่น่ากลัว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ในพระคัมภีร์ พระกรของพระเจ้าเป็นสัญลักษณ์ของฤทธานุภาพของพระองค์ (อพยพ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15:16;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เฉลยธรรมบัญญัติ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5:15; 7:19;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สดุดี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77:15; 89:13;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อิสยาห์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53:1;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ยอห์น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12:38)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พระเจ้าทรงถ่อมคนเย่อหยิ่งและหยิ่งยโส ยอมรับและใช้ผู้ที่รู้สึกว่าตนอ่อนแอและทูลขอความช่วยเหลือจากพระเจ้า (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2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ซามูเอล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22:28;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สดุดี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18:27; 1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โครินธ์ 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1:27)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89423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4458</TotalTime>
  <Words>1381</Words>
  <Application>Microsoft Office PowerPoint</Application>
  <PresentationFormat>寬螢幕</PresentationFormat>
  <Paragraphs>47</Paragraphs>
  <Slides>20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31" baseType="lpstr">
      <vt:lpstr>Inter</vt:lpstr>
      <vt:lpstr>新細明體</vt:lpstr>
      <vt:lpstr>Angsana New</vt:lpstr>
      <vt:lpstr>Aptos</vt:lpstr>
      <vt:lpstr>Arial</vt:lpstr>
      <vt:lpstr>Calibri</vt:lpstr>
      <vt:lpstr>Calibri Light</vt:lpstr>
      <vt:lpstr>Open Sans</vt:lpstr>
      <vt:lpstr>Tahoma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cw ip</dc:creator>
  <cp:lastModifiedBy>cw ip</cp:lastModifiedBy>
  <cp:revision>82</cp:revision>
  <dcterms:created xsi:type="dcterms:W3CDTF">2023-12-19T13:36:45Z</dcterms:created>
  <dcterms:modified xsi:type="dcterms:W3CDTF">2024-11-20T08:10:21Z</dcterms:modified>
</cp:coreProperties>
</file>