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9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96D383-0D25-4FD1-BA5E-AACC8151FE09}" v="84" dt="2024-05-07T11:34:44.2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C2AFA0-D88D-B4E6-F44F-7CAAFD6CC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FEAD124-2793-D380-5A98-96E2D9C6F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76842CF-05EB-5222-5FE0-605441764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21/5/2024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79CC1D-0341-4714-8286-C9054F0F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8B2494-94DF-8CEE-641F-B335B1FFA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6125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457C3C-B757-2FB8-20E7-CF7AC7707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5516AFD-AF81-EC5A-722A-325311866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279299-3A6E-96EB-A75C-C23712971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21/5/2024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9A18EAE-1782-8CE7-8EDC-FC482B320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B64E42-70CB-E2EC-A230-4EF8638F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089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5334454-0AD6-96B3-0963-70A214143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050E1C8-4A1E-DB9B-69C8-2657EB130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71313A7-AFAB-CF3A-25A7-7A601EF65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21/5/2024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9E4524-0516-8A38-59A5-0220683B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CAB4B8-8C7E-B615-B01B-93E0AD025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477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B72918-EB72-5090-AD7D-C760526BE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B65212-5535-3579-E7FE-548105357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F19B70C-3A6B-4B06-5AA2-523C9AB4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21/5/2024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21DAEA-59F2-4F22-6FC8-39F57AFF1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60BB7C-280A-2FE4-7843-D1F05309B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32030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E62BD6-8B00-8E3E-5EE5-C81DC07AA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136C55B-5525-A554-7A04-452FADF5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A1C056-FFDD-84B8-5109-FAF0191A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21/5/2024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462867-D28A-5FD0-BCCA-75489ACB2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7C31CA-76DE-BF33-EDF2-8F35591A8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7190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97E296-1D8E-946F-5AC3-228915A90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B23A4A-35FD-3B10-C30D-9BF13F219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3B0CB0A-D6BC-B567-E1B1-58F522455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F98AD1C-D3E0-1C6E-A7CF-F1D495EA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21/5/2024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A2CB8CC-3DC3-AB87-CB54-77C6A4B8D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34FFF79-2C7D-79ED-613A-C66D96A0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7687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6A2C47-48E8-A349-D65C-AAB14C681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B773BCB-53F0-7AB6-624E-24C64F9A7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4048A89-5797-610C-4D66-1FA0D0C31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7B25C02-0DE5-D7B1-A56B-7817F0D23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271993C-7C45-B398-C815-AE1D86D8A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9EE6000-1547-E0BB-C635-D7E22216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21/5/2024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9AB869F-89CA-1EA5-498C-94983E232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7F04392-24E6-D96B-E3ED-EB5800CB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695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0E5063-4E1C-7793-DC0A-29CB4F16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FBD1ED9-FB44-9CF5-A064-80E2E528E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21/5/2024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FDE47CC-1D28-46F4-242F-A2DA72A48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AFB05EF-50A8-9AEB-72E5-63231F87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9973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A0B6207-C06A-E22B-0AE9-6FAEAEABA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21/5/2024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8810C99-C434-AC6B-DFE9-7A68F4F3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EFDD652-2F67-9820-1230-2CE9E15D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78562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AC1BF3-4926-8199-6641-831C9702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25FED4-7DDE-47E7-40DC-4475F87A1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8AAB264-21AF-6F8A-02E8-9B0C01952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98C91F4-B2E3-0728-AE66-8967ACBDA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21/5/2024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A17E124-2FFE-3838-22C9-0BB519E5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3BA70C3-9E6E-AD63-0DEE-CCA36BE0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414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C43453-1EFA-9EA8-3A45-00FBE85E1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DD4A2D7-4E88-73FE-EEB4-4334471061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E4B8DBB-28BE-0110-DFB4-E55430F36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2D0C417-3C59-0335-29D7-45FE2FD5F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21/5/2024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7039C3A-32B5-B7C7-FD10-C5C3A089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90B3F78-5EFF-E772-9955-EBB6FDF91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46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EC616B7-60B5-CCB1-D245-140E4D6EB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511D079-D1EB-7F39-B741-958A576BF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7A684A-91F6-8BAA-7FD3-49C52CE37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36A57-CCCA-4CBD-BC44-A6A5911DC0B3}" type="datetimeFigureOut">
              <a:rPr lang="zh-HK" altLang="en-US" smtClean="0"/>
              <a:t>21/5/2024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61294DB-51B8-62D8-52C9-294206E17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3F376E-70D9-2BF9-2261-8E586E60B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475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37AB85FF-5090-7B7D-1A7C-DAB1C9120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61186" cy="3991292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CD50636E-382F-A279-C5E3-7D6D476993AC}"/>
              </a:ext>
            </a:extLst>
          </p:cNvPr>
          <p:cNvSpPr txBox="1"/>
          <p:nvPr/>
        </p:nvSpPr>
        <p:spPr>
          <a:xfrm>
            <a:off x="432816" y="3991292"/>
            <a:ext cx="11619186" cy="41277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7000"/>
              </a:lnSpc>
            </a:pPr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บทที่ </a:t>
            </a:r>
            <a:r>
              <a:rPr lang="en-US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17</a:t>
            </a:r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 </a:t>
            </a:r>
            <a:endParaRPr lang="en-US" altLang="zh-HK" sz="7200" kern="1800" cap="all" spc="75" dirty="0">
              <a:solidFill>
                <a:srgbClr val="121212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algn="ctr">
              <a:lnSpc>
                <a:spcPts val="7000"/>
              </a:lnSpc>
            </a:pPr>
            <a:r>
              <a:rPr lang="th-TH" altLang="zh-HK" sz="6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โซฟาร์พูดเป็นครั้งที่สอง</a:t>
            </a:r>
            <a:r>
              <a:rPr lang="en-US" altLang="zh-HK" sz="60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 </a:t>
            </a:r>
          </a:p>
          <a:p>
            <a:pPr algn="ctr">
              <a:lnSpc>
                <a:spcPts val="7000"/>
              </a:lnSpc>
            </a:pPr>
            <a:r>
              <a:rPr lang="en-US" altLang="zh-HK" sz="60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20:1-29</a:t>
            </a:r>
            <a:r>
              <a:rPr lang="en-US" altLang="zh-HK" sz="595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US" altLang="zh-HK" sz="72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F144C5B-D302-8E02-F843-C4441F36AE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3254" y="0"/>
            <a:ext cx="5328745" cy="3785246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E768EF20-03A9-7BE4-1916-3262D0CC84AC}"/>
              </a:ext>
            </a:extLst>
          </p:cNvPr>
          <p:cNvSpPr txBox="1"/>
          <p:nvPr/>
        </p:nvSpPr>
        <p:spPr>
          <a:xfrm>
            <a:off x="9869214" y="6264166"/>
            <a:ext cx="2182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/>
              <a:t>(textbook pg. 97-102)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2637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C488086C-F356-1E52-4328-ECF2542C4A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245" y="872359"/>
            <a:ext cx="11848291" cy="490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74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F110BD35-FE11-3AE2-3A3B-6B2F12AEDD00}"/>
              </a:ext>
            </a:extLst>
          </p:cNvPr>
          <p:cNvSpPr txBox="1"/>
          <p:nvPr/>
        </p:nvSpPr>
        <p:spPr>
          <a:xfrm>
            <a:off x="683171" y="1008993"/>
            <a:ext cx="10489325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11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กระดูกของเขาเคยเต็มด้วยเรี่ยวแรงของคนหนุ่ม แต่เรี่ยวแรงนั้นจะนอนลงกับเขาในผงคลีดิน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คำยืนยันของโซฟาร์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: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คนชั่วตายตอนที่เขายังเป็นหนุ่มและแข็งแรงอยู่ 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&gt;&gt; 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เรี่ยวแรงนั้นจะนอนลงกับเขาในผงคลีดิน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”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ความแข็งแกร่งของเขาก็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ถูกฝัง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อยู่ในดินพร้อมกับร่างกายของเขา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122809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7C2176B1-561B-8C55-88C8-A6829DF6AA0C}"/>
              </a:ext>
            </a:extLst>
          </p:cNvPr>
          <p:cNvSpPr txBox="1"/>
          <p:nvPr/>
        </p:nvSpPr>
        <p:spPr>
          <a:xfrm>
            <a:off x="599090" y="620110"/>
            <a:ext cx="1054187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[โยบ 20:12-18] บทความนี้แสดงให้เห็นอย่างชัดเจนถึงชะตากรรมของคนชั่วร้ายคือ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: 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ตาย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และอาจกล่าวได้ว่าเป็นบทกวีที่มีโครงสร้างที่ดี การตัดสินฝ่ายเดียวของโซฟาร์และการวิพากษ์วิจารณ์โยบผ่านข้อความนี้ควรได้รับการวิพากษ์วิจารณ์ด้วย แล้ว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เรายังสามารถหาว่า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: พลังของซาตานดูเหมือนจะอยู่บนพื้นฐานที่มั่นคง แต่การพิพากษาของพระเจ้าจะมาถึงเพื่อแยกความแตกต่างระหว่าง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แกะและแพะ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(สดุดี 73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;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เอเสเคียล 1:4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;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มธ. 25:33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;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ยอห์น 3:18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;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 เธสะโลนิกา 5:3)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032993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73B687D0-3828-8A41-6DCB-2026D8313055}"/>
              </a:ext>
            </a:extLst>
          </p:cNvPr>
          <p:cNvSpPr txBox="1"/>
          <p:nvPr/>
        </p:nvSpPr>
        <p:spPr>
          <a:xfrm>
            <a:off x="725214" y="893378"/>
            <a:ext cx="1074157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12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แม้ว่าความชั่วร้ายจะหวานอยู่ในปากของเขา แม้เขาซ่อนมันไว้ใต้ลิ้นของเขา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13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แม้เขาไม่อยากจะปล่อยมันไป และอมไว้ในปากของเขา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ความชั่วร้ายมีรสชาติที่ดี คนอธรรมจะ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ไม่ละทิ้ง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ความโง่เขลาและความสนุกสนานของตน เขาเหมือนเด็กที่พยายามยืดอายุความหวานของขนม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752192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8518D28D-F064-D3E0-973D-B7004E0BA559}"/>
              </a:ext>
            </a:extLst>
          </p:cNvPr>
          <p:cNvSpPr txBox="1"/>
          <p:nvPr/>
        </p:nvSpPr>
        <p:spPr>
          <a:xfrm>
            <a:off x="394138" y="998483"/>
            <a:ext cx="11403724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14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อาหารในกระเพาะของเขากลับกลายเป็น พิษงูเห่าในตัวเขา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พิษงูเห่าในตัวเขา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คนโบราณเชื่อว่าพิษของงูเป็นสารพิษชนิดแรกและพิษของมันมาจากท้อง คำพูดของโซฟาร์ เป็นคำสาปชนิดหนึ่งซึ่งหมายความว่าการลงโทษแห่งความตายได้อาศัยอยู่ในท้องของคนชั่วแล้ว เขาทำลายตัวเองโดยเปลี่ยนทุกสิ่งที่เขาชอบ (ไม่ใช่แค่อาหาร แต่ทุกอย่างที่ได้รับจาก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การกระทำชั่วร้าย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) ให้กลายเป็นความชั่วร้ายของงูเห่า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ทำให้เขาทำลายตัวเอง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228009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0961B4D8-517A-06CC-CC15-A6B47E8CC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245" y="1008993"/>
            <a:ext cx="11814147" cy="470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360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5C808F41-2D04-F1B9-9BE7-E66AA6687719}"/>
              </a:ext>
            </a:extLst>
          </p:cNvPr>
          <p:cNvSpPr txBox="1"/>
          <p:nvPr/>
        </p:nvSpPr>
        <p:spPr>
          <a:xfrm>
            <a:off x="767255" y="1271752"/>
            <a:ext cx="10731062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17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เขาจะไม่ได้ชื่นชมลำน้ำ คือลำธารที่มีน้ำผึ้งและนมข้นไหลอยู่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ข้อนี้คล้ายกับคำอธิบายของคานาอัน (อพย. 3:8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;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13:5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;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บัญ. 26:9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,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15) ข้อนี้หมายถึงพรจากสวรรค์ที่ได้รับในแผ่นดินที่อุดมสมบูรณ์ นั่นคือ คนชั่วร้าย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ถูกกีดกัน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จากพรตามธรรมชาติที่คนชอบธรรมได้รับ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998330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313355CA-2ED8-6CF4-73C4-3E1714E831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03" y="1114097"/>
            <a:ext cx="11788733" cy="3846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498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2CFA3351-A27C-594A-1ACC-821BC0521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289" y="777766"/>
            <a:ext cx="11790373" cy="5318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827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27905690-1A00-13C9-689D-3C15AFE437E8}"/>
              </a:ext>
            </a:extLst>
          </p:cNvPr>
          <p:cNvSpPr txBox="1"/>
          <p:nvPr/>
        </p:nvSpPr>
        <p:spPr>
          <a:xfrm>
            <a:off x="1502979" y="1954924"/>
            <a:ext cx="890226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5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2. โซฟาร์เชื่อว่าคนชั่วจะต้องพบกับหายนะและการลงโทษในทันทีทันใด ซึ่งเป็นการกำหนดโดยพระเจ้า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20:22-29</a:t>
            </a:r>
            <a:endParaRPr lang="zh-HK" altLang="en-US" sz="5400" dirty="0"/>
          </a:p>
        </p:txBody>
      </p:sp>
    </p:spTree>
    <p:extLst>
      <p:ext uri="{BB962C8B-B14F-4D97-AF65-F5344CB8AC3E}">
        <p14:creationId xmlns:p14="http://schemas.microsoft.com/office/powerpoint/2010/main" val="609561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3546458F-0B05-E6A0-70D5-97C3E84AD5F5}"/>
              </a:ext>
            </a:extLst>
          </p:cNvPr>
          <p:cNvSpPr txBox="1"/>
          <p:nvPr/>
        </p:nvSpPr>
        <p:spPr>
          <a:xfrm>
            <a:off x="1114097" y="1187668"/>
            <a:ext cx="9711558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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นี่เป็นครั้งที่สองที่โซเฟอร์พูด จุดประสงค์ของเขาคือการชี้ให้เห็นว่าไม่ว่าคนชั่วจะสูงขึ้นและมั่งคั่งเพียงใด พระเจ้าก็จะทรงนำเขาลงและทำลายเขา คำพูดของเขามุ่งตรงไปที่โยบอย่างชัดเจน บทที่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Angsana New" panose="02020603050405020304" pitchFamily="18" charset="-34"/>
              </a:rPr>
              <a:t>19</a:t>
            </a:r>
            <a:r>
              <a:rPr lang="th-TH" altLang="zh-HK" sz="4400" kern="0" dirty="0">
                <a:solidFill>
                  <a:srgbClr val="202124"/>
                </a:solidFill>
                <a:effectLst/>
                <a:cs typeface="新細明體" panose="02020500000000000000" pitchFamily="18" charset="-120"/>
              </a:rPr>
              <a:t>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จบลงด้วยคำเตือนของโยบ โซเฟอร์ไม่พอใจโยบที่หันไปเตือนเรื่องการลงโทษกับเพื่อนของเขา และเขาเชื่อว่าโยบเป็น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คนเดียว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ที่มีความผิดบาป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3025853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216E66AC-D982-AE0A-02A7-CF829D1351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971" y="567559"/>
            <a:ext cx="11767950" cy="580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004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52582DEF-F37E-28AD-8B74-2D9007888A22}"/>
              </a:ext>
            </a:extLst>
          </p:cNvPr>
          <p:cNvSpPr txBox="1"/>
          <p:nvPr/>
        </p:nvSpPr>
        <p:spPr>
          <a:xfrm>
            <a:off x="588579" y="1008994"/>
            <a:ext cx="1101484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23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เพื่อเติมท้องของเขาให้เต็ม พระองค์จะทรงส่งพระพิโรธอันดุเดือดมายังเขา และทรงหลั่งลงมาบนเขาให้เป็นอาหารของเขา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  <a:sym typeface="Wingdings" panose="05000000000000000000" pitchFamily="2" charset="2"/>
              </a:rPr>
              <a:t>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การแปลอื่น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inherit"/>
              </a:rPr>
              <a:t> 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เมื่อเขากำลังจะอิ่มท้อง พระเจ้าจะทรงบันดาลให้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พระพิโรธ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อันรุนแรงลงมาบนเขา ขณะที่เขารับประทานอาหาร ฝนจะตกลงมาบนเขา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หมายถึง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การตาย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ของลูกหลานของโยบ (1:18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,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19)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2255611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1A53612-EBDB-ED1F-8B71-2DDF234C53D5}"/>
              </a:ext>
            </a:extLst>
          </p:cNvPr>
          <p:cNvSpPr txBox="1"/>
          <p:nvPr/>
        </p:nvSpPr>
        <p:spPr>
          <a:xfrm>
            <a:off x="409903" y="489734"/>
            <a:ext cx="11372193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24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แม้เขาจะหนีจากอาวุธเหล็ก ธนูทองสัมฤทธิ์ก็จะแทงเขาทะลุ </a:t>
            </a:r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25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เขาถอนมันออกจากร่างกาย เออ ปลายอันวับแวบออกมาจากถุงน้ำดี ความน่าหวาดเสียวมาถึงเขา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ดูเหมือนว่าจะเป็นบทกวีที่แตกต่างกัน รูปแบบกริยาแสดงออกถึงความปรารถนา ราวกับว่า โซเฟอร์กำลังเรียกความโกรธเกรี้ยวของพระเจ้าต่อคนชั่ว เช่นเดียวกับคำสาปใน 5:3 การอ้างอิงถึงอาวุธต่างๆ สะท้อนถึงคำอธิบายของโยบอย่างเจ็บปวดเกี่ยวกับการโจมตีอย่างโหดร้ายของพระเจ้าต่อเขา (บทที่ 16 และ 19) เราขอแนะนำคำแปลนี้: "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ปล่อยให้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เขารอดจากอาวุธเหล็ก! ให้ธนูและลูกธนูยิงทะลุ! 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ปล่อยให้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เขาทะลุหน้าอกและออกทางด้านหลัง! 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ปล่อยให้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หอกแทงทะลุถุงน้ำดีของเขา!"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282265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58E7976-C1CB-03B4-D575-85C828CD2743}"/>
              </a:ext>
            </a:extLst>
          </p:cNvPr>
          <p:cNvSpPr txBox="1"/>
          <p:nvPr/>
        </p:nvSpPr>
        <p:spPr>
          <a:xfrm>
            <a:off x="515007" y="788276"/>
            <a:ext cx="11004331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26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ความมืดมิดได้สะสมไว้แก่ทรัพย์สมบัติของเขา ไฟที่ไม่ต้องกระพือจะกลืนเขาเสีย สิ่งใดที่เหลืออยู่ในเต็นท์ของเขาจะถูกเผาผลาญ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ไฟที่ไม่ต้องกระพือ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สามารถแปลได้ว่า "ไฟที่มนุษย์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ดับไม่ได้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" ไฟที่ไม่ถูกจุดด้วยมือมนุษย์ โซฟาร์อาจหมายถึงไฟของพระเจ้า (โยบ 1:16) ซึ่งเผาผลาญสมบัติและเต็นท์ของโยบ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inherit"/>
              </a:rPr>
              <a:t>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ชึ่งเป็นผลในการ 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6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สะสม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ความมืดมิด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”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9383108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F9E0D6AD-C3EA-57B3-EE14-7129EB2AB6E0}"/>
              </a:ext>
            </a:extLst>
          </p:cNvPr>
          <p:cNvSpPr txBox="1"/>
          <p:nvPr/>
        </p:nvSpPr>
        <p:spPr>
          <a:xfrm>
            <a:off x="630621" y="714703"/>
            <a:ext cx="1058391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27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ฟ้าสวรรค์จะสำแดงความบาปชั่วของเขา และแผ่นดินโลกจะลุกขึ้นปรักปรำเขา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โยบเคยวิงวอนฟ้าและดินให้เป็นพยานต่อตัวเขา (16:18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~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19) แต่โซเฟอร์บอกว่าท้องฟ้าจะไม่พูดแทนเขา แต่ "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สำแดง</a:t>
            </a:r>
            <a:r>
              <a:rPr lang="th-TH" altLang="zh-HK" sz="36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ความบาปชั่ว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ของเขา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แผ่นดินโลกจะไม่ยืนเคียงข้างเขา แต่ " 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จะลุกขึ้น</a:t>
            </a:r>
            <a:r>
              <a:rPr lang="th-TH" altLang="zh-HK" sz="36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ปรักปรำ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เขา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โยบเป็นคนที่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:_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สวรรค์และโลกไม่สามารถทนได้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1533422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966977B-A354-A188-E701-C4F290DF2427}"/>
              </a:ext>
            </a:extLst>
          </p:cNvPr>
          <p:cNvSpPr txBox="1"/>
          <p:nvPr/>
        </p:nvSpPr>
        <p:spPr>
          <a:xfrm>
            <a:off x="472965" y="325820"/>
            <a:ext cx="11193517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28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ข้าวของแห่งครัวเรือนของเขาจะถูกนำไปเสีย ถูกกวาดไปในวันแห่งพระพิโรธของพระองค์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โยบตั้งตารอที่จะได้ "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พระผู้ไถ่ของข้าทรงพระชนม์อยู่ และในที่สุดพระองค์จะทรง  ปรากฏบนแผ่นดินโลก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 (19:25) แต่โซเฟอร์เน้นย้ำว่า "ใน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วันแห่งพระพิโรธของพระองค์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 "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ข้าวของแห่งครัวเรือนของเขาจะถูกนำไปเสีย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 (ข้อ 28) . โซเฟอร์จะทำลายความหวังในใจของโยบให้หมดสิ้นอย่าง</a:t>
            </a:r>
            <a:r>
              <a:rPr lang="en-US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:_</a:t>
            </a:r>
            <a:r>
              <a:rPr lang="th-TH" altLang="zh-HK" sz="48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จนกว่าจะสิ้นสุด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2796104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87576814-E3E0-2605-B969-C186D9287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862" y="357352"/>
            <a:ext cx="11805162" cy="610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737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083AA62-9016-1427-B1E1-F7E802CBF5B7}"/>
              </a:ext>
            </a:extLst>
          </p:cNvPr>
          <p:cNvSpPr txBox="1"/>
          <p:nvPr/>
        </p:nvSpPr>
        <p:spPr>
          <a:xfrm>
            <a:off x="1219199" y="1923393"/>
            <a:ext cx="10384222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3200" b="1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โยบ </a:t>
            </a:r>
            <a:r>
              <a:rPr lang="en-US" altLang="zh-HK" sz="3200" b="1" kern="1800" cap="all" spc="75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3200" b="1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โศฟาร์ว่า คนชั่วต้องได้รับผลตอบแทน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1. โซฟาร์แสดงท่าทีว่าเป็นคนใจร้อน เขาจึงพูดขึ้น เขาคิดว่าความสุขของคนอธรรมเป็นเพียงชั่วคราวและมีอายุสั้น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20:1-21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73789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8151192F-37E0-8C33-F858-848B4BCBC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3" y="557049"/>
            <a:ext cx="12025134" cy="549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163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1D879856-AFF0-ED10-6C9D-946B053054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9" y="84083"/>
            <a:ext cx="11414569" cy="665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331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56A6425-C783-511E-57A6-9ABFA45DED3C}"/>
              </a:ext>
            </a:extLst>
          </p:cNvPr>
          <p:cNvSpPr txBox="1"/>
          <p:nvPr/>
        </p:nvSpPr>
        <p:spPr>
          <a:xfrm>
            <a:off x="882869" y="767255"/>
            <a:ext cx="10342179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4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ท่านไม่ทราบเรื่องนี้หรือว่า ตั้งแต่ดึกดำบรรพ์มา ตั้งแต่มนุษย์ถูกวางไว้บนแผ่นดินโลก </a:t>
            </a:r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5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เสียงไชโยของคนอธรรมนั้นสั้น และความชื่นบานของคนที่ไม่นับถือพระเจ้านั้นเป็นแต่ครู่เดียว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จากประสบการณ์ของเหตุการณ์ทั้งหมดในประวัติศาสตร์ โซเฟอร์เปิดเผยเหตุผลที่ว่าชัยชนะของคนชั่วร้ายนั้นเป็นเพียงชั่วคราวและพินาศในพริบตา แม้ว่าตรรกะนี้จะไม่สามารถนำไปใช้โดยตรงกับโยบได้ แต่ก็มีความสำคัญโดย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ทั่วไป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177869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CDD079C-5289-19B5-CCC5-114B3FB0BBB6}"/>
              </a:ext>
            </a:extLst>
          </p:cNvPr>
          <p:cNvSpPr txBox="1"/>
          <p:nvPr/>
        </p:nvSpPr>
        <p:spPr>
          <a:xfrm>
            <a:off x="451944" y="520511"/>
            <a:ext cx="11140966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6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แม้ตัวเขาสูงขึ้นถึงฟ้าสวรรค์ และศีรษะของเขาไปถึงหมู่เมฆ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273050" indent="-273050"/>
            <a:r>
              <a:rPr lang="th-TH" altLang="zh-HK" sz="4400" kern="1800" cap="all" spc="75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ดาเนียล </a:t>
            </a:r>
            <a:r>
              <a:rPr lang="en-US" altLang="zh-HK" sz="4400" kern="1800" cap="all" spc="75" dirty="0"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4</a:t>
            </a:r>
            <a:r>
              <a:rPr lang="en-US" altLang="zh-HK" sz="4400" kern="1800" cap="all" spc="75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Angsana New" panose="02020603050405020304" pitchFamily="18" charset="-34"/>
              </a:rPr>
              <a:t>:</a:t>
            </a:r>
            <a:r>
              <a:rPr lang="en-US" altLang="zh-HK" sz="4400" kern="100" dirty="0"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22 </a:t>
            </a:r>
            <a:r>
              <a:rPr lang="th-TH" altLang="zh-HK" sz="4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ข้าแต่พระราชา นี่คือฝ่าพระบาทเอง ผู้ทรงเจริญและเข้มแข็ง ความยิ่งใหญ่ของพระองค์ได้เจริญขึ้นไปถึง</a:t>
            </a:r>
            <a:r>
              <a:rPr lang="th-TH" altLang="zh-HK" sz="4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ฟ้าสวรรค์</a:t>
            </a:r>
            <a:r>
              <a:rPr lang="th-TH" altLang="zh-HK" sz="4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 และการครอบครองของพระองค์ไปถึง</a:t>
            </a:r>
            <a:r>
              <a:rPr lang="th-TH" altLang="zh-HK" sz="4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สุดปลาย</a:t>
            </a:r>
            <a:r>
              <a:rPr lang="th-TH" altLang="zh-HK" sz="4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พิภพ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7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เขาจะพินาศเป็นนิตย์อย่างอุจจาระของตัวเอง บรรดาคนที่เคยเห็นเขาจะพูดว่า ‘เขาอยู่ที่ไหนนะ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?’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เขาจะพินาศเป็นนิตย์อย่างอุจจาระของตัวเอง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ในที่ที่ฟืนหายาก ผู้คนมักจะผสมมูลสัตว์กับหญ้าเพื่อทำเค้กและตากให้เป็นเชื้อเพลิง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 &gt;&gt;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‘เขาอยู่ที่ไหนนะ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?’:_____________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237095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38179B1A-6676-B60A-FC92-52B21C2855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67" y="1576552"/>
            <a:ext cx="11873624" cy="3426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112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40121C1-DA2F-B3EC-1F37-78137718045B}"/>
              </a:ext>
            </a:extLst>
          </p:cNvPr>
          <p:cNvSpPr txBox="1"/>
          <p:nvPr/>
        </p:nvSpPr>
        <p:spPr>
          <a:xfrm>
            <a:off x="472965" y="641132"/>
            <a:ext cx="11193518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9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ดวงตาที่เคยจ้องมองเขาจะไม่เห็นเขาอีก และสถานที่ของเขาจะไม่เห็นเขาอีกเลย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โยบกล่าวถึงอนาคตของเขาในลักษณะนี้:</a:t>
            </a:r>
            <a:endParaRPr lang="zh-TW" altLang="zh-HK" sz="2800" kern="100" dirty="0">
              <a:effectLst/>
              <a:highlight>
                <a:srgbClr val="F8F9FA"/>
              </a:highlight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914400" indent="-762000"/>
            <a:r>
              <a:rPr lang="en-US" altLang="zh-HK" sz="4400" kern="1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7</a:t>
            </a:r>
            <a:r>
              <a:rPr lang="zh-TW" altLang="zh-HK" sz="4400" kern="1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Angsana New" panose="02020603050405020304" pitchFamily="18" charset="-34"/>
              </a:rPr>
              <a:t>：</a:t>
            </a:r>
            <a:r>
              <a:rPr lang="en-US" altLang="zh-HK" sz="4400" kern="1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8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ดวงตาที่เคยเห็นข้าพระองค์จะไม่เห็นข้าพระองค์อีกต่อไป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ฝ่ายพระเนตรของพระองค์มองหาข้าพระองค์ แต่ข้าพระองค์ก็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ไม่อยู่เสีย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แล้ว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indent="-304800"/>
            <a:r>
              <a:rPr lang="en-US" altLang="zh-HK" sz="4400" kern="10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      10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เขาไม่กลับไปเรือนของเขาอีก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และที่อยู่ของเขาก็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ไม่รู้จัก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เขาอีกเลย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  ++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ชะตากรรมของครอบครัวคนร้าย: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inherit"/>
              </a:rPr>
              <a:t> 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  <a:sym typeface="Wingdings" panose="05000000000000000000" pitchFamily="2" charset="2"/>
              </a:rPr>
              <a:t>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493529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2137</TotalTime>
  <Words>1387</Words>
  <Application>Microsoft Office PowerPoint</Application>
  <PresentationFormat>寬螢幕</PresentationFormat>
  <Paragraphs>40</Paragraphs>
  <Slides>26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36" baseType="lpstr">
      <vt:lpstr>inherit</vt:lpstr>
      <vt:lpstr>新細明體</vt:lpstr>
      <vt:lpstr>Angsana New</vt:lpstr>
      <vt:lpstr>Arial</vt:lpstr>
      <vt:lpstr>Calibri</vt:lpstr>
      <vt:lpstr>Calibri Light</vt:lpstr>
      <vt:lpstr>Open Sans</vt:lpstr>
      <vt:lpstr>Tahoma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cw ip</dc:creator>
  <cp:lastModifiedBy>cw ip</cp:lastModifiedBy>
  <cp:revision>23</cp:revision>
  <dcterms:created xsi:type="dcterms:W3CDTF">2023-12-19T13:36:45Z</dcterms:created>
  <dcterms:modified xsi:type="dcterms:W3CDTF">2024-05-21T14:11:09Z</dcterms:modified>
</cp:coreProperties>
</file>