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6D383-0D25-4FD1-BA5E-AACC8151FE09}" v="84" dt="2024-05-07T11:34:44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21/5/2024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432816" y="3991292"/>
            <a:ext cx="11619186" cy="4127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17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6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โซฟาร์พูดเป็นครั้งที่สอง</a:t>
            </a: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>
              <a:lnSpc>
                <a:spcPts val="7000"/>
              </a:lnSpc>
            </a:pP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20:1-29</a:t>
            </a:r>
            <a:r>
              <a:rPr lang="en-US" altLang="zh-HK" sz="595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869214" y="6264166"/>
            <a:ext cx="218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97-102)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488086C-F356-1E52-4328-ECF2542C4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45" y="872359"/>
            <a:ext cx="11848291" cy="490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7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F110BD35-FE11-3AE2-3A3B-6B2F12AEDD00}"/>
              </a:ext>
            </a:extLst>
          </p:cNvPr>
          <p:cNvSpPr txBox="1"/>
          <p:nvPr/>
        </p:nvSpPr>
        <p:spPr>
          <a:xfrm>
            <a:off x="683171" y="1008993"/>
            <a:ext cx="1048932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กระดูกของเขาเคยเต็มด้วยเรี่ยวแรงของคนหนุ่ม แต่เรี่ยวแรงนั้นจะนอนลงกับเขาในผงคลีดิน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คำยืนยันของโซฟาร์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: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คนชั่วตายตอนที่เขายังเป็นหนุ่มและแข็งแรงอยู่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&gt;&gt;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เรี่ยวแรงนั้นจะนอนลงกับเขาในผงคลีดิน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ความแข็งแกร่งของเขาก็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ถูกฝัง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อยู่ในดินพร้อมกับร่างกายของเขา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2280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C2176B1-561B-8C55-88C8-A6829DF6AA0C}"/>
              </a:ext>
            </a:extLst>
          </p:cNvPr>
          <p:cNvSpPr txBox="1"/>
          <p:nvPr/>
        </p:nvSpPr>
        <p:spPr>
          <a:xfrm>
            <a:off x="599090" y="620110"/>
            <a:ext cx="1054187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[โยบ 20:12-18] บทความนี้แสดงให้เห็นอย่างชัดเจนถึงชะตากรรมของคนชั่วร้ายคือ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: 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ตาย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และอาจกล่าวได้ว่าเป็นบทกวีที่มีโครงสร้างที่ดี การตัดสินฝ่ายเดียวของโซฟาร์และการวิพากษ์วิจารณ์โยบผ่านข้อความนี้ควรได้รับการวิพากษ์วิจารณ์ด้วย แล้ว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เรายังสามารถหาว่า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: พลังของซาตานดูเหมือนจะอยู่บนพื้นฐานที่มั่นคง แต่การพิพากษาของพระเจ้าจะมาถึงเพื่อแยกความแตกต่างระหว่าง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แกะและแพะ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(สดุดี 73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เอเสเคียล 1:4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มธ. 25:33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ยอห์น 3:18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 เธสะโลนิกา 5:3)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03299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3B687D0-3828-8A41-6DCB-2026D8313055}"/>
              </a:ext>
            </a:extLst>
          </p:cNvPr>
          <p:cNvSpPr txBox="1"/>
          <p:nvPr/>
        </p:nvSpPr>
        <p:spPr>
          <a:xfrm>
            <a:off x="725214" y="893378"/>
            <a:ext cx="107415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แม้ว่าความชั่วร้ายจะหวานอยู่ในปากของเขา แม้เขาซ่อนมันไว้ใต้ลิ้นของเขา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แม้เขาไม่อยากจะปล่อยมันไป และอมไว้ในปากของเขา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ความชั่วร้ายมีรสชาติที่ดี คนอธรรมจะ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ไม่ละทิ้ง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ความโง่เขลาและความสนุกสนานของตน เขาเหมือนเด็กที่พยายามยืดอายุความหวานของขนม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5219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518D28D-F064-D3E0-973D-B7004E0BA559}"/>
              </a:ext>
            </a:extLst>
          </p:cNvPr>
          <p:cNvSpPr txBox="1"/>
          <p:nvPr/>
        </p:nvSpPr>
        <p:spPr>
          <a:xfrm>
            <a:off x="394138" y="998483"/>
            <a:ext cx="1140372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อาหารในกระเพาะของเขากลับกลายเป็น พิษงูเห่าในตัวเขา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พิษงูเห่าในตัวเขา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คนโบราณเชื่อว่าพิษของงูเป็นสารพิษชนิดแรกและพิษของมันมาจากท้อง คำพูดของโซฟาร์ เป็นคำสาปชนิดหนึ่งซึ่งหมายความว่าการลงโทษแห่งความตายได้อาศัยอยู่ในท้องของคนชั่วแล้ว เขาทำลายตัวเองโดยเปลี่ยนทุกสิ่งที่เขาชอบ (ไม่ใช่แค่อาหาร แต่ทุกอย่างที่ได้รับจาก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การกระทำชั่วร้าย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) ให้กลายเป็นความชั่วร้ายของงูเห่า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ทำให้เขาทำลายตัวเอง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28009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961B4D8-517A-06CC-CC15-A6B47E8CC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45" y="1008993"/>
            <a:ext cx="11814147" cy="470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6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C808F41-2D04-F1B9-9BE7-E66AA6687719}"/>
              </a:ext>
            </a:extLst>
          </p:cNvPr>
          <p:cNvSpPr txBox="1"/>
          <p:nvPr/>
        </p:nvSpPr>
        <p:spPr>
          <a:xfrm>
            <a:off x="767255" y="1271752"/>
            <a:ext cx="1073106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เขาจะไม่ได้ชื่นชมลำน้ำ คือลำธารที่มีน้ำผึ้งและนมข้นไหลอยู่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ข้อนี้คล้ายกับคำอธิบายของคานาอัน (อพย. 3:8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13:5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บัญ. 26:9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15) ข้อนี้หมายถึงพรจากสวรรค์ที่ได้รับในแผ่นดินที่อุดมสมบูรณ์ นั่นคือ คนชั่วร้าย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ถูกกีดกัน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จากพรตามธรรมชาติที่คนชอบธรรมได้รับ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98330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13355CA-2ED8-6CF4-73C4-3E1714E83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03" y="1114097"/>
            <a:ext cx="11788733" cy="38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9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CFA3351-A27C-594A-1ACC-821BC0521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89" y="777766"/>
            <a:ext cx="11790373" cy="531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2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7905690-1A00-13C9-689D-3C15AFE437E8}"/>
              </a:ext>
            </a:extLst>
          </p:cNvPr>
          <p:cNvSpPr txBox="1"/>
          <p:nvPr/>
        </p:nvSpPr>
        <p:spPr>
          <a:xfrm>
            <a:off x="1502979" y="1954924"/>
            <a:ext cx="89022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โซฟาร์เชื่อว่าคนชั่วจะต้องพบกับหายนะและการลงโทษในทันทีทันใด ซึ่งเป็นการกำหนดโดยพระเจ้า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20:22-29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0956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546458F-0B05-E6A0-70D5-97C3E84AD5F5}"/>
              </a:ext>
            </a:extLst>
          </p:cNvPr>
          <p:cNvSpPr txBox="1"/>
          <p:nvPr/>
        </p:nvSpPr>
        <p:spPr>
          <a:xfrm>
            <a:off x="1114097" y="1187668"/>
            <a:ext cx="971155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นี่เป็นครั้งที่สองที่โซเฟอร์พูด จุดประสงค์ของเขาคือการชี้ให้เห็นว่าไม่ว่าคนชั่วจะสูงขึ้นและมั่งคั่งเพียงใด พระเจ้าก็จะทรงนำเขาลงและทำลายเขา คำพูดของเขามุ่งตรงไปที่โยบอย่างชัดเจน บทที่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19</a:t>
            </a:r>
            <a:r>
              <a:rPr lang="th-TH" altLang="zh-HK" sz="4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จบลงด้วยคำเตือนของโยบ โซเฟอร์ไม่พอใจโยบที่หันไปเตือนเรื่องการลงโทษกับเพื่อนของเขา และเขาเชื่อว่าโยบเป็น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คนเดียว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ที่มีความผิดบาป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02585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16E66AC-D982-AE0A-02A7-CF829D135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71" y="567559"/>
            <a:ext cx="11767950" cy="580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04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2582DEF-F37E-28AD-8B74-2D9007888A22}"/>
              </a:ext>
            </a:extLst>
          </p:cNvPr>
          <p:cNvSpPr txBox="1"/>
          <p:nvPr/>
        </p:nvSpPr>
        <p:spPr>
          <a:xfrm>
            <a:off x="588579" y="1008994"/>
            <a:ext cx="1101484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เพื่อเติมท้องของเขาให้เต็ม พระองค์จะทรงส่งพระพิโรธอันดุเดือดมายังเขา และทรงหลั่งลงมาบนเขาให้เป็นอาหารของเขา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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การแปลอื่น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เมื่อเขากำลังจะอิ่มท้อง พระเจ้าจะทรงบันดาลให้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พระพิโรธ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อันรุนแรงลงมาบนเขา ขณะที่เขารับประทานอาหาร ฝนจะตกลงมาบนเขา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หมายถึง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การตาย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ของลูกหลานของโยบ (1:18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19)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25561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1A53612-EBDB-ED1F-8B71-2DDF234C53D5}"/>
              </a:ext>
            </a:extLst>
          </p:cNvPr>
          <p:cNvSpPr txBox="1"/>
          <p:nvPr/>
        </p:nvSpPr>
        <p:spPr>
          <a:xfrm>
            <a:off x="409903" y="489734"/>
            <a:ext cx="1137219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แม้เขาจะหนีจากอาวุธเหล็ก ธนูทองสัมฤทธิ์ก็จะแทงเขาทะลุ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เขาถอนมันออกจากร่างกาย เออ ปลายอันวับแวบออกมาจากถุงน้ำดี ความน่าหวาดเสียวมาถึงเขา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ดูเหมือนว่าจะเป็นบทกวีที่แตกต่างกัน รูปแบบกริยาแสดงออกถึงความปรารถนา ราวกับว่า โซเฟอร์กำลังเรียกความโกรธเกรี้ยวของพระเจ้าต่อคนชั่ว เช่นเดียวกับคำสาปใน 5:3 การอ้างอิงถึงอาวุธต่างๆ สะท้อนถึงคำอธิบายของโยบอย่างเจ็บปวดเกี่ยวกับการโจมตีอย่างโหดร้ายของพระเจ้าต่อเขา (บทที่ 16 และ 19) เราขอแนะนำคำแปลนี้: "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ปล่อยให้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เขารอดจากอาวุธเหล็ก! ให้ธนูและลูกธนูยิงทะลุ! 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ปล่อยให้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เขาทะลุหน้าอกและออกทางด้านหลัง! 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ปล่อยให้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หอกแทงทะลุถุงน้ำดีของเขา!"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822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58E7976-C1CB-03B4-D575-85C828CD2743}"/>
              </a:ext>
            </a:extLst>
          </p:cNvPr>
          <p:cNvSpPr txBox="1"/>
          <p:nvPr/>
        </p:nvSpPr>
        <p:spPr>
          <a:xfrm>
            <a:off x="515007" y="788276"/>
            <a:ext cx="1100433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ความมืดมิดได้สะสมไว้แก่ทรัพย์สมบัติของเขา ไฟที่ไม่ต้องกระพือจะกลืนเขาเสีย สิ่งใดที่เหลืออยู่ในเต็นท์ของเขาจะถูกเผาผลาญ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ไฟที่ไม่ต้องกระพือ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สามารถแปลได้ว่า "ไฟที่มนุษย์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ดับไม่ได้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" ไฟที่ไม่ถูกจุดด้วยมือมนุษย์ โซฟาร์อาจหมายถึงไฟของพระเจ้า (โยบ 1:16) ซึ่งเผาผลาญสมบัติและเต็นท์ของโยบ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ชึ่งเป็นผลในการ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สะสม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ความมืดมิด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38310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9E0D6AD-C3EA-57B3-EE14-7129EB2AB6E0}"/>
              </a:ext>
            </a:extLst>
          </p:cNvPr>
          <p:cNvSpPr txBox="1"/>
          <p:nvPr/>
        </p:nvSpPr>
        <p:spPr>
          <a:xfrm>
            <a:off x="630621" y="714703"/>
            <a:ext cx="1058391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ฟ้าสวรรค์จะสำแดงความบาปชั่วของเขา และแผ่นดินโลกจะลุกขึ้นปรักปรำเขา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โยบเคยวิงวอนฟ้าและดินให้เป็นพยานต่อตัวเขา (16:18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19) แต่โซเฟอร์บอกว่าท้องฟ้าจะไม่พูดแทนเขา แต่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สำแดง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ความบาปชั่ว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ของเขา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แผ่นดินโลกจะไม่ยืนเคียงข้างเขา แต่ "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จะลุกขึ้น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ปรักปรำ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เขา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โยบเป็นคนที่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:_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สวรรค์และโลกไม่สามารถทนได้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53342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966977B-A354-A188-E701-C4F290DF2427}"/>
              </a:ext>
            </a:extLst>
          </p:cNvPr>
          <p:cNvSpPr txBox="1"/>
          <p:nvPr/>
        </p:nvSpPr>
        <p:spPr>
          <a:xfrm>
            <a:off x="472965" y="325820"/>
            <a:ext cx="1119351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ข้าวของแห่งครัวเรือนของเขาจะถูกนำไปเสีย ถูกกวาดไปในวันแห่งพระพิโรธของพระองค์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โยบตั้งตารอที่จะได้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พระผู้ไถ่ของข้าทรงพระชนม์อยู่ และในที่สุดพระองค์จะทรง  ปรากฏบนแผ่นดินโลก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(19:25) แต่โซเฟอร์เน้นย้ำว่า "ใน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วันแห่งพระพิโรธของพระองค์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ข้าวของแห่งครัวเรือนของเขาจะถูกนำไปเสีย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28) . โซเฟอร์จะทำลายความหวังในใจของโยบให้หมดสิ้นอย่าง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:_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จนกว่าจะสิ้นสุด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9610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7576814-E3E0-2605-B969-C186D9287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2" y="357352"/>
            <a:ext cx="11805162" cy="610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3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083AA62-9016-1427-B1E1-F7E802CBF5B7}"/>
              </a:ext>
            </a:extLst>
          </p:cNvPr>
          <p:cNvSpPr txBox="1"/>
          <p:nvPr/>
        </p:nvSpPr>
        <p:spPr>
          <a:xfrm>
            <a:off x="1219199" y="1923393"/>
            <a:ext cx="1038422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2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โศฟาร์ว่า คนชั่วต้องได้รับผลตอบแทน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โซฟาร์แสดงท่าทีว่าเป็นคนใจร้อน เขาจึงพูดขึ้น เขาคิดว่าความสุขของคนอธรรมเป็นเพียงชั่วคราวและมีอายุสั้น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20:1-21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3789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151192F-37E0-8C33-F858-848B4BCBC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3" y="557049"/>
            <a:ext cx="12025134" cy="549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D879856-AFF0-ED10-6C9D-946B05305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84083"/>
            <a:ext cx="11414569" cy="66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3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56A6425-C783-511E-57A6-9ABFA45DED3C}"/>
              </a:ext>
            </a:extLst>
          </p:cNvPr>
          <p:cNvSpPr txBox="1"/>
          <p:nvPr/>
        </p:nvSpPr>
        <p:spPr>
          <a:xfrm>
            <a:off x="882869" y="767255"/>
            <a:ext cx="1034217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ท่านไม่ทราบเรื่องนี้หรือว่า ตั้งแต่ดึกดำบรรพ์มา ตั้งแต่มนุษย์ถูกวางไว้บนแผ่นดินโลก </a:t>
            </a:r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เสียงไชโยของคนอธรรมนั้นสั้น และความชื่นบานของคนที่ไม่นับถือพระเจ้านั้นเป็นแต่ครู่เดียว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จากประสบการณ์ของเหตุการณ์ทั้งหมดในประวัติศาสตร์ โซเฟอร์เปิดเผยเหตุผลที่ว่าชัยชนะของคนชั่วร้ายนั้นเป็นเพียงชั่วคราวและพินาศในพริบตา แม้ว่าตรรกะนี้จะไม่สามารถนำไปใช้โดยตรงกับโยบได้ แต่ก็มีความสำคัญโดย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ทั่วไป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7786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CDD079C-5289-19B5-CCC5-114B3FB0BBB6}"/>
              </a:ext>
            </a:extLst>
          </p:cNvPr>
          <p:cNvSpPr txBox="1"/>
          <p:nvPr/>
        </p:nvSpPr>
        <p:spPr>
          <a:xfrm>
            <a:off x="451944" y="520511"/>
            <a:ext cx="1114096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แม้ตัวเขาสูงขึ้นถึงฟ้าสวรรค์ และศีรษะของเขาไปถึงหมู่เมฆ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73050" indent="-273050"/>
            <a:r>
              <a:rPr lang="th-TH" altLang="zh-HK" sz="4400" kern="1800" cap="all" spc="7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ดาเนียล </a:t>
            </a:r>
            <a:r>
              <a:rPr lang="en-US" altLang="zh-HK" sz="4400" kern="1800" cap="all" spc="75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en-US" altLang="zh-HK" sz="4400" kern="1800" cap="all" spc="75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:</a:t>
            </a:r>
            <a:r>
              <a:rPr lang="en-US" altLang="zh-HK" sz="4400" kern="100" dirty="0"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22 </a:t>
            </a:r>
            <a:r>
              <a:rPr lang="th-TH" altLang="zh-HK" sz="4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ข้าแต่พระราชา นี่คือฝ่าพระบาทเอง ผู้ทรงเจริญและเข้มแข็ง ความยิ่งใหญ่ของพระองค์ได้เจริญขึ้นไปถึง</a:t>
            </a:r>
            <a:r>
              <a:rPr lang="th-TH" altLang="zh-HK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ฟ้าสวรรค์</a:t>
            </a:r>
            <a:r>
              <a:rPr lang="th-TH" altLang="zh-HK" sz="4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และการครอบครองของพระองค์ไปถึง</a:t>
            </a:r>
            <a:r>
              <a:rPr lang="th-TH" altLang="zh-HK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สุดปลาย</a:t>
            </a:r>
            <a:r>
              <a:rPr lang="th-TH" altLang="zh-HK" sz="4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พิภพ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เขาจะพินาศเป็นนิตย์อย่างอุจจาระของตัวเอง บรรดาคนที่เคยเห็นเขาจะพูดว่า ‘เขาอยู่ที่ไหนนะ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เขาจะพินาศเป็นนิตย์อย่างอุจจาระของตัวเอง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ในที่ที่ฟืนหายาก ผู้คนมักจะผสมมูลสัตว์กับหญ้าเพื่อทำเค้กและตากให้เป็นเชื้อเพลิง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&gt;&gt;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‘เขาอยู่ที่ไหนนะ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?’:_____________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3709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8179B1A-6676-B60A-FC92-52B21C285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67" y="1576552"/>
            <a:ext cx="11873624" cy="342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1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40121C1-DA2F-B3EC-1F37-78137718045B}"/>
              </a:ext>
            </a:extLst>
          </p:cNvPr>
          <p:cNvSpPr txBox="1"/>
          <p:nvPr/>
        </p:nvSpPr>
        <p:spPr>
          <a:xfrm>
            <a:off x="472965" y="641132"/>
            <a:ext cx="11193518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ดวงตาที่เคยจ้องมองเขาจะไม่เห็นเขาอีก และสถานที่ของเขาจะไม่เห็นเขาอีกเลย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โยบกล่าวถึงอนาคตของเขาในลักษณะนี้:</a:t>
            </a:r>
            <a:endParaRPr lang="zh-TW" altLang="zh-HK" sz="28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914400" indent="-762000"/>
            <a:r>
              <a:rPr lang="en-US" altLang="zh-HK" sz="4400" kern="1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7</a:t>
            </a:r>
            <a:r>
              <a:rPr lang="zh-TW" altLang="zh-HK" sz="4400" kern="1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</a:rPr>
              <a:t>：</a:t>
            </a:r>
            <a:r>
              <a:rPr lang="en-US" altLang="zh-HK" sz="4400" kern="1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8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ดวงตาที่เคยเห็นข้าพระองค์จะไม่เห็นข้าพระองค์อีกต่อไป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ฝ่ายพระเนตรของพระองค์มองหาข้าพระองค์ แต่ข้าพระองค์ก็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ไม่อยู่เสีย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แล้ว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indent="-304800"/>
            <a:r>
              <a:rPr lang="en-US" altLang="zh-HK" sz="4400" kern="1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     10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เขาไม่กลับไปเรือนของเขาอีก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และที่อยู่ของเขาก็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ไม่รู้จัก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เขาอีกเลย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 ++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ชะตากรรมของครอบครัวคนร้าย: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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9352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1387</Words>
  <Application>Microsoft Office PowerPoint</Application>
  <PresentationFormat>寬螢幕</PresentationFormat>
  <Paragraphs>40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6" baseType="lpstr">
      <vt:lpstr>inherit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23</cp:revision>
  <dcterms:created xsi:type="dcterms:W3CDTF">2023-12-19T13:36:45Z</dcterms:created>
  <dcterms:modified xsi:type="dcterms:W3CDTF">2024-05-21T14:11:09Z</dcterms:modified>
</cp:coreProperties>
</file>