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0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CC72A-A26A-4648-9C5A-84CD479BFC5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2E1A-9727-48F7-93CE-C9BD43135E2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383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02E1A-9727-48F7-93CE-C9BD43135E20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65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10/9/2024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270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26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8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เอลีฮูตำหนิโยบ</a:t>
            </a:r>
            <a:r>
              <a:rPr lang="en-US" altLang="zh-HK" sz="5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(1) </a:t>
            </a:r>
          </a:p>
          <a:p>
            <a:pPr algn="ctr">
              <a:lnSpc>
                <a:spcPts val="7000"/>
              </a:lnSpc>
            </a:pPr>
            <a:r>
              <a:rPr lang="en-US" altLang="zh-HK" sz="5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32:1-22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154-158)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7E24AE4-14DD-27E1-5A7C-1F7011AA71CA}"/>
              </a:ext>
            </a:extLst>
          </p:cNvPr>
          <p:cNvSpPr txBox="1"/>
          <p:nvPr/>
        </p:nvSpPr>
        <p:spPr>
          <a:xfrm>
            <a:off x="1198880" y="1828800"/>
            <a:ext cx="95808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6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เอลีฮูกล่าวว่าเขาเคารพผู้อาวุโสของเพื่อนสามคนของโยบและไม่ได้พูดในตอนแรก 32:6-7</a:t>
            </a:r>
            <a:endParaRPr lang="zh-HK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987146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B76BE96-FC9C-5F3D-FBAF-32B0FC4FD7C5}"/>
              </a:ext>
            </a:extLst>
          </p:cNvPr>
          <p:cNvSpPr txBox="1"/>
          <p:nvPr/>
        </p:nvSpPr>
        <p:spPr>
          <a:xfrm>
            <a:off x="274320" y="284480"/>
            <a:ext cx="1160272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และเอลีฮูบุตรบาราเคล คนบุซี ตระกูลราม ตอบว่า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ข้าพเจ้าเป็นผู้เยาว์ ส่วนพวกท่านเป็นผู้อาวุโส เพราะฉะนั้นข้าพเจ้าจึงวิตกและกลัวที่จะแสดงความคิดเห็นแก่ท่าน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ข้าพเจ้าว่า ‘ขอให้ผู้สูงอายุพูดเถิด และให้ผู้อาวุโสสอนปัญญาเถิด’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เอลีฮูในวัยหนุ่มประกาศเป็นครั้งแรกว่าเขาเคารพผู้อาวุโส (ข้อ 6-7) ดังนั้นเขาจึง "ถอยกลับ" อย่างเงียบๆ (ข้อ 6) แต่เมื่อเห็นว่า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คนอาวุโสที่เข้าใจความยุติธรรม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แต่ไม่ได้ (ข้อ 9) จึง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ทนไม่ไหว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แล้ว ต้องพูดออกมา (ข้อ 10)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13230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02FBAA0-96C5-67E2-5D10-44759F004E46}"/>
              </a:ext>
            </a:extLst>
          </p:cNvPr>
          <p:cNvSpPr txBox="1"/>
          <p:nvPr/>
        </p:nvSpPr>
        <p:spPr>
          <a:xfrm>
            <a:off x="1513840" y="1536174"/>
            <a:ext cx="96824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6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2. เมื่อเอลีฮูพบว่าเพื่อนทั้งสามของโยบไม่สามารถตอบโยบได้ เขารู้สึกภาวะซึมเศร้าภายในและเริ่มพูด </a:t>
            </a:r>
            <a:endParaRPr lang="en-US" altLang="zh-HK" sz="6000" kern="0" dirty="0">
              <a:solidFill>
                <a:srgbClr val="202124"/>
              </a:solidFill>
              <a:effectLst/>
              <a:latin typeface="inherit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r>
              <a:rPr lang="th-TH" altLang="zh-HK" sz="6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32:8-22</a:t>
            </a:r>
            <a:endParaRPr lang="zh-HK" altLang="en-US" sz="6000" dirty="0"/>
          </a:p>
        </p:txBody>
      </p:sp>
    </p:spTree>
    <p:extLst>
      <p:ext uri="{BB962C8B-B14F-4D97-AF65-F5344CB8AC3E}">
        <p14:creationId xmlns:p14="http://schemas.microsoft.com/office/powerpoint/2010/main" val="767818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83315DB-238F-5201-5C86-E423A1BEF5A1}"/>
              </a:ext>
            </a:extLst>
          </p:cNvPr>
          <p:cNvSpPr txBox="1"/>
          <p:nvPr/>
        </p:nvSpPr>
        <p:spPr>
          <a:xfrm>
            <a:off x="304800" y="365760"/>
            <a:ext cx="1140968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แต่วิญญาณที่อยู่ในมนุษย์ และลมหายใจขององค์ผู้ทรงมหิทธิฤทธิ์ทำให้เขาเข้าใจ </a:t>
            </a:r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9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ไม่ใช่คนชราเท่านั้นที่มีปัญญา หรือคนอาวุโสที่เข้าใจความยุติธรรม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ปัญญาและความเข้าใจมาจากลมปราณของ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องค์ผู้ทรงมหิทธิฤทธิ์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ไม่ใช่จากผู้อาวุโส เอลีฮูยืนยันว่าถึงแม้เพื่อนๆ ของโยบจะอายุมากแล้ว แต่พวกเขาก็ขาดสติปัญญา เพราะไม่มีใครสามารถโน้มน้าวโยบได้ว่าความทุกข์ทรมานของเขาเกิดจาก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บาป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500434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18340B7-B123-2F4B-97D4-4FC18FFB907F}"/>
              </a:ext>
            </a:extLst>
          </p:cNvPr>
          <p:cNvSpPr txBox="1"/>
          <p:nvPr/>
        </p:nvSpPr>
        <p:spPr>
          <a:xfrm>
            <a:off x="629920" y="1148081"/>
            <a:ext cx="1093216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เพราะฉะนั้น ข้าพเจ้าจึงว่า ‘ขอฟังข้าพเจ้า ขอให้ข้าพเจ้าแสดงความคิดเห็นด้วย’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เพราะสติปัญญาเป็น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ของประทาน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จากพระเจ้าและไม่จำกัดอายุหรือสถานะ เอลีฮูจึงแสดงความคิดเห็นอย่างกล้าหาญและขอให้โยบและเพื่อนๆ ฟังเขา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730024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14D8FDD-2433-0DDD-E67F-A4D1A941B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41" y="193040"/>
            <a:ext cx="11694134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61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1F7DBB71-3F31-6B62-E267-0061FF22D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09" y="894080"/>
            <a:ext cx="11561322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85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6D204CD4-80DA-5912-72DC-0231A86D9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77" y="426720"/>
            <a:ext cx="11818186" cy="607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13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B856638F-8622-7997-1A48-D3AAA8317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97" y="254000"/>
            <a:ext cx="11763195" cy="636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08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764D5A8-9EB3-0B62-8BE1-E926F8D39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3" y="985520"/>
            <a:ext cx="11880314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74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97BF20D-6135-00C9-0DFB-2E3B1D221450}"/>
              </a:ext>
            </a:extLst>
          </p:cNvPr>
          <p:cNvSpPr txBox="1"/>
          <p:nvPr/>
        </p:nvSpPr>
        <p:spPr>
          <a:xfrm>
            <a:off x="3210560" y="2157214"/>
            <a:ext cx="60960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6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คำปราศรัยของเอลีฮู </a:t>
            </a:r>
            <a:endParaRPr lang="en-US" altLang="zh-HK" sz="6600" kern="0" dirty="0">
              <a:solidFill>
                <a:srgbClr val="202124"/>
              </a:solidFill>
              <a:effectLst/>
              <a:latin typeface="inherit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altLang="zh-HK" sz="6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32:1-37:24</a:t>
            </a:r>
            <a:endParaRPr lang="zh-HK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149718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8D9DBB5-46C2-5747-F921-B7E83D6B1392}"/>
              </a:ext>
            </a:extLst>
          </p:cNvPr>
          <p:cNvSpPr txBox="1"/>
          <p:nvPr/>
        </p:nvSpPr>
        <p:spPr>
          <a:xfrm>
            <a:off x="243840" y="274320"/>
            <a:ext cx="115316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18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เพราะข้าพเจ้ามีถ้อยคำเต็มปาก จิตวิญญาณภายในข้าพเจ้า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บังคับ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ข้าพเจ้าอยู่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19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ดูเถิด จิตใจข้าพเจ้าเหมือนเหล้าองุ่นซึ่ง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ไม่มีที่ระบายออก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เหมือนถุงหนังเหล้าองุ่นใหม่ที่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พร้อมจะระเบิด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แล้ว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เมื่อใส่เหล้าองุ่นใหม่ลงในหนังเหล้าองุ่นก็จะหมักต่อไปและเกิดก๊าซ หากปิดผิวแน่น มันจะขยายตัว ถุงหนังใหม่ยืดหยุ่นได้และสามารถคงอยู่ได้ระยะหนึ่ง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หนังเหล้าองุ่นเก่าจะ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ยืดหยุ่นไม่ได้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(มัทธิว 9:17) ซึ่งเป็นเพียงอุปมาว่าเอลีฮูมีเรื่องจะพูดมากมาย และอยากจะรีบพูด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910041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385AE35-814E-30C7-5F50-F620F0B42126}"/>
              </a:ext>
            </a:extLst>
          </p:cNvPr>
          <p:cNvSpPr txBox="1"/>
          <p:nvPr/>
        </p:nvSpPr>
        <p:spPr>
          <a:xfrm>
            <a:off x="497840" y="731520"/>
            <a:ext cx="1106424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ข้าพเจ้าต้องพูดจึงจะได้ความ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บรรเทา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ข้าพเจ้าต้องเปิดริมฝีปากขึ้นตอบ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ข้าพเจ้าจะไม่มีอคติต่อบุคคลใด หรือประจบสอพลอผู้ใด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จะไม่มีอคติต่อบุคคลใด หรือประจบสอพลอผู้ใด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เอลีฮูต้องการ</a:t>
            </a:r>
            <a:r>
              <a:rPr lang="th-TH" altLang="zh-HK" sz="32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บรรเทา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อย่างจริงใจ เขาไม่ยอมรับว่ามีอคติ และเขาไม่ต้องการถูกอิทธิพลจากอายุ สถานะ และมิตรภาพส่วนตัว ความคิดเห็นของเขาจะทำให้ผู้ฟังบางคนขุ่นเคืองอย่างแน่นอน ดังนั้น เขาจึงรู้สึกว่าจำเป็นต้องยืนยัน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ความเป็นธรรม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ของเขา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609652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DC8FD2A-B5C2-85A7-6ACD-A19D36BE4F83}"/>
              </a:ext>
            </a:extLst>
          </p:cNvPr>
          <p:cNvSpPr txBox="1"/>
          <p:nvPr/>
        </p:nvSpPr>
        <p:spPr>
          <a:xfrm>
            <a:off x="802640" y="1137920"/>
            <a:ext cx="1052576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เพราะข้าพเจ้าไม่ทราบวิธีประจบสอพลอ ถ้าทำอย่างนั้น พระผู้สร้างข้าพเจ้าก็จะกำจัดข้าพเจ้าเสียในไม่ช้า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  <a:sym typeface="Wingdings" panose="05000000000000000000" pitchFamily="2" charset="2"/>
              </a:rPr>
              <a:t>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เอลีฮูแสดงให้เห็นว่าคำพูดของเขาสมบูรณ์แบบเพียงเพราะ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พระเจ้า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ทรงเฝ้าดูอยู่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755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DCD5E04-5687-5A93-F222-1C1991C14D20}"/>
              </a:ext>
            </a:extLst>
          </p:cNvPr>
          <p:cNvSpPr txBox="1"/>
          <p:nvPr/>
        </p:nvSpPr>
        <p:spPr>
          <a:xfrm>
            <a:off x="2296160" y="1970206"/>
            <a:ext cx="83007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8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48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32</a:t>
            </a:r>
            <a:endParaRPr lang="zh-TW" altLang="zh-HK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8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เอลีฮูตำหนิเพื่อนๆ ของโยบ </a:t>
            </a:r>
            <a:endParaRPr lang="zh-TW" altLang="zh-HK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6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(1) คำนำ 32:1-5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64162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1F6E3CF-8A2A-5B3B-9B7E-B9C75B91E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69" y="985520"/>
            <a:ext cx="11704227" cy="479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67710AA1-D422-CC91-2328-C08B295B7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" y="98388"/>
            <a:ext cx="11430000" cy="661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2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7976252-7D56-0FFA-D215-E5CE640E6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569" y="883920"/>
            <a:ext cx="11780640" cy="515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44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E1B7D50C-E6A5-0F86-C5C2-53337EDB9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68" y="1686560"/>
            <a:ext cx="11671052" cy="323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359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8556867-5045-EFA1-34BA-C125AFB04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56" y="497840"/>
            <a:ext cx="11767240" cy="580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0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F815833-1B77-DCED-C2D9-F1CEC757C72C}"/>
              </a:ext>
            </a:extLst>
          </p:cNvPr>
          <p:cNvSpPr txBox="1"/>
          <p:nvPr/>
        </p:nvSpPr>
        <p:spPr>
          <a:xfrm>
            <a:off x="274320" y="0"/>
            <a:ext cx="1144016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6400" indent="-254000"/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2.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เพื่อนทั้งสามของโยบเห็นพ้องกันว่าความทุกข์ทรมานที่โยบต้องทนทุกข์คือการลงโทษกรรมที่เกิดจาก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อาชญากรรมบางอย่าง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(11:6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18:5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22:5 ฯลฯ) โยบยืนกรานในความซื่อสัตย์ของตนมากขึ้นเพื่อจะหักล้างพวกเขา (13:18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27:6) แต่เอลีฮูเข้าใจเหตุผลและจุดประสงค์จากมุมมองเชิงบวกเป็น "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เพื่อจะนำวิญญาณเขา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กลับมาจากหลุมมรณะ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เพื่อให้เขา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เห็นความสว่าง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แห่งชีวิต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 (33:30) 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แนวคิดเรื่องบาปของเอลีฮูนั้นดีกว่าและเป็นสากลมากกว่าแนวคิดของมิตรสหาย (33:12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24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-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26) ความเข้าใจฝ่ายวิญญาณของเอลีฮูนั้นเหนือกว่าเพื่อนสามคน แต่เอลีฮูยัง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(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/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ไม่ได้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)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ตอบสนองต่อสภาพการณ์หรือการต่อสู้ดิ้นรนภายในที่แท้จริงของโยบ (9:15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17:9)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05914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3481</TotalTime>
  <Words>726</Words>
  <Application>Microsoft Office PowerPoint</Application>
  <PresentationFormat>寬螢幕</PresentationFormat>
  <Paragraphs>30</Paragraphs>
  <Slides>22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inherit</vt:lpstr>
      <vt:lpstr>Angsana New</vt:lpstr>
      <vt:lpstr>Aptos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54</cp:revision>
  <dcterms:created xsi:type="dcterms:W3CDTF">2023-12-19T13:36:45Z</dcterms:created>
  <dcterms:modified xsi:type="dcterms:W3CDTF">2024-09-10T13:35:25Z</dcterms:modified>
</cp:coreProperties>
</file>