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0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CC72A-A26A-4648-9C5A-84CD479BFC53}" type="datetimeFigureOut">
              <a:rPr lang="zh-HK" altLang="en-US" smtClean="0"/>
              <a:t>10/9/2024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2E1A-9727-48F7-93CE-C9BD43135E2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383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02E1A-9727-48F7-93CE-C9BD43135E20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965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C2AFA0-D88D-B4E6-F44F-7CAAFD6CC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FEAD124-2793-D380-5A98-96E2D9C6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6842CF-05EB-5222-5FE0-60544176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10/9/2024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79CC1D-0341-4714-8286-C9054F0F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8B2494-94DF-8CEE-641F-B335B1FF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125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457C3C-B757-2FB8-20E7-CF7AC770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516AFD-AF81-EC5A-722A-325311866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279299-3A6E-96EB-A75C-C2371297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10/9/2024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A18EAE-1782-8CE7-8EDC-FC482B32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B64E42-70CB-E2EC-A230-4EF8638F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89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5334454-0AD6-96B3-0963-70A214143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50E1C8-4A1E-DB9B-69C8-2657EB130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1313A7-AFAB-CF3A-25A7-7A601EF6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10/9/2024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9E4524-0516-8A38-59A5-0220683B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AB4B8-8C7E-B615-B01B-93E0AD02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477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B72918-EB72-5090-AD7D-C760526B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B65212-5535-3579-E7FE-54810535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19B70C-3A6B-4B06-5AA2-523C9AB4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10/9/2024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21DAEA-59F2-4F22-6FC8-39F57AFF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60BB7C-280A-2FE4-7843-D1F05309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203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62BD6-8B00-8E3E-5EE5-C81DC07A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36C55B-5525-A554-7A04-452FADF5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A1C056-FFDD-84B8-5109-FAF0191A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10/9/2024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462867-D28A-5FD0-BCCA-75489ACB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7C31CA-76DE-BF33-EDF2-8F35591A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19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97E296-1D8E-946F-5AC3-228915A9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B23A4A-35FD-3B10-C30D-9BF13F219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B0CB0A-D6BC-B567-E1B1-58F52245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F98AD1C-D3E0-1C6E-A7CF-F1D495EA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10/9/2024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A2CB8CC-3DC3-AB87-CB54-77C6A4B8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4FFF79-2C7D-79ED-613A-C66D96A0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687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6A2C47-48E8-A349-D65C-AAB14C68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773BCB-53F0-7AB6-624E-24C64F9A7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048A89-5797-610C-4D66-1FA0D0C31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B25C02-0DE5-D7B1-A56B-7817F0D23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271993C-7C45-B398-C815-AE1D86D8A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9EE6000-1547-E0BB-C635-D7E22216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10/9/2024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9AB869F-89CA-1EA5-498C-94983E23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7F04392-24E6-D96B-E3ED-EB5800CB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695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0E5063-4E1C-7793-DC0A-29CB4F16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BD1ED9-FB44-9CF5-A064-80E2E528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10/9/2024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DE47CC-1D28-46F4-242F-A2DA72A4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AFB05EF-50A8-9AEB-72E5-63231F87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97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A0B6207-C06A-E22B-0AE9-6FAEAEAB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10/9/2024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810C99-C434-AC6B-DFE9-7A68F4F3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FDD652-2F67-9820-1230-2CE9E15D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856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AC1BF3-4926-8199-6641-831C9702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25FED4-7DDE-47E7-40DC-4475F87A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AAB264-21AF-6F8A-02E8-9B0C01952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8C91F4-B2E3-0728-AE66-8967ACBD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10/9/2024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17E124-2FFE-3838-22C9-0BB519E5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BA70C3-9E6E-AD63-0DEE-CCA36BE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414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43453-1EFA-9EA8-3A45-00FBE85E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DD4A2D7-4E88-73FE-EEB4-433447106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4B8DBB-28BE-0110-DFB4-E55430F36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D0C417-3C59-0335-29D7-45FE2FD5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10/9/2024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039C3A-32B5-B7C7-FD10-C5C3A089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0B3F78-5EFF-E772-9955-EBB6FDF9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46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EC616B7-60B5-CCB1-D245-140E4D6E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11D079-D1EB-7F39-B741-958A576BF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7A684A-91F6-8BAA-7FD3-49C52CE37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6A57-CCCA-4CBD-BC44-A6A5911DC0B3}" type="datetimeFigureOut">
              <a:rPr lang="zh-HK" altLang="en-US" smtClean="0"/>
              <a:t>10/9/2024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1294DB-51B8-62D8-52C9-294206E17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3F376E-70D9-2BF9-2261-8E586E60B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475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7AB85FF-5090-7B7D-1A7C-DAB1C9120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761186" cy="399129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D50636E-382F-A279-C5E3-7D6D476993AC}"/>
              </a:ext>
            </a:extLst>
          </p:cNvPr>
          <p:cNvSpPr txBox="1"/>
          <p:nvPr/>
        </p:nvSpPr>
        <p:spPr>
          <a:xfrm>
            <a:off x="243840" y="3991292"/>
            <a:ext cx="11808162" cy="2703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บทที่ </a:t>
            </a:r>
            <a:r>
              <a:rPr lang="en-US" altLang="zh-HK" sz="7200" kern="1800" cap="all" spc="75" dirty="0">
                <a:solidFill>
                  <a:srgbClr val="121212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26</a:t>
            </a: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endParaRPr lang="en-US" altLang="zh-HK" sz="7200" kern="1800" cap="all" spc="75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ctr">
              <a:lnSpc>
                <a:spcPts val="7000"/>
              </a:lnSpc>
            </a:pPr>
            <a:r>
              <a:rPr lang="th-TH" altLang="zh-HK" sz="8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เอลีฮูตำหนิโยบ</a:t>
            </a:r>
            <a:r>
              <a:rPr lang="en-US" altLang="zh-HK" sz="54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(1) </a:t>
            </a:r>
          </a:p>
          <a:p>
            <a:pPr algn="ctr">
              <a:lnSpc>
                <a:spcPts val="7000"/>
              </a:lnSpc>
            </a:pPr>
            <a:r>
              <a:rPr lang="en-US" altLang="zh-HK" sz="54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32:1-22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F144C5B-D302-8E02-F843-C4441F36AE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254" y="0"/>
            <a:ext cx="5328745" cy="3785246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E768EF20-03A9-7BE4-1916-3262D0CC84AC}"/>
              </a:ext>
            </a:extLst>
          </p:cNvPr>
          <p:cNvSpPr txBox="1"/>
          <p:nvPr/>
        </p:nvSpPr>
        <p:spPr>
          <a:xfrm>
            <a:off x="9662160" y="6264166"/>
            <a:ext cx="238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/>
              <a:t>(textbook pg. 154-158)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2637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7E24AE4-14DD-27E1-5A7C-1F7011AA71CA}"/>
              </a:ext>
            </a:extLst>
          </p:cNvPr>
          <p:cNvSpPr txBox="1"/>
          <p:nvPr/>
        </p:nvSpPr>
        <p:spPr>
          <a:xfrm>
            <a:off x="1198880" y="1828800"/>
            <a:ext cx="958088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6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1. เอลีฮูกล่าวว่าเขาเคารพผู้อาวุโสของเพื่อนสามคนของโยบและไม่ได้พูดในตอนแรก 32:6-7</a:t>
            </a:r>
            <a:endParaRPr lang="zh-HK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987146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B76BE96-FC9C-5F3D-FBAF-32B0FC4FD7C5}"/>
              </a:ext>
            </a:extLst>
          </p:cNvPr>
          <p:cNvSpPr txBox="1"/>
          <p:nvPr/>
        </p:nvSpPr>
        <p:spPr>
          <a:xfrm>
            <a:off x="274320" y="284480"/>
            <a:ext cx="1160272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และเอลีฮูบุตรบาราเคล คนบุซี ตระกูลราม ตอบว่า 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ข้าพเจ้าเป็นผู้เยาว์ ส่วนพวกท่านเป็นผู้อาวุโส เพราะฉะนั้นข้าพเจ้าจึงวิตกและกลัวที่จะแสดงความคิดเห็นแก่ท่าน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7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ข้าพเจ้าว่า ‘ขอให้ผู้สูงอายุพูดเถิด และให้ผู้อาวุโสสอนปัญญาเถิด’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8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เอลีฮูในวัยหนุ่มประกาศเป็นครั้งแรกว่าเขาเคารพผู้อาวุโส (ข้อ 6-7) ดังนั้นเขาจึง "ถอยกลับ" อย่างเงียบๆ (ข้อ 6) แต่เมื่อเห็นว่า</a:t>
            </a:r>
            <a:r>
              <a:rPr lang="en-US" altLang="zh-HK" sz="48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คนอาวุโสที่เข้าใจความยุติธรรม</a:t>
            </a:r>
            <a:r>
              <a:rPr lang="en-US" altLang="zh-HK" sz="48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”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แต่ไม่ได้ (ข้อ 9) จึง</a:t>
            </a:r>
            <a:r>
              <a:rPr lang="th-TH" altLang="zh-HK" sz="48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ทนไม่ไหว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แล้ว ต้องพูดออกมา (ข้อ 10)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13230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02FBAA0-96C5-67E2-5D10-44759F004E46}"/>
              </a:ext>
            </a:extLst>
          </p:cNvPr>
          <p:cNvSpPr txBox="1"/>
          <p:nvPr/>
        </p:nvSpPr>
        <p:spPr>
          <a:xfrm>
            <a:off x="1513840" y="1536174"/>
            <a:ext cx="968248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6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2. เมื่อเอลีฮูพบว่าเพื่อนทั้งสามของโยบไม่สามารถตอบโยบได้ เขารู้สึกภาวะซึมเศร้าภายในและเริ่มพูด </a:t>
            </a:r>
            <a:endParaRPr lang="en-US" altLang="zh-HK" sz="6000" kern="0" dirty="0">
              <a:solidFill>
                <a:srgbClr val="202124"/>
              </a:solidFill>
              <a:effectLst/>
              <a:latin typeface="inherit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r>
              <a:rPr lang="th-TH" altLang="zh-HK" sz="6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32:8-22</a:t>
            </a:r>
            <a:endParaRPr lang="zh-HK" altLang="en-US" sz="6000" dirty="0"/>
          </a:p>
        </p:txBody>
      </p:sp>
    </p:spTree>
    <p:extLst>
      <p:ext uri="{BB962C8B-B14F-4D97-AF65-F5344CB8AC3E}">
        <p14:creationId xmlns:p14="http://schemas.microsoft.com/office/powerpoint/2010/main" val="767818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83315DB-238F-5201-5C86-E423A1BEF5A1}"/>
              </a:ext>
            </a:extLst>
          </p:cNvPr>
          <p:cNvSpPr txBox="1"/>
          <p:nvPr/>
        </p:nvSpPr>
        <p:spPr>
          <a:xfrm>
            <a:off x="304800" y="365760"/>
            <a:ext cx="1140968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8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แต่วิญญาณที่อยู่ในมนุษย์ และลมหายใจขององค์ผู้ทรงมหิทธิฤทธิ์ทำให้เขาเข้าใจ </a:t>
            </a:r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9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ไม่ใช่คนชราเท่านั้นที่มีปัญญา หรือคนอาวุโสที่เข้าใจความยุติธรรม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ปัญญาและความเข้าใจมาจากลมปราณของ</a:t>
            </a:r>
            <a:r>
              <a:rPr lang="th-TH" altLang="zh-HK" sz="48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องค์ผู้ทรงมหิทธิฤทธิ์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ไม่ใช่จากผู้อาวุโส เอลีฮูยืนยันว่าถึงแม้เพื่อนๆ ของโยบจะอายุมากแล้ว แต่พวกเขาก็ขาดสติปัญญา เพราะไม่มีใครสามารถโน้มน้าวโยบได้ว่าความทุกข์ทรมานของเขาเกิดจาก</a:t>
            </a:r>
            <a:r>
              <a:rPr lang="th-TH" altLang="zh-HK" sz="48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บาป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500434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18340B7-B123-2F4B-97D4-4FC18FFB907F}"/>
              </a:ext>
            </a:extLst>
          </p:cNvPr>
          <p:cNvSpPr txBox="1"/>
          <p:nvPr/>
        </p:nvSpPr>
        <p:spPr>
          <a:xfrm>
            <a:off x="629920" y="1148081"/>
            <a:ext cx="1093216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10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เพราะฉะนั้น ข้าพเจ้าจึงว่า ‘ขอฟังข้าพเจ้า ขอให้ข้าพเจ้าแสดงความคิดเห็นด้วย’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เพราะสติปัญญาเป็น</a:t>
            </a:r>
            <a:r>
              <a:rPr lang="th-TH" altLang="zh-HK" sz="5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ของประทาน</a:t>
            </a:r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จากพระเจ้าและไม่จำกัดอายุหรือสถานะ เอลีฮูจึงแสดงความคิดเห็นอย่างกล้าหาญและขอให้โยบและเพื่อนๆ ฟังเขา</a:t>
            </a: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730024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314D8FDD-2433-0DDD-E67F-A4D1A941B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41" y="193040"/>
            <a:ext cx="11694134" cy="65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761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1F7DBB71-3F31-6B62-E267-0061FF22D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09" y="894080"/>
            <a:ext cx="11561322" cy="51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85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6D204CD4-80DA-5912-72DC-0231A86D9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77" y="426720"/>
            <a:ext cx="11818186" cy="607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813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B856638F-8622-7997-1A48-D3AAA8317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97" y="254000"/>
            <a:ext cx="11763195" cy="636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508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5764D5A8-9EB3-0B62-8BE1-E926F8D39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3" y="985520"/>
            <a:ext cx="11880314" cy="460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4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97BF20D-6135-00C9-0DFB-2E3B1D221450}"/>
              </a:ext>
            </a:extLst>
          </p:cNvPr>
          <p:cNvSpPr txBox="1"/>
          <p:nvPr/>
        </p:nvSpPr>
        <p:spPr>
          <a:xfrm>
            <a:off x="3210560" y="2157214"/>
            <a:ext cx="60960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6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คำปราศรัยของเอลีฮู </a:t>
            </a:r>
            <a:endParaRPr lang="en-US" altLang="zh-HK" sz="6600" kern="0" dirty="0">
              <a:solidFill>
                <a:srgbClr val="202124"/>
              </a:solidFill>
              <a:effectLst/>
              <a:latin typeface="inherit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altLang="zh-HK" sz="6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32:1-37:24</a:t>
            </a:r>
            <a:endParaRPr lang="zh-HK" altLang="en-US" sz="6600" dirty="0"/>
          </a:p>
        </p:txBody>
      </p:sp>
    </p:spTree>
    <p:extLst>
      <p:ext uri="{BB962C8B-B14F-4D97-AF65-F5344CB8AC3E}">
        <p14:creationId xmlns:p14="http://schemas.microsoft.com/office/powerpoint/2010/main" val="3149718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8D9DBB5-46C2-5747-F921-B7E83D6B1392}"/>
              </a:ext>
            </a:extLst>
          </p:cNvPr>
          <p:cNvSpPr txBox="1"/>
          <p:nvPr/>
        </p:nvSpPr>
        <p:spPr>
          <a:xfrm>
            <a:off x="243840" y="274320"/>
            <a:ext cx="115316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18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เพราะข้าพเจ้ามีถ้อยคำเต็มปาก จิตวิญญาณภายในข้าพเจ้า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บังคับ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ข้าพเจ้าอยู่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19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ดูเถิด จิตใจข้าพเจ้าเหมือนเหล้าองุ่นซึ่ง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ไม่มีที่ระบายออก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เหมือนถุงหนังเหล้าองุ่นใหม่ที่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พร้อมจะระเบิด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แล้ว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  <a:sym typeface="Wingdings" panose="05000000000000000000" pitchFamily="2" charset="2"/>
              </a:rPr>
              <a:t>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เมื่อใส่เหล้าองุ่นใหม่ลงในหนังเหล้าองุ่นก็จะหมักต่อไปและเกิดก๊าซ หากปิดผิวแน่น มันจะขยายตัว ถุงหนังใหม่ยืดหยุ่นได้และสามารถคงอยู่ได้ระยะหนึ่ง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inherit"/>
              </a:rPr>
              <a:t> 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หนังเหล้าองุ่นเก่าจะ</a:t>
            </a:r>
            <a:r>
              <a:rPr lang="th-TH" altLang="zh-HK" sz="48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ยืดหยุ่นไม่ได้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(มัทธิว 9:17) ซึ่งเป็นเพียงอุปมาว่าเอลีฮูมีเรื่องจะพูดมากมาย และอยากจะรีบพูด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910041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385AE35-814E-30C7-5F50-F620F0B42126}"/>
              </a:ext>
            </a:extLst>
          </p:cNvPr>
          <p:cNvSpPr txBox="1"/>
          <p:nvPr/>
        </p:nvSpPr>
        <p:spPr>
          <a:xfrm>
            <a:off x="497840" y="731520"/>
            <a:ext cx="1106424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ข้าพเจ้าต้องพูดจึงจะได้ความ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บรรเทา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ข้าพเจ้าต้องเปิดริมฝีปากขึ้นตอบ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21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ข้าพเจ้าจะไม่มีอคติต่อบุคคลใด หรือประจบสอพลอผู้ใด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จะไม่มีอคติต่อบุคคลใด หรือประจบสอพลอผู้ใด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เอลีฮูต้องการ</a:t>
            </a:r>
            <a:r>
              <a:rPr lang="th-TH" altLang="zh-HK" sz="32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บรรเทา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อย่างจริงใจ เขาไม่ยอมรับว่ามีอคติ และเขาไม่ต้องการถูกอิทธิพลจากอายุ สถานะ และมิตรภาพส่วนตัว ความคิดเห็นของเขาจะทำให้ผู้ฟังบางคนขุ่นเคืองอย่างแน่นอน ดังนั้น เขาจึงรู้สึกว่าจำเป็นต้องยืนยัน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ความเป็นธรรม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ของเขา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609652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EDC8FD2A-B5C2-85A7-6ACD-A19D36BE4F83}"/>
              </a:ext>
            </a:extLst>
          </p:cNvPr>
          <p:cNvSpPr txBox="1"/>
          <p:nvPr/>
        </p:nvSpPr>
        <p:spPr>
          <a:xfrm>
            <a:off x="802640" y="1137920"/>
            <a:ext cx="10525760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22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เพราะข้าพเจ้าไม่ทราบวิธีประจบสอพลอ ถ้าทำอย่างนั้น พระผู้สร้างข้าพเจ้าก็จะกำจัดข้าพเจ้าเสียในไม่ช้า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  <a:sym typeface="Wingdings" panose="05000000000000000000" pitchFamily="2" charset="2"/>
              </a:rPr>
              <a:t></a:t>
            </a:r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เอลีฮูแสดงให้เห็นว่าคำพูดของเขาสมบูรณ์แบบเพียงเพราะ</a:t>
            </a:r>
            <a:r>
              <a:rPr lang="th-TH" altLang="zh-HK" sz="5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พระเจ้า</a:t>
            </a:r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ทรงเฝ้าดูอยู่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1755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DCD5E04-5687-5A93-F222-1C1991C14D20}"/>
              </a:ext>
            </a:extLst>
          </p:cNvPr>
          <p:cNvSpPr txBox="1"/>
          <p:nvPr/>
        </p:nvSpPr>
        <p:spPr>
          <a:xfrm>
            <a:off x="2296160" y="1970206"/>
            <a:ext cx="830072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800" b="1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 </a:t>
            </a:r>
            <a:r>
              <a:rPr lang="en-US" altLang="zh-HK" sz="4800" b="1" kern="1800" cap="all" spc="75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32</a:t>
            </a:r>
            <a:endParaRPr lang="zh-TW" altLang="zh-HK" sz="4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800" b="1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เอลีฮูตำหนิเพื่อนๆ ของโยบ </a:t>
            </a:r>
            <a:endParaRPr lang="zh-TW" altLang="zh-HK" sz="4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6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(1) คำนำ 32:1-5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64162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B1F6E3CF-8A2A-5B3B-9B7E-B9C75B91E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69" y="985520"/>
            <a:ext cx="11704227" cy="479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9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67710AA1-D422-CC91-2328-C08B295B7E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" y="98388"/>
            <a:ext cx="11430000" cy="661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2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27976252-7D56-0FFA-D215-E5CE640E6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569" y="883920"/>
            <a:ext cx="11780640" cy="515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44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E1B7D50C-E6A5-0F86-C5C2-53337EDB98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68" y="1686560"/>
            <a:ext cx="11671052" cy="323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59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88556867-5045-EFA1-34BA-C125AFB04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56" y="497840"/>
            <a:ext cx="11767240" cy="580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80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F815833-1B77-DCED-C2D9-F1CEC757C72C}"/>
              </a:ext>
            </a:extLst>
          </p:cNvPr>
          <p:cNvSpPr txBox="1"/>
          <p:nvPr/>
        </p:nvSpPr>
        <p:spPr>
          <a:xfrm>
            <a:off x="274320" y="0"/>
            <a:ext cx="11440160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6400" indent="-254000"/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2.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เพื่อนทั้งสามของโยบเห็นพ้องกันว่าความทุกข์ทรมานที่โยบต้องทนทุกข์คือการลงโทษกรรมที่เกิดจาก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อาชญากรรมบางอย่าง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(11:6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18:5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22:5 ฯลฯ) โยบยืนกรานในความซื่อสัตย์ของตนมากขึ้นเพื่อจะหักล้างพวกเขา (13:18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27:6) แต่เอลีฮูเข้าใจเหตุผลและจุดประสงค์จากมุมมองเชิงบวกเป็น "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เพื่อจะนำวิญญาณเขา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กลับมาจากหลุมมรณะ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เพื่อให้เขา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เห็นความสว่าง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แห่งชีวิต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" (33:30) 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แนวคิดเรื่องบาปของเอลีฮูนั้นดีกว่าและเป็นสากลมากกว่าแนวคิดของมิตรสหาย (33:12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,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24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-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26) ความเข้าใจฝ่ายวิญญาณของเอลีฮูนั้นเหนือกว่าเพื่อนสามคน แต่เอลีฮูยัง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(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ได้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/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ไม่ได้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)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ตอบสนองต่อสภาพการณ์หรือการต่อสู้ดิ้นรนภายในที่แท้จริงของโยบ (9:15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17:9)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70591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3481</TotalTime>
  <Words>726</Words>
  <Application>Microsoft Office PowerPoint</Application>
  <PresentationFormat>寬螢幕</PresentationFormat>
  <Paragraphs>30</Paragraphs>
  <Slides>22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2" baseType="lpstr">
      <vt:lpstr>inherit</vt:lpstr>
      <vt:lpstr>Angsana New</vt:lpstr>
      <vt:lpstr>Aptos</vt:lpstr>
      <vt:lpstr>Arial</vt:lpstr>
      <vt:lpstr>Calibri</vt:lpstr>
      <vt:lpstr>Calibri Light</vt:lpstr>
      <vt:lpstr>Open Sans</vt:lpstr>
      <vt:lpstr>Tahoma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cw ip</dc:creator>
  <cp:lastModifiedBy>cw ip</cp:lastModifiedBy>
  <cp:revision>54</cp:revision>
  <dcterms:created xsi:type="dcterms:W3CDTF">2023-12-19T13:36:45Z</dcterms:created>
  <dcterms:modified xsi:type="dcterms:W3CDTF">2024-09-10T13:35:25Z</dcterms:modified>
</cp:coreProperties>
</file>