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2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CC72A-A26A-4648-9C5A-84CD479BFC5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2E1A-9727-48F7-93CE-C9BD43135E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383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B02E1A-9727-48F7-93CE-C9BD43135E20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65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C2AFA0-D88D-B4E6-F44F-7CAAFD6CC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FEAD124-2793-D380-5A98-96E2D9C6F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76842CF-05EB-5222-5FE0-60544176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79CC1D-0341-4714-8286-C9054F0F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8B2494-94DF-8CEE-641F-B335B1FFA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125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457C3C-B757-2FB8-20E7-CF7AC7707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5516AFD-AF81-EC5A-722A-325311866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279299-3A6E-96EB-A75C-C2371297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9A18EAE-1782-8CE7-8EDC-FC482B320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B64E42-70CB-E2EC-A230-4EF8638F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89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5334454-0AD6-96B3-0963-70A214143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50E1C8-4A1E-DB9B-69C8-2657EB130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313A7-AFAB-CF3A-25A7-7A601EF6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9E4524-0516-8A38-59A5-0220683B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AB4B8-8C7E-B615-B01B-93E0AD02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477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B72918-EB72-5090-AD7D-C760526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B65212-5535-3579-E7FE-54810535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F19B70C-3A6B-4B06-5AA2-523C9AB4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21DAEA-59F2-4F22-6FC8-39F57AFF1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60BB7C-280A-2FE4-7843-D1F05309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3203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62BD6-8B00-8E3E-5EE5-C81DC07A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36C55B-5525-A554-7A04-452FADF5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1C056-FFDD-84B8-5109-FAF0191A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462867-D28A-5FD0-BCCA-75489ACB2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7C31CA-76DE-BF33-EDF2-8F35591A8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190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97E296-1D8E-946F-5AC3-228915A90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3A4A-35FD-3B10-C30D-9BF13F219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B0CB0A-D6BC-B567-E1B1-58F522455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F98AD1C-D3E0-1C6E-A7CF-F1D495EA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2CB8CC-3DC3-AB87-CB54-77C6A4B8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4FFF79-2C7D-79ED-613A-C66D96A0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7687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6A2C47-48E8-A349-D65C-AAB14C681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773BCB-53F0-7AB6-624E-24C64F9A7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4048A89-5797-610C-4D66-1FA0D0C3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7B25C02-0DE5-D7B1-A56B-7817F0D23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271993C-7C45-B398-C815-AE1D86D8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EE6000-1547-E0BB-C635-D7E22216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AB869F-89CA-1EA5-498C-94983E23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F04392-24E6-D96B-E3ED-EB5800CB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69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0E5063-4E1C-7793-DC0A-29CB4F16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BD1ED9-FB44-9CF5-A064-80E2E528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FDE47CC-1D28-46F4-242F-A2DA72A4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FB05EF-50A8-9AEB-72E5-63231F8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9973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A0B6207-C06A-E22B-0AE9-6FAEAEAB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810C99-C434-AC6B-DFE9-7A68F4F3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EFDD652-2F67-9820-1230-2CE9E15DD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856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C1BF3-4926-8199-6641-831C970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5FED4-7DDE-47E7-40DC-4475F87A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AAB264-21AF-6F8A-02E8-9B0C01952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8C91F4-B2E3-0728-AE66-8967ACBD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17E124-2FFE-3838-22C9-0BB519E5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BA70C3-9E6E-AD63-0DEE-CCA36BE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414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C43453-1EFA-9EA8-3A45-00FBE85E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DD4A2D7-4E88-73FE-EEB4-433447106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4B8DBB-28BE-0110-DFB4-E55430F36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D0C417-3C59-0335-29D7-45FE2FD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7039C3A-32B5-B7C7-FD10-C5C3A089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0B3F78-5EFF-E772-9955-EBB6FDF9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46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EC616B7-60B5-CCB1-D245-140E4D6E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511D079-D1EB-7F39-B741-958A576BF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7A684A-91F6-8BAA-7FD3-49C52CE37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36A57-CCCA-4CBD-BC44-A6A5911DC0B3}" type="datetimeFigureOut">
              <a:rPr lang="zh-HK" altLang="en-US" smtClean="0"/>
              <a:t>1/10/2024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294DB-51B8-62D8-52C9-294206E17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3F376E-70D9-2BF9-2261-8E586E60B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27C14-DDF5-44F2-9471-C15CA94519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475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7AB85FF-5090-7B7D-1A7C-DAB1C9120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61186" cy="3991292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CD50636E-382F-A279-C5E3-7D6D476993AC}"/>
              </a:ext>
            </a:extLst>
          </p:cNvPr>
          <p:cNvSpPr txBox="1"/>
          <p:nvPr/>
        </p:nvSpPr>
        <p:spPr>
          <a:xfrm>
            <a:off x="243840" y="3991292"/>
            <a:ext cx="11808162" cy="270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7000"/>
              </a:lnSpc>
            </a:pP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บทที่ </a:t>
            </a:r>
            <a:r>
              <a:rPr lang="en-US" altLang="zh-HK" sz="7200" kern="1800" cap="all" spc="75" dirty="0">
                <a:solidFill>
                  <a:srgbClr val="121212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29</a:t>
            </a:r>
            <a:r>
              <a:rPr lang="th-TH" altLang="zh-HK" sz="7200" kern="1800" cap="all" spc="75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  </a:t>
            </a:r>
            <a:endParaRPr lang="en-US" altLang="zh-HK" sz="7200" kern="1800" cap="all" spc="75" dirty="0">
              <a:solidFill>
                <a:srgbClr val="121212"/>
              </a:solidFill>
              <a:effectLst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algn="ctr">
              <a:lnSpc>
                <a:spcPts val="7000"/>
              </a:lnSpc>
            </a:pPr>
            <a:r>
              <a:rPr lang="th-TH" altLang="zh-HK" sz="8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เอลีฮูตำหนิโยบ</a:t>
            </a:r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(4) </a:t>
            </a:r>
          </a:p>
          <a:p>
            <a:pPr algn="ctr">
              <a:lnSpc>
                <a:spcPts val="7000"/>
              </a:lnSpc>
            </a:pPr>
            <a:r>
              <a:rPr lang="en-US" altLang="zh-HK" sz="5400" kern="0" dirty="0">
                <a:solidFill>
                  <a:srgbClr val="202124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35:1-16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F144C5B-D302-8E02-F843-C4441F36A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254" y="0"/>
            <a:ext cx="5328745" cy="3785246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E768EF20-03A9-7BE4-1916-3262D0CC84AC}"/>
              </a:ext>
            </a:extLst>
          </p:cNvPr>
          <p:cNvSpPr txBox="1"/>
          <p:nvPr/>
        </p:nvSpPr>
        <p:spPr>
          <a:xfrm>
            <a:off x="9662160" y="6264166"/>
            <a:ext cx="238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dirty="0"/>
              <a:t>(textbook pg. 171-175)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2637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090742F-EC89-9076-BF21-F3B0995B26DB}"/>
              </a:ext>
            </a:extLst>
          </p:cNvPr>
          <p:cNvSpPr txBox="1"/>
          <p:nvPr/>
        </p:nvSpPr>
        <p:spPr>
          <a:xfrm>
            <a:off x="162560" y="111761"/>
            <a:ext cx="1174496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28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8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ความอธรรมของท่านก็เป็นอันตรายแก่คนอย่างท่าน และความชอบธรรมของท่านก็เป็นประโยชน์แก่มนุษย์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ความอธรรม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…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เป็นอันตราย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”&gt;&gt;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แก่คนอย่างท่าน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_______________________________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“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ความชอบธรรม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…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เป็นประโยชน์</a:t>
            </a:r>
            <a:r>
              <a:rPr lang="en-US" altLang="zh-HK" sz="28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 &gt;&gt;</a:t>
            </a:r>
            <a:r>
              <a:rPr lang="th-TH" altLang="zh-HK" sz="28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แก่มนุษย์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Cordia New" panose="020B0304020202020204" pitchFamily="34" charset="-34"/>
              </a:rPr>
              <a:t>______________________________</a:t>
            </a:r>
            <a:endParaRPr lang="zh-TW" altLang="zh-HK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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เอลีฮูเชื่อว่าผลของความชอบธรรมและความชั่วร้ายไม่ได้เกิดจากพระเจ้า แต่เกิดจากมนุษย์ พระเจ้า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ไม่ได้รับผลกระทบ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จากความบาปหรือความชอบธรรมที่มนุษย์ได้ทำ ดังนั้นพระองค์จึงไม่มีเหตุผลที่จะ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เบี่ยงเบน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ไปจากความยุติธรรมของพระองค์ เอลีฮูเชื่อว่าพระเจ้าทรงสูงส่งเกินกว่าจะเปลี่ยนกฎแห่งเหตุและผลเลย พระองค์ทรงตอบแทนความดีและลงโทษความชั่ว กล่าวอีกนัยหนึ่ง การกระทำและความชอบธรรมที่ชั่วร้ายของบุคคลนั้นเกี่ยวข้องกับตัวตนเองเท่านั้น และไม่เกี่ยวข้องกับพระเจ้า มุมมองของเอลีฮูนี้ไม่ได้คำนึงถึงความสัมพันธ์ใกล้ชิดของพระเจ้ากับสิ่งมีชีวิต แม้ว่าเอลีฮูเห็นความสูงส่งของพระเจ้า แต่เขาไม่เห็นว่าพระองค์อยู่ใกล้สิ่งมีชีวิตเหล่านั้น ข่าวประเสริฐบอกเราถึงพระเจ้าผู้เปี่ยมด้วย</a:t>
            </a:r>
            <a:r>
              <a:rPr lang="th-TH" altLang="zh-HK" sz="32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ความรัก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พระองค์เอาใจใส่สิ่งที่มีชีวิตและจัดการกับพวกเขา </a:t>
            </a:r>
            <a:r>
              <a:rPr lang="en-US" altLang="zh-HK" sz="2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“</a:t>
            </a:r>
            <a:r>
              <a:rPr lang="th-TH" altLang="zh-HK" sz="28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เพราะว่าเราไม่ได้มีมหาปุโรหิตที่ไม่สามารถจะ</a:t>
            </a:r>
            <a:r>
              <a:rPr lang="th-TH" altLang="zh-HK" sz="28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เห็นใจ</a:t>
            </a:r>
            <a:r>
              <a:rPr lang="th-TH" altLang="zh-HK" sz="2800" dirty="0">
                <a:solidFill>
                  <a:srgbClr val="121212"/>
                </a:solidFill>
                <a:effectLst/>
                <a:ea typeface="新細明體" panose="02020500000000000000" pitchFamily="18" charset="-120"/>
                <a:cs typeface="Angsana New" panose="02020603050405020304" pitchFamily="18" charset="-34"/>
              </a:rPr>
              <a:t>ในความอ่อนแอของเรา แต่ทรงเคยถูกทดลองใจเหมือนเราทุกอย่าง ถึงกระนั้นพระองค์ก็ยังปราศจากบาป</a:t>
            </a:r>
            <a:r>
              <a:rPr lang="en-US" altLang="zh-HK" sz="28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”</a:t>
            </a:r>
            <a:r>
              <a:rPr lang="th-TH" altLang="zh-HK" sz="32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(ดู ฮีบรู 4:15)</a:t>
            </a:r>
            <a:endParaRPr lang="zh-HK" altLang="en-US" sz="3200" dirty="0"/>
          </a:p>
        </p:txBody>
      </p:sp>
      <p:sp>
        <p:nvSpPr>
          <p:cNvPr id="4" name="文字方塊 1">
            <a:extLst>
              <a:ext uri="{FF2B5EF4-FFF2-40B4-BE49-F238E27FC236}">
                <a16:creationId xmlns:a16="http://schemas.microsoft.com/office/drawing/2014/main" id="{6D82E64D-5F29-EDF6-1D0F-1ABB65A30B4B}"/>
              </a:ext>
            </a:extLst>
          </p:cNvPr>
          <p:cNvSpPr txBox="1"/>
          <p:nvPr/>
        </p:nvSpPr>
        <p:spPr>
          <a:xfrm>
            <a:off x="7270114" y="1104264"/>
            <a:ext cx="3621406" cy="97853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th-TH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เพราะเป็นคนคล้ายกัน จึงได้ผลลัพธ์ที่คล้ายคลึงกัน</a:t>
            </a:r>
            <a:endParaRPr 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9487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51BFE72-7A60-35E2-C5CB-16C0F35AAA03}"/>
              </a:ext>
            </a:extLst>
          </p:cNvPr>
          <p:cNvSpPr txBox="1"/>
          <p:nvPr/>
        </p:nvSpPr>
        <p:spPr>
          <a:xfrm>
            <a:off x="1341120" y="1899920"/>
            <a:ext cx="950976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3. เอลีฮูกล่าวว่าผู้คนมุ่งเน้นไปที่การใช้วิธีของมนุษย์ในการแก้ปัญหาความทุกข์ แต่กลับเพิกเฉยต่อผู้สร้าง พระเจ้าจะไม่ได้ยินเสียงร้องอันไร้ประโยชน์ของผู้ประสบภัย เนื่องด้วยความอดทนของพระเจ้า โยบจึงพูดเรื่องไร้สาระ 35:9-16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5217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96E2554-B4BF-91EC-79E8-45A42B492508}"/>
              </a:ext>
            </a:extLst>
          </p:cNvPr>
          <p:cNvSpPr txBox="1"/>
          <p:nvPr/>
        </p:nvSpPr>
        <p:spPr>
          <a:xfrm>
            <a:off x="1127760" y="1483360"/>
            <a:ext cx="99060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</a:rPr>
              <a:t>【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โยบ 35:9-16</a:t>
            </a:r>
            <a:r>
              <a:rPr lang="zh-TW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</a:rPr>
              <a:t>】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เอลีฮูระบุความเชื่อของเขาว่าคำอธิษฐานที่ไม่ได้รับคำตอบ แม้แต่คำอธิษฐานของคนชอบธรรม เนื่องจาก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ขาดความเข้าใจ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อย่างแท้จริงในเรื่องความทุกข์ทรมาน (ข้อ 9) และเพราะคำอธิษฐาน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ไร้สาระ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(ข้อ 13 เปรียบเทียบยากอบ 4: 3)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314423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7A3D30A9-F37A-8BA0-292E-620C007D1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83" y="1381760"/>
            <a:ext cx="11539234" cy="390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71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574E842D-A234-6C8F-D950-1169A61DCD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178336"/>
            <a:ext cx="11135359" cy="653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954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E2B6A0E4-D6F2-5988-A193-DB98DE990A5A}"/>
              </a:ext>
            </a:extLst>
          </p:cNvPr>
          <p:cNvSpPr txBox="1"/>
          <p:nvPr/>
        </p:nvSpPr>
        <p:spPr>
          <a:xfrm>
            <a:off x="487680" y="497840"/>
            <a:ext cx="1111504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ผู้ทรงสอนเรามากกว่าสอนสัตว์ในแผ่นดินโลก และทรงทำให้เรามีปัญญากว่า  นกบนฟ้า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สัตว์และนกคร่ำครวญด้วยความเจ็บปวดโดยสัญชาตญาณ แต่พวกมันไม่รู้ว่าจะอุทธรณ์ต่อผู้สร้างของพวกมันได้อย่างไร พระเจ้าสอนมนุษย์ว่าอย่าบ่น แต่ให้นำความเจ็บปวดของเขามาต่อพระพักตร์พระเจ้าด้วย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ความศรัทธา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ความนับถือ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ความอ่อนน้อมถ่อมตน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และ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การเชื่อฟัง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 เอลีฮูคิดว่าหากพระเจ้าไม่ทรงตอบเสียงร้องเช่นนั้น นั่นหมายความว่ามนุษย์ไม่ได้ฉลาดกว่านกในอากาศ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648858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77D6096-6DC0-32E1-ED28-35B9DEF22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32" y="1198880"/>
            <a:ext cx="11769423" cy="439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818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2749005-DCCF-35CC-544E-7D0CDA6FD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96" y="1991360"/>
            <a:ext cx="11762948" cy="273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36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DACB079-69D6-C859-7666-4C3F5A42B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32" y="934720"/>
            <a:ext cx="11697266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217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673538E-591C-6374-B92C-7BAD143C4F4A}"/>
              </a:ext>
            </a:extLst>
          </p:cNvPr>
          <p:cNvSpPr txBox="1"/>
          <p:nvPr/>
        </p:nvSpPr>
        <p:spPr>
          <a:xfrm>
            <a:off x="203200" y="152400"/>
            <a:ext cx="11602720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บัดนี้ เพราะพระพิโรธของพระองค์มิได้ลงโทษ และพระองค์มิได้สนพระทัยการละเมิดแม้แต่น้อย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เพราะฉะนั้น โยบจึงอ้าปากพูดคำลมๆ แล้งๆ และทวีคำพูดโดยปราศจากความรู้”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คำพูดของเอลีฮูนั้นรุนแรง แต่เขาจับ “ฉัน” ที่คิดว่าตนเองชอบธรรมไว้ลึกลงไปในหัวใจของโยบอย่างไม่ตั้งใจ หากพระเจ้าตอบโยบทันทีเมื่อเขาอธิษฐาน เขาก็ยังสามารถรักษาภาพลักษณ์ฝ่ายวิญญาณของเขาได้ และ "ไม่ได้ทำบาปด้วยปากของข้า" (2:10) แต่เนื่องจากพระเจ้าไม่ "ตอบ" (19:7) เป็นเวลานาน โยบก็ตระหนักว่าตนเองยังคงปะปนอยู่กับความเย่อหยิ่งและความขมขื่นมากมาย (ข้อ 16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34:35-37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;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42:3) ซึ่งไม่ใช่สิ่งที่โยบ คิดเป็น"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ทองคำ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ที่มีเนื้อดี(23:10)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9421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EFD96FA-F6DF-E868-AE51-C92EBF866C85}"/>
              </a:ext>
            </a:extLst>
          </p:cNvPr>
          <p:cNvSpPr txBox="1"/>
          <p:nvPr/>
        </p:nvSpPr>
        <p:spPr>
          <a:xfrm>
            <a:off x="1783080" y="2794000"/>
            <a:ext cx="886968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66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คำปราศรัยครั้งที่สามของเอลีฮู 35:1-16</a:t>
            </a:r>
            <a:endParaRPr lang="zh-HK" altLang="en-US" sz="6600" dirty="0"/>
          </a:p>
        </p:txBody>
      </p:sp>
    </p:spTree>
    <p:extLst>
      <p:ext uri="{BB962C8B-B14F-4D97-AF65-F5344CB8AC3E}">
        <p14:creationId xmlns:p14="http://schemas.microsoft.com/office/powerpoint/2010/main" val="116451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2A909AE-16B3-F638-7F28-8D4611855CE9}"/>
              </a:ext>
            </a:extLst>
          </p:cNvPr>
          <p:cNvSpPr txBox="1"/>
          <p:nvPr/>
        </p:nvSpPr>
        <p:spPr>
          <a:xfrm>
            <a:off x="955040" y="1930400"/>
            <a:ext cx="1009904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000" b="1" kern="1800" cap="all" spc="75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โยบ </a:t>
            </a:r>
            <a:r>
              <a:rPr lang="en-US" altLang="zh-HK" sz="4000" b="1" kern="1800" cap="all" spc="75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35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4000" b="1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เอลีฮูตำหนิโยบที่มั่นใจว่าตัวเองชอบธรรม</a:t>
            </a:r>
            <a:endParaRPr lang="zh-TW" altLang="zh-HK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th-TH" altLang="zh-HK" sz="5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1. เอลีฮูกล่าวหาโยบ เพราะว่าเขาคิดว่าตนชอบธรรมมากกว่าพระเจ้า 35:1-3</a:t>
            </a:r>
            <a:endParaRPr lang="zh-HK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82320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0D480C4-FF1B-DCB8-5290-051921867B3D}"/>
              </a:ext>
            </a:extLst>
          </p:cNvPr>
          <p:cNvSpPr txBox="1"/>
          <p:nvPr/>
        </p:nvSpPr>
        <p:spPr>
          <a:xfrm>
            <a:off x="447040" y="457200"/>
            <a:ext cx="1105408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1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เอลีฮูพูดต่อไปว่า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ท่านคิดว่า นี่ยุติธรรมหรือ ที่ท่านพูดว่า ‘ข้าชอบธรรมต่อพระเจ้า’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438400" indent="-2438400"/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‘ข้าชอบธรรมต่อพระเจ้า’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--- “</a:t>
            </a:r>
            <a:r>
              <a:rPr lang="th-TH" altLang="zh-HK" sz="4000" kern="1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Angsana New" panose="02020603050405020304" pitchFamily="18" charset="-34"/>
              </a:rPr>
              <a:t>พระเจ้าทรงพระชนม์อยู่แน่ฉันใด คือพระองค์ผู้ทรงนำความยุติธรรมของข้าไปเสีย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”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(27:2)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pPr marL="2438400" indent="-2438400"/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                   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ahoma" panose="020B0604030504040204" pitchFamily="34" charset="0"/>
              </a:rPr>
              <a:t>  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 “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ข้ายึดความชอบธรรมของข้าไว้มั่นไม่ยอมปล่อยไป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Angsana New" panose="02020603050405020304" pitchFamily="18" charset="-34"/>
              </a:rPr>
              <a:t>จิตใจของข้าไม่ตำหนิข้า ไม่ว่าวันใดในชีวิตของข้า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”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Cordia New" panose="020B0304020202020204" pitchFamily="34" charset="-34"/>
              </a:rPr>
              <a:t>(27:6)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新細明體" panose="02020500000000000000" pitchFamily="18" charset="-12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0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จากสิ่งที่โยบพูด เขากำลังบอกว่าเขาชอบธรรมมากกว่าพระเจ้าจริง ๆ หรือไม่</a:t>
            </a:r>
            <a:r>
              <a:rPr lang="en-US" altLang="zh-HK" sz="40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?_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ไม่เลย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7680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80100451-8C68-1DCE-084B-611EBB4B094A}"/>
              </a:ext>
            </a:extLst>
          </p:cNvPr>
          <p:cNvSpPr txBox="1"/>
          <p:nvPr/>
        </p:nvSpPr>
        <p:spPr>
          <a:xfrm>
            <a:off x="284480" y="762000"/>
            <a:ext cx="114503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6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3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ที่ท่านถามว่า ‘ข้าจะได้ประโยชน์อะไร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6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ข้าจะได้อะไรจากการไม่ทำบาป</a:t>
            </a:r>
            <a:r>
              <a:rPr lang="en-US" altLang="zh-HK" sz="36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?’</a:t>
            </a:r>
            <a:endParaRPr lang="zh-TW" altLang="zh-HK" sz="2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เอลีฮูหักล้างมุมมองของโยบที่ว่าคนชอบธรรมและคนบาปต้องทนทุกข์เหมือนกัน ทั้งเขาและเพื่อนทั้งสามคนไม่เห็นด้วยกับโยบ เขายังบิดเบือนความหมายของคำพูดของโยบด้วย โยบไม่ได้บอกว่าคนชอบธรรมจะไม่ได้รับรางวัลเหนือคนบาปในท้ายที่สุด เขาแค่บอกว่าการเผชิญหน้าของผู้คนในชีวิตนี้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ไม่จำเป็นต้องถูกกำหนดตามการกระทำ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ของพวกเขา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6642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38400251-37D8-E80D-59C6-424E980C1320}"/>
              </a:ext>
            </a:extLst>
          </p:cNvPr>
          <p:cNvSpPr txBox="1"/>
          <p:nvPr/>
        </p:nvSpPr>
        <p:spPr>
          <a:xfrm>
            <a:off x="1168400" y="1676400"/>
            <a:ext cx="99771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2. เอลีฮูขอให้โยบคิดว่า: บาปหรือความชอบธรรมของมนุษย์ไม่สามารถส่งผลกระทบต่อพระเจ้าแต่สามารถส่งผลกระทบต่อมนุษย์ได้ ดังนั้น ความชอบธรรมของมนุษย์จึงไม่สามารถ</a:t>
            </a:r>
            <a:r>
              <a:rPr lang="th-TH" altLang="zh-HK" sz="48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เกินกว่า</a:t>
            </a:r>
            <a:r>
              <a:rPr lang="th-TH" altLang="zh-HK" sz="48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ความยุติธรรมของพระเจ้าได้ 35:4-8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444197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9F8A3A2-1161-5CFF-D32E-2D81DE15D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475" y="1188720"/>
            <a:ext cx="11345307" cy="394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366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4D8D7E3-22A0-7157-B9CB-27616EB45EB0}"/>
              </a:ext>
            </a:extLst>
          </p:cNvPr>
          <p:cNvSpPr txBox="1"/>
          <p:nvPr/>
        </p:nvSpPr>
        <p:spPr>
          <a:xfrm>
            <a:off x="314960" y="612844"/>
            <a:ext cx="1156208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5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จงมองดูท้องฟ้าเถิด ดูเมฆซึ่งอยู่สูงกว่าท่าน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6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ถ้าท่านทำบาป ท่านได้ทำอะไรที่กระทบกระเทือนพระองค์หรือ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ถ้าการละเมิดของท่านทวีขึ้น ท่านได้ทำอะไรพระองค์เล่า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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มนุษย์ถูกสร้างขึ้นตามพระฉายาของพระเจ้า "</a:t>
            </a:r>
            <a:r>
              <a:rPr lang="th-TH" altLang="zh-HK" sz="4000" dirty="0">
                <a:solidFill>
                  <a:srgbClr val="121212"/>
                </a:solidFill>
                <a:effectLst/>
                <a:latin typeface="Open Sans" panose="020B0606030504020204" pitchFamily="34" charset="0"/>
                <a:ea typeface="新細明體" panose="02020500000000000000" pitchFamily="18" charset="-120"/>
                <a:cs typeface="Cordia New" panose="020B0304020202020204" pitchFamily="34" charset="-34"/>
              </a:rPr>
              <a:t>เพราะว่าทุกคนทำบาป และเสื่อมจากพระสิริของพระเจ้า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" (โรม 3:23) นี่เป็นข้อบกพร่องของพระสิริที่พระเจ้าต้องการจะเปิดเผยในตัวมนุษย์เรา แต่ไม่ได้ส่งผลกระทบต่อพระเจ้า พระองค์เองทรงมี</a:t>
            </a:r>
            <a:r>
              <a:rPr lang="th-TH" altLang="zh-HK" sz="44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พระสิริรุ่งโรจน์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อยู่ ดังนั้น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  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เอลีฮูจึงเตือนโยบว่าอย่าจริงจังกับประสบการณ์ของเขามากนัก (ข้อ 6)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ดูเหมือนว่าจะสามารถมี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อิทธิพล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rdia New" panose="020B0304020202020204" pitchFamily="34" charset="-34"/>
              </a:rPr>
              <a:t>ต่อพระเจ้าได้มากขนาดนี้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16419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0131694-C52E-7188-11F8-F25F2498A627}"/>
              </a:ext>
            </a:extLst>
          </p:cNvPr>
          <p:cNvSpPr txBox="1"/>
          <p:nvPr/>
        </p:nvSpPr>
        <p:spPr>
          <a:xfrm>
            <a:off x="254000" y="304800"/>
            <a:ext cx="1158240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kern="0" dirty="0">
                <a:solidFill>
                  <a:srgbClr val="777A7B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7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ถ้าท่านเป็นคนชอบธรรม ท่านถวายอะไรแก่พระองค์หรือ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 </a:t>
            </a:r>
            <a:r>
              <a:rPr lang="th-TH" altLang="zh-HK" sz="3200" kern="0" dirty="0">
                <a:solidFill>
                  <a:srgbClr val="12121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หรือพระองค์ทรงรับอะไรจากมือของท่าน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?</a:t>
            </a:r>
            <a:endParaRPr lang="zh-TW" altLang="zh-HK" sz="24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ordia New" panose="020B0304020202020204" pitchFamily="34" charset="-34"/>
            </a:endParaRPr>
          </a:p>
          <a:p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“</a:t>
            </a:r>
            <a:r>
              <a:rPr lang="th-TH" altLang="zh-HK" sz="32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ถ้าท่านเป็นคนชอบธรรม</a:t>
            </a:r>
            <a:r>
              <a:rPr lang="en-US" altLang="zh-HK" sz="3200" kern="0" dirty="0">
                <a:solidFill>
                  <a:srgbClr val="12121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…” 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ประโยคนี้คล้ายกับสิ่งที่เอลีฟัสกล่าวว่า "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ถ้าท่านเป็นคนชอบธรรม จะเป็นที่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พอพระทัยอะไร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แก่องค์ผู้ทรงมหิทธิฤทธิ์เล่า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 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หรือถ้าท่านเป็นคนดีพร้อม จะเป็น</a:t>
            </a:r>
            <a:r>
              <a:rPr lang="th-TH" altLang="zh-HK" sz="4000" kern="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ประโยชน์อะไร</a:t>
            </a:r>
            <a:r>
              <a:rPr lang="th-TH" altLang="zh-HK" sz="4000" kern="0" dirty="0">
                <a:solidFill>
                  <a:srgbClr val="121212"/>
                </a:solidFill>
                <a:effectLst/>
                <a:ea typeface="Times New Roman" panose="02020603050405020304" pitchFamily="18" charset="0"/>
                <a:cs typeface="Angsana New" panose="02020603050405020304" pitchFamily="18" charset="-34"/>
              </a:rPr>
              <a:t>แก่พระองค์เล่า</a:t>
            </a:r>
            <a:r>
              <a:rPr lang="en-US" altLang="zh-HK" sz="4000" kern="0" dirty="0">
                <a:solidFill>
                  <a:srgbClr val="121212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</a:rPr>
              <a:t>?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" (22:3) แต่ความหมายไม่เหมือนกัน เอลีฟัสเน้นย้ำว่าความยินดี ความโกรธ ความโศกเศร้า ของพระเจ้าไม่ได้รับผลกระทบจากการกระทำของโลก (22:2-3) ในขณะที่เอลีฮูเน้นว่าผลที่ตามมาจากบาปหรือความชอบธรรมของมนุษย์ไม่สามารถ</a:t>
            </a:r>
            <a:r>
              <a:rPr lang="th-TH" altLang="zh-HK" sz="4400" kern="0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ส่งผลกระทบ</a:t>
            </a:r>
            <a:r>
              <a:rPr lang="th-TH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ต่อพระเจ้าได้ แต่มีเพียงมนุษย์ได้รับผลกระทบเท่านั้น: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</a:rPr>
              <a:t>  </a:t>
            </a:r>
            <a:r>
              <a:rPr lang="en-US" altLang="zh-HK" sz="4400" kern="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Angsana New" panose="02020603050405020304" pitchFamily="18" charset="-34"/>
                <a:sym typeface="Wingdings" panose="05000000000000000000" pitchFamily="2" charset="2"/>
              </a:rPr>
              <a:t>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7148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3766</TotalTime>
  <Words>1181</Words>
  <Application>Microsoft Office PowerPoint</Application>
  <PresentationFormat>寬螢幕</PresentationFormat>
  <Paragraphs>34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0" baseType="lpstr">
      <vt:lpstr>inherit</vt:lpstr>
      <vt:lpstr>新細明體</vt:lpstr>
      <vt:lpstr>Angsana New</vt:lpstr>
      <vt:lpstr>Aptos</vt:lpstr>
      <vt:lpstr>Arial</vt:lpstr>
      <vt:lpstr>Calibri</vt:lpstr>
      <vt:lpstr>Calibri Light</vt:lpstr>
      <vt:lpstr>Open Sans</vt:lpstr>
      <vt:lpstr>Tahoma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cw ip</dc:creator>
  <cp:lastModifiedBy>cw ip</cp:lastModifiedBy>
  <cp:revision>64</cp:revision>
  <dcterms:created xsi:type="dcterms:W3CDTF">2023-12-19T13:36:45Z</dcterms:created>
  <dcterms:modified xsi:type="dcterms:W3CDTF">2024-10-01T15:15:35Z</dcterms:modified>
</cp:coreProperties>
</file>