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B362AD-8CEB-6CA4-DF28-6FE481951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C86CE1-AB4B-DEDA-AE3B-5A9ECBA3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D91CF-72E0-31FB-09B7-21233A71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84B3B6-D6EA-A9D7-4143-5F543E69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20F86C-9465-7A5F-22B7-2F72C293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271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2B0677-5BF2-C63F-E285-98CC3F30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A5BD19-F421-4C8F-B84E-FF5E41AA9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50C058-2920-27DA-83FA-832307AB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BA22A5-8847-658A-02B3-05934BD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652D71-21F4-3311-E0E2-64A8D6DD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668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FC70FF0-A75E-4F7D-2183-07FF5621C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D6275A-D802-2702-1091-205CDF2E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BA37CA-CEB7-573C-21D4-20DF8518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A804DC-2BFD-507B-B1A0-7DEF6A66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F186D4-AD7C-DBF7-D424-03E81364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146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59128-6E81-589C-B5DC-6EEBF8E1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48B7B2-92DD-D129-34E5-652DE29F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541493-97F1-29F8-E014-C83E834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27EEA1-16B3-95AF-92AE-E9F7FF28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D42DEB-87C9-06D1-1AD4-9870CFE6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4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2E6A7-6040-4AEF-8B74-D2980D9B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4DF019-3091-09E7-FAF1-AA7E87A2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53094B-E461-E90D-E193-4346705D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64A08-2C78-9F31-7064-2ADE35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66CB93-9125-4D2F-C48E-CDEEF2E6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07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F1194-FC1A-538C-D83E-27ABD2FB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5DF70F-CFDF-FAF1-2702-DE0E0003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DB6902-DF3D-0CD5-233C-F3B3A872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188EDC-B3E9-1CB8-928C-3AA718EB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DBC070-8E08-3588-503C-733981F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ADB1A8-7760-B9F5-3CA0-48271D41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54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B3FBB-90F7-8BA9-621F-4A89D5EB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1BA939-59B5-5C1D-C51E-19FD741E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0BDDCD-C129-5BA1-C367-9C0C7F14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32B902-FD41-88FF-6A02-B27087DA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BE0E1C-5018-B3D0-578B-E66C33FE3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0A7E0D4-D9A1-BD22-CAFF-D018FFE2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F8FB5F-CFF8-C062-D197-DCA00F9B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02C4FB-BF63-32AC-2179-C296F27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05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89934-CBBD-73C3-B48A-1384B4FC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30A6BD-52BB-3E36-102D-C2799D0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3A2509-914C-4108-9544-672AA1BA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6653-B4C7-979A-140D-3E342064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7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9A19ED-C044-1D35-972C-BA14FDC2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1AC15B-5208-F60C-973E-EBE558F6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5DA81B-734A-A508-7244-85F2BD93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2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3244F-7AE5-D0E1-8D03-716D15CB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ED30A1-A382-928F-8945-07A6034D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88E7CC-0B84-903A-50FD-A350A157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C7A58E-6DE2-33E6-B9D9-83735725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9601EF-D17B-70E4-0969-898B77EE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49E310-D76F-D545-4180-B81BC23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60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C8324-14D4-026D-1BDC-321C7D4E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A5C6E7F-6998-4BEC-0555-C9B6E90CE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B7420B-7824-F89B-3B13-4D05DE6C8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AE4E35-4E99-7C87-67AE-8444842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73BAFB-3441-D869-3F1F-372974ED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BA9B55-80F6-92D9-2296-721411E7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26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1EFC26-965E-C1ED-D621-81E2F84B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D26793-6470-EF25-A021-D226117B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67A04-96FD-D5A3-7123-14AAB079C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D98-3674-487D-9170-C1DEFF51F09B}" type="datetimeFigureOut">
              <a:rPr lang="zh-HK" altLang="en-US" smtClean="0"/>
              <a:t>26/10/2022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B9C915-2845-3BC4-64A9-DED45E080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976319-ECD6-479F-ADA6-67EA93B4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388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5D55762-0F7B-6D0B-63BB-0EE24C77B914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HK" sz="6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CTC BS Book of Romans</a:t>
            </a:r>
            <a:endParaRPr lang="en-US" altLang="zh-TW" sz="61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HK" sz="6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บทที่ </a:t>
            </a:r>
            <a:r>
              <a:rPr lang="en-US" altLang="zh-HK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</a:t>
            </a:r>
            <a:r>
              <a:rPr lang="en-US" altLang="zh-HK" sz="6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บิดาแห่งความเชื่อ---อับราฮัม  4:1-25 (1)</a:t>
            </a:r>
            <a:endParaRPr lang="en-US" altLang="zh-HK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A4B2D99-5F6C-297F-4F78-0F260678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40" y="4368324"/>
            <a:ext cx="4886960" cy="24434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8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4B1621-3B00-6728-BA27-7BFE1397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86" y="587733"/>
            <a:ext cx="12337032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15:6 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อับรามก็เชื่อพระยาห์เวห์ 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ความเชื่อนั้นพระองค์ทรงถือว่าเป็นความชอบธรรมแก่ท่าน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การสังเกตของฉัน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: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0" i="0" u="none" strike="noStrike" cap="none" normalizeH="0" baseline="3000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4</a:t>
            </a:r>
            <a:r>
              <a:rPr kumimoji="0" lang="th-TH" altLang="zh-TW" sz="4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ส่วนคนที่ทำงานก็ไม่ถือว่าค่าจ้างที่ได้นั้นเป็น</a:t>
            </a:r>
            <a:r>
              <a:rPr kumimoji="0" lang="th-TH" altLang="zh-TW" sz="4400" b="0" i="0" u="sng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บำเหน็จ</a:t>
            </a:r>
            <a:r>
              <a:rPr kumimoji="0" lang="th-TH" altLang="zh-TW" sz="4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endParaRPr kumimoji="0" lang="en-US" altLang="zh-TW" sz="44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4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แต่ถือว่าเป็นค่าแรงของงานที่ได้ทำ</a:t>
            </a:r>
            <a:r>
              <a:rPr kumimoji="0" lang="en-US" altLang="zh-TW" sz="4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 </a:t>
            </a:r>
            <a:endParaRPr kumimoji="0" lang="en-US" altLang="zh-TW" sz="44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“</a:t>
            </a:r>
            <a:r>
              <a:rPr kumimoji="0" lang="th-TH" altLang="zh-TW" sz="4000" b="1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บำเหน็จ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</p:txBody>
      </p:sp>
      <p:pic>
        <p:nvPicPr>
          <p:cNvPr id="4097" name="圖片 171" descr="orig">
            <a:extLst>
              <a:ext uri="{FF2B5EF4-FFF2-40B4-BE49-F238E27FC236}">
                <a16:creationId xmlns:a16="http://schemas.microsoft.com/office/drawing/2014/main" id="{D48E585F-1A2F-44F3-AC13-69875911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33" y="3755491"/>
            <a:ext cx="1551397" cy="7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37EEAEC-670D-7AE6-029F-C5AD6356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86" y="3834776"/>
            <a:ext cx="11933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                  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มันถูกให้ม</a:t>
            </a:r>
            <a:r>
              <a:rPr kumimoji="0" lang="th-TH" altLang="zh-TW" sz="3600" b="0" i="0" u="none" strike="noStrike" cap="none" normalizeH="0" baseline="0" dirty="0" bmk="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า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เปล่า ๆ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และไม่ต้องการราคาใด ๆ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      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ในการแลกเปลี่ยน ดังนั้นจึงไม่ได้รับว่าเป็น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ค่าจ้าง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 </a:t>
            </a:r>
            <a:endParaRPr kumimoji="0" lang="th-TH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14">
            <a:extLst>
              <a:ext uri="{FF2B5EF4-FFF2-40B4-BE49-F238E27FC236}">
                <a16:creationId xmlns:a16="http://schemas.microsoft.com/office/drawing/2014/main" id="{D2DC4114-7F16-7CA5-D08E-DB669F13D8F7}"/>
              </a:ext>
            </a:extLst>
          </p:cNvPr>
          <p:cNvSpPr txBox="1"/>
          <p:nvPr/>
        </p:nvSpPr>
        <p:spPr>
          <a:xfrm>
            <a:off x="5132704" y="1929612"/>
            <a:ext cx="5535295" cy="173508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อับรามเชื่อเท่านั้น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FFCA85-B6C3-B895-B249-ADF0C796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" y="4148655"/>
            <a:ext cx="2511845" cy="28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C513547-7DB4-20BA-9F3B-52FAADB8888C}"/>
              </a:ext>
            </a:extLst>
          </p:cNvPr>
          <p:cNvSpPr txBox="1"/>
          <p:nvPr/>
        </p:nvSpPr>
        <p:spPr>
          <a:xfrm>
            <a:off x="291548" y="226286"/>
            <a:ext cx="11608904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การได้รับความรอดเป็นเครื่องพิสูจน์ถึง</a:t>
            </a:r>
            <a:r>
              <a:rPr lang="th-TH" altLang="zh-HK" sz="4400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พระคุณ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!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en-US" altLang="zh-HK" sz="40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endParaRPr lang="en-US" altLang="zh-HK" sz="40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เอเฟซัส 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2:4-5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40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4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แต่พระเจ้าทรงเปี่ยมด้วยพระเมตตา พระองค์ทรงรักเราโดยความรักอันใหญ่หลวงของพระองค์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40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5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ถึงแม้ว่าเรา</a:t>
            </a:r>
            <a:r>
              <a:rPr lang="th-TH" altLang="zh-HK" sz="4400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เป็นคนตาย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เนื่องจากการละเมิด พระองค์ยังทรงทำให้มีชีวิตอยู่</a:t>
            </a:r>
            <a:r>
              <a:rPr lang="th-TH" altLang="zh-HK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ร่วมกับพระคริสต์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(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พวกท่านได้รับความรอดแล้วด้วย</a:t>
            </a:r>
            <a:r>
              <a:rPr lang="th-TH" altLang="zh-HK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พระคุณ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)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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เมื่อเราอยู่ในพระคุณนี้ เราจะทำอะไรได้อีกไหม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4000" dirty="0"/>
          </a:p>
        </p:txBody>
      </p:sp>
      <p:sp>
        <p:nvSpPr>
          <p:cNvPr id="4" name="Text Box 214">
            <a:extLst>
              <a:ext uri="{FF2B5EF4-FFF2-40B4-BE49-F238E27FC236}">
                <a16:creationId xmlns:a16="http://schemas.microsoft.com/office/drawing/2014/main" id="{852F7F0D-DD6D-8AA4-3C2F-91F86534FF00}"/>
              </a:ext>
            </a:extLst>
          </p:cNvPr>
          <p:cNvSpPr txBox="1"/>
          <p:nvPr/>
        </p:nvSpPr>
        <p:spPr>
          <a:xfrm>
            <a:off x="2860425" y="5938141"/>
            <a:ext cx="7545843" cy="333355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แค่ยอมรับมันด้วยความเชื่อ</a:t>
            </a:r>
            <a:endParaRPr lang="zh-TW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8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95FAA3E-0341-A785-5A8D-3FB1D442686B}"/>
              </a:ext>
            </a:extLst>
          </p:cNvPr>
          <p:cNvSpPr txBox="1"/>
          <p:nvPr/>
        </p:nvSpPr>
        <p:spPr>
          <a:xfrm>
            <a:off x="193813" y="212735"/>
            <a:ext cx="1180437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ส่วนคนที่ไม่ได้อาศัยการประพฤติ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แต่ได้เชื่อในพระองค์ผู้ทรงให้คนอธรรมเป็นคนชอบธรรมได้ เพราะ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ความเชื่อ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ของคนนั้นพระเจ้าทรงถือว่าเป็นความชอบธรรม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การทำงานไม่ได้ทำให้เราเป็นคนชอบธรรมไม่ได้ส่งเสริมให้คน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เกียจคร้าน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แต่สนับสนุนให้คนเชื่อในพระเจ้า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ก่อน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ให้ผู้คนมีอัตลักษณ์ของผู้ชอบธรรม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เสียก่อน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และนับจากนี้เป็นต้นไป ให้พึ่งพา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พลังแห่งพระคุณ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ของพระเจ้าในการดำเนินชีวิตแบบผู้ชอบธรรม เพื่อแสดงให้เห็นว่าทุกสิ่งมาจากพระเจ้า เพื่อไม่ให้ใครโอ้อวดได้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995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575843-2B62-A4E1-22FF-E751558BD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6" y="0"/>
            <a:ext cx="11479368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1F4880C-29D8-D643-239B-621888ED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561" y="2600959"/>
            <a:ext cx="5186440" cy="27228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002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CA6230C-F328-6837-D9E3-56D02BE4D963}"/>
              </a:ext>
            </a:extLst>
          </p:cNvPr>
          <p:cNvSpPr txBox="1"/>
          <p:nvPr/>
        </p:nvSpPr>
        <p:spPr>
          <a:xfrm>
            <a:off x="564874" y="125742"/>
            <a:ext cx="1106225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ถ้าเช่นนั้นความสุขมีแก่คนที่เข้าสุหนัต หรือว่ามีแก่พวกไม่เข้าสุหนัตด้วย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เรากล่าวว่า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altLang="zh-HK" sz="4000" i="1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เพราะความเชื่อนั้นเอง พระองค์ทรงถือว่าอับราฮัมเป็นคนชอบธรรม”</a:t>
            </a:r>
            <a:r>
              <a:rPr lang="en-US" altLang="zh-HK" sz="4000" i="1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86995"/>
            <a:endParaRPr lang="en-US" altLang="zh-HK" sz="36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86995"/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เอเสเคียล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18:23 </a:t>
            </a:r>
          </a:p>
          <a:p>
            <a:pPr marL="86995"/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พระยาห์เวห์องค์เจ้านายตรัสว่า เราพอใจในความตายของคนอธรรมหรือ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?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แต่เราพอใจให้เขา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หันกลับ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จากทางของเขาและมีชีวิตอยู่ไม่ใช่หรือ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?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 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คำตอบของผู้เผยพระวจนะเอเสเคียล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:</a:t>
            </a:r>
            <a:endParaRPr lang="zh-HK" altLang="en-US" sz="3600" dirty="0"/>
          </a:p>
        </p:txBody>
      </p:sp>
      <p:sp>
        <p:nvSpPr>
          <p:cNvPr id="4" name="Text Box 214">
            <a:extLst>
              <a:ext uri="{FF2B5EF4-FFF2-40B4-BE49-F238E27FC236}">
                <a16:creationId xmlns:a16="http://schemas.microsoft.com/office/drawing/2014/main" id="{A245B696-F72D-D8AC-528D-5AAA2F3AD970}"/>
              </a:ext>
            </a:extLst>
          </p:cNvPr>
          <p:cNvSpPr txBox="1"/>
          <p:nvPr/>
        </p:nvSpPr>
        <p:spPr>
          <a:xfrm>
            <a:off x="2441395" y="5850737"/>
            <a:ext cx="8193475" cy="307074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พระยาห์เวห์อยากได้คนกลับใจเท่านั้น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A5AEAA-DC36-C623-B2B9-39250F67DE1D}"/>
              </a:ext>
            </a:extLst>
          </p:cNvPr>
          <p:cNvSpPr txBox="1"/>
          <p:nvPr/>
        </p:nvSpPr>
        <p:spPr>
          <a:xfrm>
            <a:off x="5126106" y="288034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การเข้าสุหนัตนั้น  ไม่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…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5982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EE5F726-E8ED-C8A8-2A33-D45443E1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2" y="119269"/>
            <a:ext cx="11922456" cy="391491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C20C50B-877F-3342-4694-D392BEFC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7853"/>
            <a:ext cx="3622040" cy="190157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5BB3BEC-4343-48E9-4797-364AA551E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040" y="4267557"/>
            <a:ext cx="4455160" cy="248216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12824CD-7ECC-CB92-D4C8-5C83AB7FE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428" y="3670935"/>
            <a:ext cx="4227572" cy="31870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3770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BADC33A-C3FD-B3FC-1297-283F24F9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" y="264160"/>
            <a:ext cx="121088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3B5FAA2-95EB-F324-FB6D-0B54FBFABF03}"/>
              </a:ext>
            </a:extLst>
          </p:cNvPr>
          <p:cNvSpPr txBox="1"/>
          <p:nvPr/>
        </p:nvSpPr>
        <p:spPr>
          <a:xfrm>
            <a:off x="149087" y="212735"/>
            <a:ext cx="1168841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10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แต่พระเจ้าทรงถืออย่างนั้นเมื่อไร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เมื่อท่านเข้าสุหนัตแล้ว หรือเมื่อยังไม่เข้าสุหนัต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ไม่ใช่เมื่อท่านเข้าสุหนัตแล้ว แต่เมื่อท่านยังไม่เข้าสุหนัต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</a:p>
          <a:p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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ตามพันธสัญญาเดิม อับราฮัมได้รับการประกาศว่าเป็นคนชอบธรรมโดยพระเจ้าใน (ปฐมกาล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15:5-6)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และเขาได้เข้าสุหนัตใน (ปฐมกาล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17:24-26)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เวลาระหว่างสองเหตุการณ์นี้คืออย่างน้อย</a:t>
            </a:r>
            <a:r>
              <a:rPr lang="en-US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ปี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หรือมากกว่านั้น (ปฐมกาล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16:16; 17:24-25)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เห็นได้ชัดว่า เขาได้เป็นคนชอบธรรม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มาก่อน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และการเข้าสุหนัตมาภายหลัง นี่เป็นการพิสูจน์ว่าการได้เป็นคนชอบธรรมของอับราฮัม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เกี่ยวข้อง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ไม่เกี่ยวข้อง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กับการเข้าสุหนัต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เปาโลกำลังถามและตอบตัวเองเพื่อเน้นว่า:</a:t>
            </a:r>
            <a:endParaRPr lang="zh-HK" altLang="en-US" sz="3200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647F145-55C3-F822-F9AF-36F0ED933670}"/>
              </a:ext>
            </a:extLst>
          </p:cNvPr>
          <p:cNvSpPr/>
          <p:nvPr/>
        </p:nvSpPr>
        <p:spPr>
          <a:xfrm>
            <a:off x="3876262" y="3071191"/>
            <a:ext cx="2932042" cy="5565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BE3F3AB-92C7-BB4F-CAE0-C782DEEBC9E8}"/>
              </a:ext>
            </a:extLst>
          </p:cNvPr>
          <p:cNvSpPr/>
          <p:nvPr/>
        </p:nvSpPr>
        <p:spPr>
          <a:xfrm>
            <a:off x="354496" y="3521765"/>
            <a:ext cx="2932042" cy="5565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E3EA317-E352-10AD-EDC6-50C65111C610}"/>
              </a:ext>
            </a:extLst>
          </p:cNvPr>
          <p:cNvSpPr/>
          <p:nvPr/>
        </p:nvSpPr>
        <p:spPr>
          <a:xfrm>
            <a:off x="9954041" y="3521765"/>
            <a:ext cx="670889" cy="5565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656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EE85D88-B9FA-4835-9F96-E5323253EB4C}"/>
              </a:ext>
            </a:extLst>
          </p:cNvPr>
          <p:cNvSpPr txBox="1"/>
          <p:nvPr/>
        </p:nvSpPr>
        <p:spPr>
          <a:xfrm>
            <a:off x="437321" y="726583"/>
            <a:ext cx="1150951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11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และท่านได้เข้าสุหนัตเป็นเครื่องหมายสำคัญ 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457200" indent="-304800"/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การเข้าสุหนัตของอับราฮัม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“</a:t>
            </a:r>
            <a:r>
              <a:rPr lang="th-TH" altLang="zh-HK" sz="36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เป็นเครื่องหมายสำคัญ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”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สิ่งที่สำคัญจึงๆ ไม่ได้อยู่ที่เครื่องหมาย  แต่อยู่ที่ความหมายที่จะให้ทุกคนรับรู้  การเข้าสุหนัตได้ยืนยันว่าเป็นผลงาน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หลังจาก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ได้นับเป็นคนชอบธรรมจากพระเจ้า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เป็น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ตรารับรอง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ความชอบธรรม ซึ่งเกิดโดยความเชื่อที่ท่านได้มีอยู่เมื่อท่านยังไม่ได้เข้าสุหนัต เพื่อท่านจะได้เป็น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บิดาของทุกคนที่เชื่อ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ทั้งที่เขายังไม่ได้เข้าสุหนัต เพื่อพระเจ้าจะทรงถือว่าเขาเป็นคนชอบธรรมด้วย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894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5B498BD-1B25-A0CC-7ABB-D7A5CEE26885}"/>
              </a:ext>
            </a:extLst>
          </p:cNvPr>
          <p:cNvSpPr txBox="1"/>
          <p:nvPr/>
        </p:nvSpPr>
        <p:spPr>
          <a:xfrm>
            <a:off x="221973" y="305068"/>
            <a:ext cx="1197002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การเข้าสุหนัตของอับราฮัมยืนยันว่าความชอบธรรมโดยความเชื่อได้มาก่อน  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เขาถึงจะได้เข้าสุหนัตเพื่อประกาศว่าเป็นคนของพระเจ้าแล้ว ยิ่งกว่านั้น การเข้าสุหนัตที่อับราฮัมได้รับไม่เพียงแต่เป็นพยานถึงความชอบธรรมส่วนตัวของเขาด้วยความเชื่อเท่านั้น แต่ยังรวมถึงทั้งหมดตาม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ความเชื่อ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ของอับราฮัมและเข้าสู่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พระคุณ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ของพระเจ้าด้วยบัพติศมาเป็นประจักษ์พยานด้วย ในแง่นี้ อับราฮัมเป็น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บิดาแห่งความเชื่อ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ในหมู่คนต่างชาติด้วย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4512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ECACD91-DCB5-9AAD-C9B7-198F5B3618C3}"/>
              </a:ext>
            </a:extLst>
          </p:cNvPr>
          <p:cNvSpPr txBox="1"/>
          <p:nvPr/>
        </p:nvSpPr>
        <p:spPr>
          <a:xfrm>
            <a:off x="241852" y="117693"/>
            <a:ext cx="1170829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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คำเตือนของยอห์นผู้ให้รับบัพติศมาแก่ลูกหลานของอับราฮัม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2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มัทธิว </a:t>
            </a:r>
            <a:r>
              <a:rPr lang="en-US" altLang="zh-HK" sz="2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3:7-10</a:t>
            </a:r>
            <a:endParaRPr lang="zh-TW" altLang="zh-HK" sz="2400" kern="100" dirty="0"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r>
              <a:rPr lang="en-US" altLang="zh-HK" sz="36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7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เมื่อยอห์นเห็นพวกฟาริสี และพวกสะดูสีมากันเป็นจำนวนมาก เพื่อจะรับบัพติศมา ท่านจึงกล่าวแก่เขาทั้งหลายว่า </a:t>
            </a:r>
            <a:endParaRPr lang="en-US" altLang="zh-HK" sz="36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r>
              <a:rPr lang="en-US" altLang="zh-HK" sz="3600" kern="100" dirty="0">
                <a:solidFill>
                  <a:srgbClr val="12121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“พวก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ชาติงูร้าย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ใครเตือนพวกท่านให้หนีจาก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พระพิโรธ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ที่จะมานั้น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36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8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เพราะฉะนั้นจง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เกิดผลให้สมกับการกลับใจ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36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9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อย่าทึกทักว่าตัวเองมีอับราฮัมเป็นบรรพบุรุษ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เพราะข้าพเจ้าบอกพวกท่านว่า พระเจ้าทรงสามารถให้บุตรแก่อับราฮัมจากก้อนหินเหล่านี้ได้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36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10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บัดนี้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ขวานวางไว้ที่โคนต้นไม้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แล้ว และทุกต้นที่ไม่เกิดผลดีจะต้องถูกตัดแล้วโยนทิ้งในกองไฟ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เหตุใดยอห์นผู้ให้รับบัพติศมาจึงเตือนลูกหลานของอับราฮัม</a:t>
            </a:r>
            <a:r>
              <a:rPr lang="en-US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 </a:t>
            </a:r>
          </a:p>
          <a:p>
            <a:r>
              <a:rPr lang="en-US" altLang="zh-HK" sz="3600" dirty="0">
                <a:solidFill>
                  <a:srgbClr val="121212"/>
                </a:solidFill>
                <a:ea typeface="新細明體" panose="02020500000000000000" pitchFamily="18" charset="-120"/>
                <a:cs typeface="Tahoma" panose="020B0604030504040204" pitchFamily="34" charset="0"/>
              </a:rPr>
              <a:t>          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อย่างรุนแรง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3600" dirty="0"/>
          </a:p>
        </p:txBody>
      </p:sp>
      <p:sp>
        <p:nvSpPr>
          <p:cNvPr id="4" name="Text Box 214">
            <a:extLst>
              <a:ext uri="{FF2B5EF4-FFF2-40B4-BE49-F238E27FC236}">
                <a16:creationId xmlns:a16="http://schemas.microsoft.com/office/drawing/2014/main" id="{908F0B9D-512E-2786-37DB-593C192EB6A5}"/>
              </a:ext>
            </a:extLst>
          </p:cNvPr>
          <p:cNvSpPr txBox="1"/>
          <p:nvPr/>
        </p:nvSpPr>
        <p:spPr>
          <a:xfrm>
            <a:off x="3747052" y="5973416"/>
            <a:ext cx="8319051" cy="417444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200"/>
              </a:lnSpc>
            </a:pPr>
            <a:r>
              <a:rPr lang="th-TH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พวกเขาคิดว่ามีเงื่อนไขภายนอกสามารถช่วยให้เขาอยู่ความรอดได้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2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BDCA456-8F25-E762-9A78-36F0261C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5" y="1422400"/>
            <a:ext cx="12053019" cy="4003040"/>
          </a:xfrm>
          <a:prstGeom prst="rect">
            <a:avLst/>
          </a:prstGeom>
        </p:spPr>
      </p:pic>
      <p:sp>
        <p:nvSpPr>
          <p:cNvPr id="4" name="Text Box 214">
            <a:extLst>
              <a:ext uri="{FF2B5EF4-FFF2-40B4-BE49-F238E27FC236}">
                <a16:creationId xmlns:a16="http://schemas.microsoft.com/office/drawing/2014/main" id="{E05539E1-2476-816C-E585-66B6441EB350}"/>
              </a:ext>
            </a:extLst>
          </p:cNvPr>
          <p:cNvSpPr txBox="1"/>
          <p:nvPr/>
        </p:nvSpPr>
        <p:spPr>
          <a:xfrm>
            <a:off x="8122603" y="1584961"/>
            <a:ext cx="4069397" cy="515938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พระวิญญาณบริสุทธิ์มาโดยความเชื่อ ไม่ใช่การกระทำ</a:t>
            </a:r>
            <a:endParaRPr 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516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272341-DEB2-FE37-9E28-AB8161EB1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" y="528320"/>
            <a:ext cx="1205707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4">
            <a:extLst>
              <a:ext uri="{FF2B5EF4-FFF2-40B4-BE49-F238E27FC236}">
                <a16:creationId xmlns:a16="http://schemas.microsoft.com/office/drawing/2014/main" id="{90535D0B-C1B4-DC78-EF55-055E02916B60}"/>
              </a:ext>
            </a:extLst>
          </p:cNvPr>
          <p:cNvSpPr txBox="1"/>
          <p:nvPr/>
        </p:nvSpPr>
        <p:spPr>
          <a:xfrm>
            <a:off x="248478" y="123508"/>
            <a:ext cx="4363279" cy="667385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คนอิสราเอลเชื่อว่า</a:t>
            </a:r>
            <a:r>
              <a:rPr lang="en-US" sz="40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:</a:t>
            </a:r>
            <a:endParaRPr lang="zh-TW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C1D94B-06E5-74D0-D3E3-6949D8D7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1934" y="945005"/>
            <a:ext cx="127399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19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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ที่ประตูสวรรค์ อับราฮัมอยู่เพื่อ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:</a:t>
            </a:r>
            <a:r>
              <a:rPr kumimoji="0" lang="en-US" altLang="zh-TW" sz="1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_____________________</a:t>
            </a:r>
            <a:endParaRPr kumimoji="0" lang="en-US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1219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 Box 214">
            <a:extLst>
              <a:ext uri="{FF2B5EF4-FFF2-40B4-BE49-F238E27FC236}">
                <a16:creationId xmlns:a16="http://schemas.microsoft.com/office/drawing/2014/main" id="{4DBC1E94-71E8-0203-E7C6-ACBE02E0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527" y="2188749"/>
            <a:ext cx="5654361" cy="69852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ป้องกันไม่ให้ชาวอิสราเอลตกนรก</a:t>
            </a:r>
            <a:endParaRPr kumimoji="0" lang="th-TH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870EFD-9759-5AB9-9E25-F98747B11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69" y="1775076"/>
            <a:ext cx="120629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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อับราฮัมอยู่ที่ประตูนรกเพื่อ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:_______________________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ยอห์น 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8:33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พวกเขาทูลตอบพระองค์ว่า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“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เราสืบเชื้อสายมาจากอับราฮัม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 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และไม่เคยเป็นทาสใครเลย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 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ทำไมท่านถึงกล่าวว่าเราจะเป็นไท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?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สิ่งที่พวกเขาหมายถึงคือ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: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 Box 214">
            <a:extLst>
              <a:ext uri="{FF2B5EF4-FFF2-40B4-BE49-F238E27FC236}">
                <a16:creationId xmlns:a16="http://schemas.microsoft.com/office/drawing/2014/main" id="{61E7D064-FE1F-78C3-CA13-6F1F40794922}"/>
              </a:ext>
            </a:extLst>
          </p:cNvPr>
          <p:cNvSpPr txBox="1"/>
          <p:nvPr/>
        </p:nvSpPr>
        <p:spPr>
          <a:xfrm>
            <a:off x="7851914" y="950798"/>
            <a:ext cx="3538330" cy="617441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ต้อนรับชาวอิสราเอลสู่สวรรค์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7" name="Text Box 214">
            <a:extLst>
              <a:ext uri="{FF2B5EF4-FFF2-40B4-BE49-F238E27FC236}">
                <a16:creationId xmlns:a16="http://schemas.microsoft.com/office/drawing/2014/main" id="{C0F5EBEE-81E6-4077-CB84-6BBB2EB108BC}"/>
              </a:ext>
            </a:extLst>
          </p:cNvPr>
          <p:cNvSpPr txBox="1"/>
          <p:nvPr/>
        </p:nvSpPr>
        <p:spPr>
          <a:xfrm>
            <a:off x="5609075" y="4573955"/>
            <a:ext cx="6603807" cy="617441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ไม่ต้องปล่อยให้เป็นไทเพราะไม่เคยติด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4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57" descr="savrka}">
            <a:extLst>
              <a:ext uri="{FF2B5EF4-FFF2-40B4-BE49-F238E27FC236}">
                <a16:creationId xmlns:a16="http://schemas.microsoft.com/office/drawing/2014/main" id="{85DEF2F2-A1E2-3812-C9BA-87018831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9" y="4087581"/>
            <a:ext cx="1585985" cy="8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圖片 292" descr="savrka}">
            <a:extLst>
              <a:ext uri="{FF2B5EF4-FFF2-40B4-BE49-F238E27FC236}">
                <a16:creationId xmlns:a16="http://schemas.microsoft.com/office/drawing/2014/main" id="{C7E1146B-96AD-5F01-C182-D1416981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6" y="4626064"/>
            <a:ext cx="1379753" cy="7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62436E5-BC92-4D7E-D026-30EB39CAA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7550" y="952900"/>
            <a:ext cx="125871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4400" b="1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อับราฮัมเป็นตัวอย่าง</a:t>
            </a:r>
            <a:endParaRPr kumimoji="0" lang="th-TH" altLang="zh-TW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ngsana New" panose="02020603050405020304" pitchFamily="18" charset="-34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3000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ถ้าอย่างนั้น เราจะว่าอย่างไรในเรื่องอับราฮัม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000" dirty="0">
                <a:solidFill>
                  <a:srgbClr val="12121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บรรพบุรุษของเรา</a:t>
            </a:r>
            <a:r>
              <a:rPr kumimoji="0" lang="th-TH" altLang="zh-TW" sz="4000" b="0" i="0" u="sng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ตามสายโลหิต</a:t>
            </a:r>
            <a:r>
              <a:rPr kumimoji="0" lang="en-US" altLang="zh-TW" sz="4000" b="0" i="0" u="sng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kumimoji="0" lang="en-US" altLang="zh-TW" sz="4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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การแปลตามตัวอักษรของข้อความต้นฉบับ: </a:t>
            </a:r>
            <a:endParaRPr kumimoji="0" lang="th-TH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ngsana New" panose="02020603050405020304" pitchFamily="18" charset="-34"/>
              <a:sym typeface="Wingdings" panose="05000000000000000000" pitchFamily="2" charset="2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(ประโยชน์)อะไรที่บรรพบุรุษของเราได้รับจกาอับราฮัม (ตาม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E40281-49CC-570E-13B0-8312CD0A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814" y="4027368"/>
            <a:ext cx="65271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4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ร่างกาย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?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(ตาม</a:t>
            </a:r>
            <a:endParaRPr kumimoji="0" lang="th-TH" altLang="zh-TW" sz="40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13172C-AE3F-C181-1E1F-9A23844DD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798" y="4700213"/>
            <a:ext cx="106522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</a:t>
            </a:r>
            <a:r>
              <a:rPr kumimoji="0" lang="th-TH" altLang="zh-TW" sz="4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ร่างกาย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หมายความว่าผลลัพธ์ขึ้นอยู่กับเลือดหรือพฤติกรรม</a:t>
            </a:r>
            <a:endParaRPr kumimoji="0" lang="th-TH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E8C8A1-2697-D1C7-36EB-35F89F29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586" y="0"/>
            <a:ext cx="3161506" cy="26438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237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D1E2962-235F-8F2A-00A5-443B048AECE5}"/>
              </a:ext>
            </a:extLst>
          </p:cNvPr>
          <p:cNvSpPr txBox="1"/>
          <p:nvPr/>
        </p:nvSpPr>
        <p:spPr>
          <a:xfrm>
            <a:off x="159025" y="0"/>
            <a:ext cx="11857384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ถ้าอับราฮัมถูกชำระให้ชอบธรรม</a:t>
            </a:r>
            <a:r>
              <a:rPr lang="th-TH" altLang="zh-HK" sz="4000" u="sng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โดยการประพฤติ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ท่านก็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มีทางที่จะอวดได้ แต่ไม่ใช่เฉพาะพระพักตร์พระเจ้า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ในความคิดของชาวยิว บรรพบุรุษของพวกเขา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---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อับราฮัม เป็นแบบอย่างสูงสุดของพวกเขาคือ</a:t>
            </a:r>
            <a:r>
              <a:rPr lang="en-US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</a:p>
          <a:p>
            <a:r>
              <a:rPr lang="en-US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            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ความชอบธรรม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โดย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การกระทำ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zh-HK" sz="36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พวกเขาเชื่อว่าพระเจ้าอวยพรอับราฮัมและลูกหลานของเขาเพียงเพราะอับราฮัม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เชื่อฟัง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พระวจนะของพระเจ้าแล้ว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ปฏิบัติตาม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คำสั่ง (ปฐมกาล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26:4-5).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เปาโลกำลังแก้ไขสิ่งเหล่านี้ ในตอนแรก เมื่ออับราฮัมได้รับการชำระให้ชอบธรรมจากพระเจ้า ไม่ใช่เพราะการกระทำของเขา แต่เป็นเพราะ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ความเชื่อ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ของเขา </a:t>
            </a:r>
            <a:endParaRPr lang="en-US" altLang="zh-HK" sz="36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อับราฮัมได้ทำความดี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หลังจาก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ที่เขาได้รับการยอมรับว่าเป็นคนชอบธรรมจากพระเจ้าโดยความเชื่อ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5186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DEBF0F6-A484-23C0-9223-5068EA3BE8A7}"/>
              </a:ext>
            </a:extLst>
          </p:cNvPr>
          <p:cNvSpPr txBox="1"/>
          <p:nvPr/>
        </p:nvSpPr>
        <p:spPr>
          <a:xfrm>
            <a:off x="139148" y="211341"/>
            <a:ext cx="115194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ภาพสะท้อนชีวิต:</a:t>
            </a:r>
            <a:endParaRPr lang="en-US" altLang="zh-HK" sz="36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zh-HK" sz="36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คนที่ใส่ใจกับพฤติกรรมของตัวเองสามารถมีการทำความดีได้ทุกประเภท แต่เขาก็ยังไม่มีอะไรให้สรรเสริญต่อเบื้องพระพักตร์พระเจ้าได้ เพราะเขาอาศัยหลักการของพฤติกรรมคือการแสดงความแข็งแกร่งของคน มันจะทำให้คน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อวดตัวเอง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เท่านั้น หลักการของความเชื่อคือการแสดงพระเจ้าที่พวกเขาพึ่งพาจึงจะทำให้คน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ถ่อมตัวลง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การเปลี่ยนแปลงของพระคุณก็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นำไปสู่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พฤติกรรมที่สอดคล้องกันกับความเชื่อ</a:t>
            </a:r>
            <a:endParaRPr lang="zh-HK" altLang="en-US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996A89-812E-CDC9-357C-B8B48757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64" y="4689526"/>
            <a:ext cx="4162936" cy="21684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08E2F36-F9CA-D063-E42D-208DE1CE9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52"/>
          <a:stretch/>
        </p:blipFill>
        <p:spPr>
          <a:xfrm>
            <a:off x="7599734" y="4376337"/>
            <a:ext cx="1724025" cy="23425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248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5D34100-4236-6B41-F696-2634A34BEA8B}"/>
              </a:ext>
            </a:extLst>
          </p:cNvPr>
          <p:cNvSpPr txBox="1"/>
          <p:nvPr/>
        </p:nvSpPr>
        <p:spPr>
          <a:xfrm>
            <a:off x="109331" y="319705"/>
            <a:ext cx="1190707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พระคัมภีร์ว่าอย่างไร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ก็ว่า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i="1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อับราฮัม</a:t>
            </a:r>
            <a:r>
              <a:rPr lang="th-TH" altLang="zh-HK" sz="4000" i="1" u="sng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เชื่อพระเจ้า 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และพระองค์ทรง</a:t>
            </a:r>
            <a:endParaRPr lang="en-US" altLang="zh-HK" sz="4000" i="1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i="1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ถือว่าท่านเป็นคนชอบธรรม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”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3600" b="1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ทรงถือว่า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”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หมายความว่า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เอเฟซัส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2:8-9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8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เพราะว่าท่านทั้งหลายได้รับความรอดแล้วด้วยพระคุณโดยทาง</a:t>
            </a:r>
            <a:r>
              <a:rPr lang="en-US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 </a:t>
            </a:r>
          </a:p>
          <a:p>
            <a:r>
              <a:rPr lang="en-US" altLang="zh-HK" sz="3600" dirty="0">
                <a:solidFill>
                  <a:srgbClr val="121212"/>
                </a:solidFill>
                <a:ea typeface="新細明體" panose="02020500000000000000" pitchFamily="18" charset="-120"/>
                <a:cs typeface="Tahoma" panose="020B0604030504040204" pitchFamily="34" charset="0"/>
              </a:rPr>
              <a:t>    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ความเชื่อ </a:t>
            </a:r>
            <a:endParaRPr lang="en-US" altLang="zh-HK" sz="36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en-US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ความรอดนี้ไม่ใช่มาจากตัวท่าน แต่เป็น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ของประทาน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จากพระเจ้า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</a:p>
          <a:p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9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ไม่ใช่มาจาก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การกระทำ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เพื่อไม่ให้ใครอวดได้</a:t>
            </a:r>
            <a:endParaRPr lang="zh-HK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DAF0A84-6EE9-3A48-C601-D4A0DDAD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35"/>
          <a:stretch/>
        </p:blipFill>
        <p:spPr>
          <a:xfrm>
            <a:off x="8953500" y="0"/>
            <a:ext cx="3238500" cy="410837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0B00C76-F99B-2E9D-83D6-BF9C6959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139" y="1884754"/>
            <a:ext cx="1719221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1CFD1BB-2A6D-1C70-0A98-B1C813551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0" y="243840"/>
            <a:ext cx="12086600" cy="388112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EE512AB-7E26-9A88-57E6-AC9CFC0D7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93" b="57600"/>
          <a:stretch/>
        </p:blipFill>
        <p:spPr>
          <a:xfrm>
            <a:off x="6163310" y="4124960"/>
            <a:ext cx="6028690" cy="270463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D50AF7-056D-4254-8ED6-460636ECE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930" y="4492971"/>
            <a:ext cx="4359910" cy="22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8DEFDDA-B6E0-ECC9-23E0-FA5F38D6C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96"/>
          <a:stretch/>
        </p:blipFill>
        <p:spPr>
          <a:xfrm>
            <a:off x="91063" y="162560"/>
            <a:ext cx="12100937" cy="312928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D526497-4910-D213-51D2-B33A4190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85" y="3143250"/>
            <a:ext cx="5238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6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1402</Words>
  <Application>Microsoft Office PowerPoint</Application>
  <PresentationFormat>寬螢幕</PresentationFormat>
  <Paragraphs>84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16</cp:revision>
  <dcterms:created xsi:type="dcterms:W3CDTF">2022-09-07T04:23:43Z</dcterms:created>
  <dcterms:modified xsi:type="dcterms:W3CDTF">2022-10-26T06:06:51Z</dcterms:modified>
</cp:coreProperties>
</file>