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8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9/7/2024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4127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22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6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พระเจ้าทรงเป็นที่มาแห่งปัญญา</a:t>
            </a:r>
            <a:r>
              <a:rPr lang="en-US" altLang="zh-HK" sz="66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ts val="7000"/>
              </a:lnSpc>
            </a:pPr>
            <a:r>
              <a:rPr lang="en-US" altLang="zh-HK" sz="48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28:1-28</a:t>
            </a:r>
            <a:r>
              <a:rPr lang="en-US" altLang="zh-HK" sz="595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altLang="zh-HK" sz="72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131-136)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162EEA2-A736-9E9A-99DD-92120B26FA07}"/>
              </a:ext>
            </a:extLst>
          </p:cNvPr>
          <p:cNvSpPr txBox="1"/>
          <p:nvPr/>
        </p:nvSpPr>
        <p:spPr>
          <a:xfrm>
            <a:off x="1330960" y="1198880"/>
            <a:ext cx="961136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มนุษย์ยังหาปัญญาไม่ได้ ปัญญาไม่สามารถตรวจพบได้เหมือนแร่ธาตุ และไม่สามารถซื้อได้ด้วยทรัพย์สิน คนเป็นไม่สามารถค้นพบปัญญาได้ แม้แต่ความตาย และยมโลกก็ยังได้ยินเพียงลมแห่งปัญญาทางอ้อมเท่านั้น 28:12-22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760550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0069B3A-A32E-EC6A-FA70-AD043F2CF183}"/>
              </a:ext>
            </a:extLst>
          </p:cNvPr>
          <p:cNvSpPr txBox="1"/>
          <p:nvPr/>
        </p:nvSpPr>
        <p:spPr>
          <a:xfrm>
            <a:off x="193040" y="56138"/>
            <a:ext cx="11602720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แต่จะพบปัญญาได้ที่ไหน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และความเข้าใจอยู่ที่ไหน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66700" indent="-2667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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"คอรัส"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นี้เป็นท่อนของบทกวี ซึ่งซ้ำสองครั้ง (12</a:t>
            </a: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20) และแบ่งบทกวีออกเป็นสามส่วน (1</a:t>
            </a: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11</a:t>
            </a: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12</a:t>
            </a: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19</a:t>
            </a: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20</a:t>
            </a: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28)</a:t>
            </a:r>
            <a:endParaRPr lang="zh-TW" altLang="zh-HK" sz="24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มนุษย์ไม่รู้จักคุณค่าของปัญญา และในแผ่นดินของคนเป็นก็หาไม่พบ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มนุษย์ไม่รู้จักคุณค่าของปัญญา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แผ่นดินของคนเป็นก็หาไม่พบ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ปัญญาในส่วนนี้ไม่ได้หมายถึงความรู้หรือความรู้เชิงสูตรง่ายๆ แต่หมายถึงการ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สำรวจจักรวาลและชีวิตของคน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ความลึกลับและปัญญาที่อยู่นอกโลก ดังนั้น ปัญญาเช่นนี้ไม่อาจได้มาจากการสังเกต ประสบการณ์ หรือการทำสมาธิของคนเป็น แต่ได้รับมาโดยการ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เปิดเผยจากสวรรค์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เท่านั้น จึงไม่มีที่ไหนเลยที่จะพบได้ในดินแดนแห่งคนเป็น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2184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4C55F82-2256-2857-22AE-0EC5A7257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31" y="802640"/>
            <a:ext cx="11774629" cy="473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51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751F18F-8A15-6CEC-F5D4-F5FB2ACFD375}"/>
              </a:ext>
            </a:extLst>
          </p:cNvPr>
          <p:cNvSpPr txBox="1"/>
          <p:nvPr/>
        </p:nvSpPr>
        <p:spPr>
          <a:xfrm>
            <a:off x="304800" y="233680"/>
            <a:ext cx="1151128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จะตีราคาเป็นทองคำเมืองโอฟีร์ก็ไม่ได้ หรือเป็นโอนิกซ์ล้ำค่า หรือไพลินก็ไม่ได้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จะเทียบเท่าทองคำและแก้วก็ไม่ได้ หรือจะแลกกับเครื่องทองคำนพคุณก็ไม่ได้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18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อย่าเอ่ยถึงกัลปังหาและแก้วผลึกเลย ค่าของปัญญาสูงกว่าทับทิม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19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เพอริโดแห่งคูชก็เปรียบกับปัญญาไม่ได้ หรือจะตีราคาเป็นทองคำบริสุทธิ์ก็ไม่ได้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[โยบ 28:15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19] ยกย่องความล้ำค่าของปัญญาที่ไม่มีใครเทียบได้โดยการเปรียบเทียบกับสมบัติ นั่นคือ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ปัญญา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: 1 มนุษย์ไม่สามาร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ถรับได้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2 มีคุณค่าที่มนุษย์ไม่สามารถ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ประเมินได้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ดังนั้นเพื่อที่จะมีปัญญาที่แท้จริง เราควรยอมรับความโง่เขลาและกราบไหว้พระเจ้าด้วยความถ่อมใจ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3738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712EC22-892D-0362-F0C9-920F781F1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17" y="802640"/>
            <a:ext cx="11794966" cy="525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49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B4E2F5B-1EDC-9742-6A05-7D9575C33ED2}"/>
              </a:ext>
            </a:extLst>
          </p:cNvPr>
          <p:cNvSpPr txBox="1"/>
          <p:nvPr/>
        </p:nvSpPr>
        <p:spPr>
          <a:xfrm>
            <a:off x="264160" y="520511"/>
            <a:ext cx="114808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แดนพินาศและมัจจุราชกล่าวว่า 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‘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เราได้ยินเสียงลือเรื่องปัญญากับหู’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แดนพินาศและมัจจุราช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&lt;&gt;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สิ่งมีชีวิตทั้งปวง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”(21)…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ไม่เพียงแต่ "สิ่งมีชีวิต" เท่านั้นที่ล้มเหลวในการค้นหาปัญญาได้ แต่สิ่งที่อยู่ใน"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แดนพินาศและมัจจุราช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" ก็แค่สามารถ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ได้ยินเสียงลือเรื่องปัญญากับหู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”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เท่านั้น (ข้อ 22) ดังนั้น ผู้คนจึงไม่สามารถค้นพบปัญญาผ่านลัทธิผีปิศาจหรือจากปรัชญาศาสนา วัฒนธรรม และศิลปะของผู้คนได้ แม้ว่าผู้คนจะเข้าใจเรื่องของชีวิต วัยชรา ความเจ็บป่วย ความตาย ความสุข และความโศกเศร้าในโลกนี้ แต่ก็ยังไม่สามารถ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เข้าใจปัญญาได้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85599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9D047F8-AF7D-4CAE-B302-3CF0E2298144}"/>
              </a:ext>
            </a:extLst>
          </p:cNvPr>
          <p:cNvSpPr txBox="1"/>
          <p:nvPr/>
        </p:nvSpPr>
        <p:spPr>
          <a:xfrm>
            <a:off x="1524000" y="487681"/>
            <a:ext cx="8940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3. มีเพียงพระเจ้าเท่านั้นที่รู้ว่าปัญญาคืออะไร พระเจ้าตรัสกับมนุษย์ว่า "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ความยำเกรงองค์เจ้านาย นั่นแหละคือปัญญา และการหันเสียจากความชั่วร้าย คือความเข้าใจ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28:23-28</a:t>
            </a:r>
            <a:endParaRPr lang="zh-HK" altLang="en-US" sz="40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1A196DA-A41B-8B4E-A6B8-4405812631EF}"/>
              </a:ext>
            </a:extLst>
          </p:cNvPr>
          <p:cNvSpPr txBox="1"/>
          <p:nvPr/>
        </p:nvSpPr>
        <p:spPr>
          <a:xfrm>
            <a:off x="1148080" y="2426673"/>
            <a:ext cx="101092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ไม่ใช่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ปัญญา แต่เป็นความเข้าใจและการเชี่ยวชาญในด้านปัญญา นี่คือความแตกต่างระหว่างพระเจ้าของโยบที่เชื่ออยู่และความเชื่อร่วมสมัยอื่นๆ ความเชื่อร่วมสมัยอื่นๆ มักจะถือว่าพระเจ้าคือสติปัญญา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96763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3925981-DA0E-F0D0-B3E3-12419BAF8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72" y="80742"/>
            <a:ext cx="11647668" cy="651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88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E9BBBB5-FB3D-13E0-7340-447704A14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603" y="447040"/>
            <a:ext cx="11521743" cy="592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72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EF28C3D-8D6D-E9C6-53E6-981E784F79DE}"/>
              </a:ext>
            </a:extLst>
          </p:cNvPr>
          <p:cNvSpPr txBox="1"/>
          <p:nvPr/>
        </p:nvSpPr>
        <p:spPr>
          <a:xfrm>
            <a:off x="680720" y="802640"/>
            <a:ext cx="10647680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แล้วพระองค์ทอดพระเนตรปัญญาและทรงชันสูตร ทรงสถาปนาไว้และทรงวิจัย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ทอดพระเนตร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ahoma" panose="020B0604030504040204" pitchFamily="34" charset="0"/>
              </a:rPr>
              <a:t>...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ชันสูตร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สถาปนา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ทรงวิจัย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ชันสูตร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ข้อความต้นฉบับคือ "คำอธิบายที่ถูกต้อง การคำนวณที่แม่นยำ" ศาสนาอื่นๆ มักจะถือเอาปัญญาเป็นเหมือนพระเจ้า แต่ในใจของโยบ พระเจ้าไม่ใช่ปัญญา แต่เป็นผู้สูงสุดที่ 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มองเห็น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ปัญญา" และมีความสามารถในการ "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ทอดพระเนตร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...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ชันสูตร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…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สถาปนา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…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ทรงวิจัย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" (ข้อ 27) ปัญญา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257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6F84B88-E1D2-42C6-3ABC-F603113C0F5D}"/>
              </a:ext>
            </a:extLst>
          </p:cNvPr>
          <p:cNvSpPr txBox="1"/>
          <p:nvPr/>
        </p:nvSpPr>
        <p:spPr>
          <a:xfrm>
            <a:off x="325120" y="355600"/>
            <a:ext cx="1135888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2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32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28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54000" indent="-254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บทนี้คือ “บทแห่งปัญญา” ของหนังสือเล่มนี้ “ปัญญาจะหาได้จากที่ไหน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” บทกวีเช่นเดียวกับเพลงสดุดีบางบทมีการกล่าวซ้ำซ้อนหรือ "คอรัส" (ข้อ 12 และ 20) "คอรัส"นี้แบ่งบทกวีทั้งหมดออกเป็นสามส่วน: 1. อัญมณีล้ำค่าถูกซ่อนอยู่ในที่ลึกที่สุดและไม่มีใครรู้วิธีที่จะค้นพบปัญญาได้ (ข้อ 1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~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11)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3. ปัญญาเท่านั้นที่ครอบครองโดยพระเจ้า และ ผู้ที่แสวงหาพระองค์จะได้พบ (ข้อ 20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~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28)</a:t>
            </a:r>
            <a:endParaRPr lang="zh-TW" altLang="zh-HK" sz="24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32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จะพบปัญญาได้ที่ไหน</a:t>
            </a:r>
            <a:r>
              <a:rPr lang="en-US" altLang="zh-HK" sz="3200" b="1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พลังของวิทยาศาสตร์และเทคโนโลยีของมนุษย์มีมากกว่าพลังของสัตว์ในการค้นหาแร่และสมบัติที่ซ่อนอยู่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28:1-11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92546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1613928-4883-6DFE-E214-04EF6BF43AB5}"/>
              </a:ext>
            </a:extLst>
          </p:cNvPr>
          <p:cNvSpPr txBox="1"/>
          <p:nvPr/>
        </p:nvSpPr>
        <p:spPr>
          <a:xfrm>
            <a:off x="406400" y="579120"/>
            <a:ext cx="1131824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28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และพระองค์ตรัสกับมนุษย์ว่า 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‘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ดูเถิด ความยำเกรงองค์เจ้านาย นั่นแหละคือปัญญา และการหันเสียจากความชั่วร้าย คือความเข้าใจ’ ”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พระเจ้าทรงรอบรู้และเข้าใจความหมายและผลกระทบของการกระทำของพระองค์เอง พระองค์ทำตามพระประสงค์ของตน ตราบใดที่คน ๆ หนึ่งละ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ทิ้งความชั่ว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และ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ยำเกรงพระเจ้า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นี่คือ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สติปัญญา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ของเขา ภูมิปัญญานี้ไม่ได้ได้มาจากการแสวงหาของมนุษย์ แต่เป็นผลมาจากการเปิดเผยของพระเจ้าต่อมนุษย์ สติปัญญาไม่ได้ใช้เพื่อตอบคำถามทุกข้อ แต่ใช้ในการวางใจต่อพระเจ้าและเชื่อฟังพระวจนะของพระองค์ (ข้อ 23-28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สภษ. 1:7) "สดุดี" กล่าวว่า: "ความยำเกรงพระเจ้าเป็นจุดเริ่มต้นของปัญญา" (111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: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10)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45425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AD0C096-8E8C-5A86-D202-95F05BC71D72}"/>
              </a:ext>
            </a:extLst>
          </p:cNvPr>
          <p:cNvSpPr txBox="1"/>
          <p:nvPr/>
        </p:nvSpPr>
        <p:spPr>
          <a:xfrm>
            <a:off x="304800" y="705177"/>
            <a:ext cx="1158240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  <a:sym typeface="Wingdings" panose="05000000000000000000" pitchFamily="2" charset="2"/>
              </a:rPr>
              <a:t>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ปัญญาไม่ใช่ประเภทของการคิด แต่เป็นทัศนคติ เป็นเรื่องง่ายสำหรับคนที่จะยอมรับว่ามี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พระเจ้า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แต่เป็นการยากที่จะยอมรับพระองค์เป็น "พระเจ้า" ของพวกเขา (โรม 1:21</a:t>
            </a:r>
            <a:r>
              <a:rPr lang="en-US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~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23) เป็นเรื่องง่ายที่จะรู้สติปัญญาอย่างมีเหตุผล แต่ยากกว่าที่จะ "เกรงกลัวพระเจ้า" (ข้อ 28) “</a:t>
            </a:r>
            <a:r>
              <a:rPr lang="en-US" altLang="zh-HK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28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สิ่งลี้ลับทั้งปวงเป็นของพระยาห์เวห์พระเจ้าของเราทั้งหลาย แต่สิ่งที่ทรงสำแดงนั้นเป็นของเราทั้งหลายและของลูกหลานของเราเป็นนิตย์ เพื่อเราจะทำตามถ้อยคำทั้งสิ้นของธรรมบัญญัตินี้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” (เฉลยธรรมบัญญัติ 29:29)พระเจ้าไม่ได้ทรงเปิดเผยสติปัญญาทั้งหมดแก่มนุษย์ ปัญญาที่พระองค์ประทานแก่เรานั้นไม่ใช่เพื่อสนองความอยากรู้อยากเห็นและตัดสินผู้อื่น แต่เพื่อขอให้ผู้คน “ละทิ้งความชั่ว” (ข้อ 28) และแสวงหาชีวิตนิรันดร์——“เพราะว่า บาปค่าจ้างคือความตาย" (โรม 6:23) แม้ว่าเพื่อนทั้งสามคนจะคิดว่าพวกเขาฉลาด (12:2</a:t>
            </a:r>
            <a:r>
              <a:rPr lang="en-US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15:8</a:t>
            </a:r>
            <a:r>
              <a:rPr lang="en-US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18) และพูดความจริงที่ถูกต้องมากมาย แต่พวกเขาก็ "ไม่พบคนฉลาด" ในหมู่พวกเขา (17:10) เพราะภูมิปัญญาของพวกเขาไม่ใช่การทำให้ตัวเอง "เกรงกลัวพระเจ้าและหลีกเลี่ยงความชั่วร้าย" แต่เพื่อแทนที่พระเจ้า (15:8</a:t>
            </a:r>
            <a:r>
              <a:rPr lang="en-US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11) โดยยืนกรานที่จะวางพระเจ้าและมนุษย์ไว้ในกรอบทางทฤษฎีที่แคบ จึงทำให้พวกเขาสูญเสียความเคารพนับถือต่อพระเจ้า (13 11</a:t>
            </a:r>
            <a:r>
              <a:rPr lang="en-US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19:29)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976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D10EB2F-7582-0F02-595C-68E627BA5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" y="181843"/>
            <a:ext cx="11135568" cy="655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0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42FED76-0209-3A8F-E564-B9EEA517D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00" y="1137920"/>
            <a:ext cx="11816420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4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03C79B0-E4D3-A7E2-8F97-834CC3953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34" y="436880"/>
            <a:ext cx="11876504" cy="592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C8F4691-79E8-1D63-5053-5BC065D27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03" y="1259840"/>
            <a:ext cx="11906025" cy="432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6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E4EB8D3-A377-7815-DC8A-A74EB465B37C}"/>
              </a:ext>
            </a:extLst>
          </p:cNvPr>
          <p:cNvSpPr txBox="1"/>
          <p:nvPr/>
        </p:nvSpPr>
        <p:spPr>
          <a:xfrm>
            <a:off x="487680" y="375920"/>
            <a:ext cx="11165840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เหยี่ยวไม่รู้จักทางนั้น และตาของเหยี่ยวดำก็หาเห็นไม่ </a:t>
            </a:r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สัตว์ป่าที่งามสง่าไม่เหยียบที่นั่น สิงห์ไม่ผ่านไปที่นั่น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ก้อนหินของที่นั่นเป็นที่อยู่ของไพลิน และมันมีผงทองคำ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&gt;&gt;“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เหยี่ยวไม่รู้จักทาง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ตา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หาเห็นไม่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&gt;&gt;“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สัตว์ป่า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..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ไม่เหยียบที่นั่น สิงห์ไม่ผ่านไป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 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นี่คือที่ซึ่งไม่มีใครหรือสิ่งมีชีวิตจะสังเกตเห็นหรือเข้าถึงได้</a:t>
            </a:r>
            <a:r>
              <a:rPr lang="th-TH" altLang="zh-HK" sz="5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แต่</a:t>
            </a:r>
            <a:r>
              <a:rPr lang="en-US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_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คนที่ขุดเหมืองหาพบได้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th-TH" altLang="zh-HK" sz="5400" b="1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แต่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2239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647CF32D-EEC4-C919-739F-DE98B2308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03" y="975360"/>
            <a:ext cx="11603611" cy="489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3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54E384E-3343-0DB9-B71B-7DF4A09A039A}"/>
              </a:ext>
            </a:extLst>
          </p:cNvPr>
          <p:cNvSpPr txBox="1"/>
          <p:nvPr/>
        </p:nvSpPr>
        <p:spPr>
          <a:xfrm>
            <a:off x="335280" y="172720"/>
            <a:ext cx="115316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เขากั้นตาน้ำไว้ แล้วสิ่งที่ซ่อนเร้นก็ปรากฏแจ้ง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ข้อสรุปสุดท้ายของเพื่อนทั้งสามก็คือ มนุษย์เป็นเพียง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มนุษย์ผู้เป็นเพียงตัวดักแด้จะสะอาดน้อยยิ่งกว่านั้นสักเท่าใด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และบุตรของมนุษย์เล่า ผู้เป็นเพียงตัวหนอน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(25:6) แต่โยบมีความเข้าใจลึกซึ้งมากขึ้นถึงพระประสงค์อันดีของพระเจ้าในการสร้างมนุษย์ และเชื่อว่า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พระองค์ประทานชีวิตและความรักมั่นคงแก่ข้าพระองค์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และทรงเฝ้าระวังชีวิตข้าพระองค์ไว้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(10:12) พระองค์ไม่ได้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ทรงดูหมิ่นพระราชกิจ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แห่งพระหัตถ์ของพระเจ้าเพื่อดูแคลนผู้คน แต่เชื่อว่า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พระองค์จะทรงเรียก และข้าพระองค์จะทูลตอบพระองค์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พระองค์จะทรงอาลัยอาวรณ์พระหัตถกิจของพระองค์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(14:15) ดังนั้น โยบจึงอธิบายถึงอุตสาหกรรมเหมืองแร่ในขณะนั้น ศูนย์กลางของบทกวีนี้คือข้อ 7 และ 8 ซึ่งแสดงให้เห็นว่าผู้คนประสบความสำเร็จในการขุดค้น โดยแสดงให้เห็นว่าสติปัญญาและความกล้าหาญของพวกเขาเหนือกว่าสิ่งมีชีวิตอื่นใดที่ถูกสร้างมา (ข้อ 7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~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8) แต่พวกเขายังคงไม่พบปัญญา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36827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1545</Words>
  <Application>Microsoft Office PowerPoint</Application>
  <PresentationFormat>寬螢幕</PresentationFormat>
  <Paragraphs>31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1" baseType="lpstr">
      <vt:lpstr>inherit</vt:lpstr>
      <vt:lpstr>新細明體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39</cp:revision>
  <dcterms:created xsi:type="dcterms:W3CDTF">2023-12-19T13:36:45Z</dcterms:created>
  <dcterms:modified xsi:type="dcterms:W3CDTF">2024-07-09T13:26:42Z</dcterms:modified>
</cp:coreProperties>
</file>