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11/1/2023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3E616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524256" y="491260"/>
            <a:ext cx="6594189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54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CTC BS Book of Romans</a:t>
            </a:r>
            <a:endParaRPr lang="en-US" altLang="zh-TW" sz="5400" b="1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5400" b="1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บทที่</a:t>
            </a:r>
            <a:r>
              <a:rPr lang="en-US" altLang="zh-HK" sz="5400" b="1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altLang="zh-HK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DA04CA4-D18E-4C81-61C9-BE0CD57A1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" r="399" b="-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F2A7E70-FF2B-CCBE-C525-5B67FD80C47E}"/>
              </a:ext>
            </a:extLst>
          </p:cNvPr>
          <p:cNvSpPr/>
          <p:nvPr/>
        </p:nvSpPr>
        <p:spPr>
          <a:xfrm rot="1450294">
            <a:off x="6412276" y="4456387"/>
            <a:ext cx="1271752" cy="181712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777FF4E-F219-4ABB-8D6D-5BEA80976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38"/>
          <a:stretch/>
        </p:blipFill>
        <p:spPr>
          <a:xfrm>
            <a:off x="5290110" y="4163145"/>
            <a:ext cx="5819323" cy="255694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54B70A2-68A5-3DF8-5EF3-CF8A3650B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52"/>
          <a:stretch/>
        </p:blipFill>
        <p:spPr>
          <a:xfrm flipH="1">
            <a:off x="4635026" y="1725083"/>
            <a:ext cx="4067540" cy="35337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F40CFE4-8000-1D73-9B23-4410F7601D54}"/>
              </a:ext>
            </a:extLst>
          </p:cNvPr>
          <p:cNvSpPr txBox="1"/>
          <p:nvPr/>
        </p:nvSpPr>
        <p:spPr>
          <a:xfrm>
            <a:off x="7556975" y="137912"/>
            <a:ext cx="4907776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6600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ชีวิตใหม่ใน</a:t>
            </a:r>
            <a:endParaRPr lang="en-US" altLang="zh-HK" sz="6600" dirty="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6600" dirty="0" err="1">
                <a:solidFill>
                  <a:srgbClr val="FFFF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พระวิญญาณบริสุทธิ์</a:t>
            </a:r>
            <a:endParaRPr lang="en-US" altLang="zh-HK" sz="6600" dirty="0">
              <a:solidFill>
                <a:srgbClr val="FFFF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5400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8:1-39(2)</a:t>
            </a:r>
            <a:endParaRPr lang="en-US" altLang="zh-HK" sz="54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F2DCE820-48B2-EB71-44B0-FC93CD6C1E43}"/>
              </a:ext>
            </a:extLst>
          </p:cNvPr>
          <p:cNvSpPr txBox="1"/>
          <p:nvPr/>
        </p:nvSpPr>
        <p:spPr>
          <a:xfrm>
            <a:off x="84081" y="0"/>
            <a:ext cx="11676993" cy="7151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16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พระวิญญาณ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นั้นเป็นพยานร่วมกับ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จิตวิญญาณ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ของเราว่า เราเป็น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ลูก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8:17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ในธรรมบัญญัติของท่านเขียนไว้ว่า คำพยานของคน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สองคน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ย่อมเชื่อถือได้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มีพระวิญญาณบริสุทธิ์และเปาโลร่วมเป็นสักขีพยานว่า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                  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เราเป็น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ลูก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ของพระเจ้า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ลองคิดดู: สิ่งที่เราได้รับคือ "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พระวิญญาณ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พระบุตร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พระบิดา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(กาลาเทีย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4:6)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เมื่อพระเยซูเจ้าทรงรับบัพติศมา ทรงมีอานุภาพมหาศาลมากับพระเยซูด้วยพลังอันยิ่งใหญ่คือพระวิญญาณในพระองค์ (มาระโก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1:10)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และทรงนำพระองค์ไปในถิ่นทุรกันดาร (ลูกา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4:1)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และทรงใช้อำนาจของพระวิญญาณมาเพื่อขับผีออก (มัทธิว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12:28)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เพราะฤทธิ์อำนาจของพระวิญญาณบริสุทธิ์นั้นทำงานรับใช้ของพระองค์จึงมีผล (ลูกา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4:14)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หากเราสามารถพึ่งพาพระวิญญาณของพระเจ้าได้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ชีวิตและงานรับใช้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ของเราจะเป็น:</a:t>
            </a:r>
            <a:endParaRPr lang="zh-HK" altLang="en-US" sz="3200" dirty="0"/>
          </a:p>
          <a:p>
            <a:pPr>
              <a:lnSpc>
                <a:spcPts val="2500"/>
              </a:lnSpc>
            </a:pPr>
            <a:endParaRPr lang="zh-TW" altLang="zh-HK" sz="1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D3224F6-5620-94BC-E5BD-147B0DEF8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187" y="2032576"/>
            <a:ext cx="1928813" cy="15430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0CDF794-CC9B-6EE2-B4FD-484DAA8B5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171" y="5104879"/>
            <a:ext cx="2364829" cy="189186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85961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43122D-BB60-0223-2598-055E477D0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7" t="30192" r="33362" b="20460"/>
          <a:stretch/>
        </p:blipFill>
        <p:spPr>
          <a:xfrm>
            <a:off x="0" y="1"/>
            <a:ext cx="12021550" cy="510645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E683EE1-1779-34DA-97D3-073814940CB2}"/>
              </a:ext>
            </a:extLst>
          </p:cNvPr>
          <p:cNvSpPr/>
          <p:nvPr/>
        </p:nvSpPr>
        <p:spPr>
          <a:xfrm>
            <a:off x="6589986" y="0"/>
            <a:ext cx="5454869" cy="33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5D8ACE3-45B3-CA99-8C97-5F159806F379}"/>
              </a:ext>
            </a:extLst>
          </p:cNvPr>
          <p:cNvSpPr/>
          <p:nvPr/>
        </p:nvSpPr>
        <p:spPr>
          <a:xfrm>
            <a:off x="0" y="0"/>
            <a:ext cx="4151586" cy="462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E556441-9B8C-3564-4C77-FBE5D42EF6D2}"/>
              </a:ext>
            </a:extLst>
          </p:cNvPr>
          <p:cNvSpPr txBox="1"/>
          <p:nvPr/>
        </p:nvSpPr>
        <p:spPr>
          <a:xfrm>
            <a:off x="221859" y="5123486"/>
            <a:ext cx="11748281" cy="173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ฮีบรู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2:18 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>
              <a:lnSpc>
                <a:spcPts val="3200"/>
              </a:lnSpc>
            </a:pP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เพราะพระองค์เองได้ทรงทนทุกข์และถูกทดลอง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>
              <a:lnSpc>
                <a:spcPts val="3200"/>
              </a:lnSpc>
            </a:pPr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พระองค์จึง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ทรงสามารถ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ช่วยผู้ที่ถูกทดลองได้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>
              <a:lnSpc>
                <a:spcPts val="3200"/>
              </a:lnSpc>
            </a:pP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เราใด้รับใช้อย่างไร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เหมือนกับพระเยซูหรือเปล่า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2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B23BBBB-8F87-BFAF-09FD-3BCA646EE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36" b="22204"/>
          <a:stretch/>
        </p:blipFill>
        <p:spPr>
          <a:xfrm>
            <a:off x="8807669" y="4908332"/>
            <a:ext cx="3384331" cy="19496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17573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B106BC-F254-BA64-36A1-67125598B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7" t="30959" r="33189" b="24597"/>
          <a:stretch/>
        </p:blipFill>
        <p:spPr>
          <a:xfrm>
            <a:off x="5438" y="304800"/>
            <a:ext cx="12067179" cy="51921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947DB1C-9D64-3706-0030-E41DE34C7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221" y="4559846"/>
            <a:ext cx="3331779" cy="18741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6792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9D2229-BF8C-5640-E529-08752D2BD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6" t="29884" r="34483" b="12644"/>
          <a:stretch/>
        </p:blipFill>
        <p:spPr>
          <a:xfrm>
            <a:off x="84081" y="178677"/>
            <a:ext cx="11782097" cy="650069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C52F398-17E6-AAED-854C-275AFF795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290" y="5090938"/>
            <a:ext cx="4277710" cy="176706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5159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E0B20B-47AB-D417-C89F-3DEDEDBD1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9" t="36322" r="33879" b="23065"/>
          <a:stretch/>
        </p:blipFill>
        <p:spPr>
          <a:xfrm>
            <a:off x="231227" y="420414"/>
            <a:ext cx="11833778" cy="583324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D1CD032-727D-7D14-A511-564903151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469622"/>
            <a:ext cx="4267200" cy="255448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70126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9CB69D-AC33-077D-ECD6-73BEA14CA672}"/>
              </a:ext>
            </a:extLst>
          </p:cNvPr>
          <p:cNvSpPr txBox="1"/>
          <p:nvPr/>
        </p:nvSpPr>
        <p:spPr>
          <a:xfrm>
            <a:off x="246993" y="169112"/>
            <a:ext cx="1169801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20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เพราะว่าสรรพสิ่งเหล่านั้นต้องเข้าอยู่ในอำนาจของ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อนิจจัง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ไม่ใช่ตามใจชอบของตนเอง แต่เป็นไปตามที่พระเจ้าได้ทรงให้เข้าอยู่นั้น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 </a:t>
            </a:r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21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ด้วยมีความหวังว่า สรรพสิ่งเหล่านั้นจะได้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รอดจาก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อำนาจแห่งความเสื่อมสลาย และจะเข้าใน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เสรีภาพ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ศักดิ์ศรี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แห่งลูกๆ ของพระเจ้า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01600" indent="-1016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ไม่ใช่ตามใจชอบของตนเอง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แม้ว่าสิ่งที่สร้างมาล้วนดำรงอยู่ตามน้ำพระทัยของพระเจ้า (วิวรณ์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4:11)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และในสายพระเนตรของพระองค์นั้น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ดี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(ปฐมกาล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1:12...)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ดีมาก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(ปฐมกาล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1:31)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แต่การละทิ้งพระเจ้าของมนุษย์ก็เหมือนกับกิ่งก้านออกจากต้นไม้แล้ว มัน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ไม่สามารถ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ออกผลได้และ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เหือดแห้งไป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(ยอห์น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15:5)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นี่คือเหตุผลที่ทำให้ "ทุกสิ่ง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ไม่มีความหมาย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..." (ปัญญาจารย์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1:2)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แต่ทั้งหมดนี้เกิดขึ้นเพราะบาปของมนุษย์ ไม่ใช่ความตั้งใจดั้งเดิมของ 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สรรพสิ่ง สรรพสิ่งนั้นจะว่าอะไรได้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56EBD787-9C6B-8DDD-5D08-EBE8E5ACBCEF}"/>
              </a:ext>
            </a:extLst>
          </p:cNvPr>
          <p:cNvSpPr txBox="1"/>
          <p:nvPr/>
        </p:nvSpPr>
        <p:spPr>
          <a:xfrm>
            <a:off x="2026943" y="6144843"/>
            <a:ext cx="6759706" cy="546735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ว่าอะไรก็ไม่ได้</a:t>
            </a:r>
            <a:r>
              <a:rPr lang="en-US" sz="3200" kern="1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คร่ำครวญด้วยกัน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B79737-0F6A-94D3-13A8-67132C601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834" y="5529447"/>
            <a:ext cx="3216166" cy="13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D6E591A-7A88-157C-92F4-8082B8C44486}"/>
              </a:ext>
            </a:extLst>
          </p:cNvPr>
          <p:cNvSpPr txBox="1"/>
          <p:nvPr/>
        </p:nvSpPr>
        <p:spPr>
          <a:xfrm>
            <a:off x="268014" y="394386"/>
            <a:ext cx="11655972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แต่ตามแผนการของพระเจ้า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ลูกา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21:28 </a:t>
            </a:r>
          </a:p>
          <a:p>
            <a:r>
              <a:rPr lang="en-US" altLang="zh-HK" sz="3200" kern="1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เมื่อเหตุการณ์เหล่านี้เริ่มจะเกิดขึ้นนั้น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จงลุกขึ้นยืนและผงกศีรษะขึ้น 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เพราะว่า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การไถ่ตัวพวกท่านใกล้จะมาถึง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แล้ว”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&gt;&gt;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เอเฟซัส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4:30 </a:t>
            </a:r>
          </a:p>
          <a:p>
            <a:r>
              <a:rPr lang="en-US" altLang="zh-HK" sz="3200" kern="100" dirty="0">
                <a:solidFill>
                  <a:srgbClr val="121212"/>
                </a:solidFill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และอย่าทำให้พระวิญญาณบริสุทธิ์ของพระเจ้าเสียพระทัย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ด้วยพระวิญญาณนั้นท่านได้รับการประทับตราไว้สำหรับวันที่จะ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ได้รับการไถ่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ลองคิดดู: </a:t>
            </a:r>
            <a:endParaRPr lang="en-US" altLang="zh-HK" sz="28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บาปทำให้ทั้งโลกถูกสาป แต่เมื่อถึงวันแห่งความรุ่งโรจน์และการไถ่บาป ข้อบกพร่องและความไร้ประสิทธิภาพทั้งหมดบนแผ่นดินโลกจะหายไปหมดและสง่าราศีของพระเจ้าจะถูกเปิดเผยอีกครั้ง คุณจะเตรียมตัวสำหรับเรื่องนี้อย่างไร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200" dirty="0"/>
          </a:p>
        </p:txBody>
      </p:sp>
      <p:pic>
        <p:nvPicPr>
          <p:cNvPr id="4098" name="Picture 2" descr="A Close Look at the Meaning of God's Love in the Bible | BibleProject™">
            <a:extLst>
              <a:ext uri="{FF2B5EF4-FFF2-40B4-BE49-F238E27FC236}">
                <a16:creationId xmlns:a16="http://schemas.microsoft.com/office/drawing/2014/main" id="{1A02D980-AD45-6A90-211F-35DB1D4E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53" y="0"/>
            <a:ext cx="3300248" cy="33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719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D261156-05E5-1EF6-D9E4-B9D60B2837FD}"/>
              </a:ext>
            </a:extLst>
          </p:cNvPr>
          <p:cNvSpPr txBox="1"/>
          <p:nvPr/>
        </p:nvSpPr>
        <p:spPr>
          <a:xfrm>
            <a:off x="257503" y="275450"/>
            <a:ext cx="11487807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22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เรารู้อยู่ว่าสรรพสิ่งที่ทรงสร้างทั้งหมดนั้นกำลังคร่ำครวญด้วยกัน และเจ็บปวดแบบหญิงคลอดลูกมาจนทุกวันนี้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กาลาเทีย 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4:19 </a:t>
            </a: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ลูกน้อยของข้าพเจ้าเอ๋ย ข้าพเจ้าต้อง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เจ็บครรภ์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เพราะท่านทั้งหลายอีก จนกว่าพระคริสต์จะได้ทรงก่อร่างขึ้นในตัวท่าน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“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เจ็บปวดแบบหญิงคลอดลูก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”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เพราะอะไร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600" dirty="0"/>
          </a:p>
        </p:txBody>
      </p:sp>
      <p:sp>
        <p:nvSpPr>
          <p:cNvPr id="4" name="Text Box 46">
            <a:extLst>
              <a:ext uri="{FF2B5EF4-FFF2-40B4-BE49-F238E27FC236}">
                <a16:creationId xmlns:a16="http://schemas.microsoft.com/office/drawing/2014/main" id="{37CC9036-DCD9-1D87-00DD-DEE6F84D703D}"/>
              </a:ext>
            </a:extLst>
          </p:cNvPr>
          <p:cNvSpPr txBox="1"/>
          <p:nvPr/>
        </p:nvSpPr>
        <p:spPr>
          <a:xfrm>
            <a:off x="426916" y="5103804"/>
            <a:ext cx="7361248" cy="936614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ความเจ็บปวดนั้นหนีไม่พ้นและเจ็บมาก</a:t>
            </a:r>
            <a:endParaRPr 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6440DEC-66B5-88D6-3877-17A87F11D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164" y="4408366"/>
            <a:ext cx="4403836" cy="244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91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8416D8F-2463-6F93-E502-19D93AEC5671}"/>
              </a:ext>
            </a:extLst>
          </p:cNvPr>
          <p:cNvSpPr txBox="1"/>
          <p:nvPr/>
        </p:nvSpPr>
        <p:spPr>
          <a:xfrm>
            <a:off x="220716" y="221733"/>
            <a:ext cx="11498317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23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และไม่ใช่เท่านั้น แต่เราเองด้วย ผู้ได้รับพระวิญญาณเป็น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ผลแรก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ตัวเราเองก็ยังคร่ำครวญคอยการที่พระเจ้าจะทรงให้มี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ฐานะเป็นบุตร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คือที่จะทรง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ไถ่กาย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ของเรา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ผู้ได้รับพระวิญญาณเป็นผลแรก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หมายความว่า: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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พระวิญญาณบริสุทธิ์เองเป็นผลแรก เป็นหลักฐานและการพยากรณ์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</a:p>
          <a:p>
            <a:r>
              <a:rPr lang="en-US" altLang="zh-HK" sz="32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มรดกของเรา(เอเฟซัส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1:14)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32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หมายถึงผลแรกของพระวิญญาณบริสุทธิ์ในเรา (กวลาเทีย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5:22) </a:t>
            </a:r>
          </a:p>
          <a:p>
            <a:r>
              <a:rPr lang="en-US" altLang="zh-HK" sz="32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ซึ่งเป็นผลมา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จากการทำงานของพระวิญญาณบริสุทธิ์ในชีวิตของผู้</a:t>
            </a:r>
            <a:endParaRPr lang="en-US" altLang="zh-HK" sz="32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เชื่อ</a:t>
            </a:r>
            <a:endParaRPr lang="zh-HK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34AB5D6-0284-7D20-3E1B-90B380320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530" y="4587764"/>
            <a:ext cx="4540469" cy="227023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31338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FB1A76D-8B3A-39C8-F6E0-ADCBE7EAE3CE}"/>
              </a:ext>
            </a:extLst>
          </p:cNvPr>
          <p:cNvSpPr txBox="1"/>
          <p:nvPr/>
        </p:nvSpPr>
        <p:spPr>
          <a:xfrm>
            <a:off x="157655" y="-74176"/>
            <a:ext cx="11634952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ยากอบ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1:18 </a:t>
            </a: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เมื่อตั้งพระทัยแล้ว พระองค์ทรงให้เราบังเกิดด้วยพระวจนะแห่ง     ความจริง เพื่อให้เราเป็น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ผลิตผลแรก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ของสิ่งต่างๆ ที่พระองค์ทรงสร้าง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ชีวิตเช่นนี้ เปาโลมีคำอธิบายนี้ใน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1 โครินธ์ 15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42-44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42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การเป็นขึ้นมาของคนตายก็เหมือนกัน ร่างกายที่ถูกหว่านลงนั้นเสื่อมสลายได้  ร่างกายที่เป็นขึ้นมานั้น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ไม่เสื่อมสลาย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43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สิ่งที่ถูกหว่านลงนั้นไร้เกียรติ สิ่งที่เป็นขึ้นมานั้น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มีศักดิ์ศรี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สิ่งที่ถูกหว่านลงนั้นอ่อนกำลัง สิ่งที่เป็นขึ้นมานั้น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มีพลัง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44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สิ่งที่ถูกหว่านลงนั้นเป็นกายเนื้อหนัง สิ่งที่เป็นขึ้นมานั้น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เป็นกายจิตวิญญาณ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ถ้ามีกายเนื้อหนัง กายจิตวิญญาณก็มีด้วย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นี่มันเป็นชีวิตแบบไหนกันนะ 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3476692-48C7-3ADE-AEED-94B19120F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972" y="1412984"/>
            <a:ext cx="3584028" cy="20160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43581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1D4CBC0-9824-30A2-9111-FB4EADB7051A}"/>
              </a:ext>
            </a:extLst>
          </p:cNvPr>
          <p:cNvSpPr txBox="1"/>
          <p:nvPr/>
        </p:nvSpPr>
        <p:spPr>
          <a:xfrm>
            <a:off x="210207" y="274290"/>
            <a:ext cx="11824138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11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…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จะทรงทำให้กายซึ่งต้องตายของพวกท่าน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เป็นขึ้นมาใหม่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โดยพระวิญญาณของพระองค์ซึ่งสถิตอยู่ในท่าน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baseline="3000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เนื่องจากพระเจ้าใช้พระวิญญาณของพระองค์เพื่อทำให้พระเยซูคริสต์เป็นขึ้นจากตาย </a:t>
            </a:r>
            <a:endParaRPr lang="en-US" altLang="zh-HK" sz="32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ตอนนี้วิญญาณนี้ที่มีพลังแห่งการฟื้นคืนพระชนม์สามารถ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สถิต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อยู่ใน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เราได้ จากที่ประทับของพระองค์ (นั่นคือใน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จิตวิญญาณ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ของเรา) </a:t>
            </a:r>
            <a:endParaRPr lang="en-US" altLang="zh-HK" sz="32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ขยายออกไปสู่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จิตใจ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อารมณ์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และ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เจตจำนง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ของเรา เพื่อว่า</a:t>
            </a:r>
            <a:r>
              <a:rPr lang="th-TH" altLang="zh-HK" sz="4000" kern="0" dirty="0">
                <a:solidFill>
                  <a:srgbClr val="0033CC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ทั้งหมดนี้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สามารถเปลี่ยนแปลง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ตามพระประสงค์ของพระเจ้า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ได้ เพื่อที่เราจะสามารถทดสอบว่า "พระประสงค์ของพระเจ้าคืออะไร อะไรดี และอะไรที่พระองค์ชอบ"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โรม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12:2)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และทำให้ร่างกายที่ต้องตายของเรานั้น </a:t>
            </a:r>
            <a:endParaRPr lang="en-US" altLang="zh-HK" sz="32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สวมชีวิตใหม่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ของพระคริสต์และเป็นอมตะ(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โครินธ์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15:53-54) </a:t>
            </a: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นี่คือ "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ทรงทำให้กายซึ่งต้องตายของพวกท่านเป็นขึ้นมาใหม่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"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985B242-8BFB-B7CA-3473-530AB43DC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49" y="-83710"/>
            <a:ext cx="1306913" cy="11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25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9689DA7-E636-0114-357E-8C7D590D020A}"/>
              </a:ext>
            </a:extLst>
          </p:cNvPr>
          <p:cNvSpPr txBox="1"/>
          <p:nvPr/>
        </p:nvSpPr>
        <p:spPr>
          <a:xfrm>
            <a:off x="483476" y="745626"/>
            <a:ext cx="112250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24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เพราะว่าเรารอดโดย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ความหวัง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                      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&gt;&gt;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ความหวังแห่งความรอดนิรันดร์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แต่ความหวังในสิ่งที่เราเห็นได้นั้นไม่ได้เป็นความหวังเลย ด้วยว่าใครเล่าจะยังหวังในสิ่งที่เขาเห็น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FEC729-81DA-B3D4-8B29-6B26F247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903" y="3589786"/>
            <a:ext cx="5819282" cy="326821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E91CB36-E769-7A11-8240-67C6572C3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835" y="2468616"/>
            <a:ext cx="4477407" cy="251854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55082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BF4B16F-66E4-FE80-3273-01D8A201E45E}"/>
              </a:ext>
            </a:extLst>
          </p:cNvPr>
          <p:cNvSpPr txBox="1"/>
          <p:nvPr/>
        </p:nvSpPr>
        <p:spPr>
          <a:xfrm>
            <a:off x="241738" y="753999"/>
            <a:ext cx="1151933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25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แต่ถ้าเราหวังว่าจะได้สิ่งที่ยังไม่เห็น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เราจึงมีความอดทนคอยสิ่งนั้น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ข้อความใดต่อไปนี้แสดงความหมายของข้อ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24-25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ได้ดีที่สุด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77800" indent="-177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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ความรอดของร่างกายไม่สามารถรับรู้ได้อย่างเต็มที่จนกว่าพระเจ้าจะเสด็จกลับมา ดังนั้น ความรอดนี้จึงไม่สนใจเกี่ยวกับความร่วมมือและการแสวงหาของเรามากนัก แต่ส่วนใหญ่สนใจในความหวังของเราและรอคอยอย่างอดทน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77800" indent="-177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28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พระคริสต์ผู้ทรงสถิต (นั่นคือพระวิญญาณบริสุทธิ์ที่สถิตอยู่) ทำให้เรามีความหวังในรัศมีภาพ (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Helvetica" panose="020B060402020202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1:27)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ความหวังนี้ไม่ได้เกิดจากตาเปล่า แต่เกิดจากการมองเห็นด้วยตาแห่งความเชื่อ (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โครินธ์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5:7) ; 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ฮีบรู</a:t>
            </a:r>
            <a:r>
              <a:rPr lang="en-US" altLang="zh-HK" sz="2800" kern="100" dirty="0">
                <a:solidFill>
                  <a:srgbClr val="121212"/>
                </a:solidFill>
                <a:effectLst/>
                <a:latin typeface="Helvetica" panose="020B060402020202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11:1).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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ความหวังไม่สามารถมองเห็นได้ด้วยตาเปล่า ดังนั้นความหวังนี้จึงไม่ใช่สุขภาพและพรที่คนธรรมดาคาดหวังอย่างแน่นอน ดังนั้น ก่อนวันนั้นเราจะต้องพบเจอกับสิ่งที่ไม่น่าพอใจ เช่น ความเจ็บป่วย เราจึงต้องรออย่างอดทน  "การไถ่ร่างกาย"หมายความว่า ร่างกายที่มีสง่าราศีของพระเจ้า</a:t>
            </a:r>
            <a:endParaRPr lang="zh-HK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FFFB10-FB56-0174-21AE-86DCE69F92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5103" y="0"/>
            <a:ext cx="4466897" cy="24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21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0AAAF29-769B-BD77-CF68-64B4E02E268C}"/>
              </a:ext>
            </a:extLst>
          </p:cNvPr>
          <p:cNvSpPr txBox="1"/>
          <p:nvPr/>
        </p:nvSpPr>
        <p:spPr>
          <a:xfrm>
            <a:off x="331076" y="0"/>
            <a:ext cx="11529848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HK" sz="2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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เพราะฉะนั้น พี่น้องทั้งหลาย เรา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เป็นหนี้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แต่ไม่ใช่เป็นหนี้ฝ่ายเนื้อหนัง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ที่จะดำเนินชีวิตตามเนื้อหนัง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เนื่องจากพระเยซูคริสต์ได้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…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ทำให้ท่านพ้นจาก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กฎแห่งบาป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ความตาย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(โรม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8:2) 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เราผู้เชื่อจึงไม่ติดตาม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ตัณหาของเนื้อหนัง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อีกต่อไป (เอเฟซัส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2:3)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ในอดีตเราต้องอยู่กับเนื้อหนัง แต่ตอนนี้เพราะเชื่อใน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พระเจ้าที่ทำให้พระคริสต์ฟื้นจากความตาย ชีวิตเก่าของเรา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จึงถูกฝังไว้กับพระองค์ในการ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รับบัพติศมา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(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2:12)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ปราศจากอิทธิพลของเนื้อหนัง เปาโลจึงประกาศว่าถึงแม้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เราจะเป็นหนี้ 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เจ้าหนี้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นั้นก็ไม่ใช่เนื้อหนัง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560D34-729B-8FD8-E5B4-9DD643148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289" y="536027"/>
            <a:ext cx="3515711" cy="23438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84046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0F11E65-83A6-AE63-7924-383B8DA2B52C}"/>
              </a:ext>
            </a:extLst>
          </p:cNvPr>
          <p:cNvSpPr txBox="1"/>
          <p:nvPr/>
        </p:nvSpPr>
        <p:spPr>
          <a:xfrm>
            <a:off x="126123" y="80493"/>
            <a:ext cx="1189771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2:12-14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1212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พวกท่านถูก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ฝังร่วมกับพระองค์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ในการ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บัพติศมา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ที่พระเจ้าทรงให้ท่าน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เป็นขึ้นมาร่วมกับพระองค์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 โดยความเชื่อในพลานุภาพของพระเจ้าผู้ทรงทำให้พระองค์เป็นขึ้นจากตาย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13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และท่านซึ่งตายแล้วเนื่องด้วยการละเมิดทั้งหลาย และเนื่องด้วยการไม่ได้เข้าสุหนัตในเนื้อหนังของพวกท่าน พระเจ้าทรงทำให้พวกท่าน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มีชีวิตร่วมกับพระคริสต์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และทรง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ให้อภัยการละเมิด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ทั้งหลายของเรา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14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พระองค์ทรงฉีกเอกสารหนี้ที่มีคำสั่งต่างๆ ซึ่ง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ต่อสู้และขัดขวาง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 และทรงขจัดไปเสียโดย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ตรึงไว้ที่กางเขน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คำสอนของเปาโลเตือนข้าพเจ้าว่า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6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B376E2A-73D4-3DAE-FE58-5B2D9F357E1B}"/>
              </a:ext>
            </a:extLst>
          </p:cNvPr>
          <p:cNvSpPr txBox="1"/>
          <p:nvPr/>
        </p:nvSpPr>
        <p:spPr>
          <a:xfrm>
            <a:off x="126124" y="6409031"/>
            <a:ext cx="12065876" cy="448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ดังนั้นเราจึงไม่มีเหตุผล: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จะดำเนินชีวิตตาม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เนื้อหนัง</a:t>
            </a:r>
            <a:r>
              <a:rPr lang="en-US" altLang="zh-HK" sz="32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B1916A-878A-C1DD-0FDD-91EED09CF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60"/>
          <a:stretch/>
        </p:blipFill>
        <p:spPr>
          <a:xfrm>
            <a:off x="10658605" y="5002924"/>
            <a:ext cx="1533395" cy="18550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E4B6620C-4E4D-C1F4-2B72-F802F0FAD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83BAC00-84CD-D365-973B-55D631A4D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079" y="5944612"/>
            <a:ext cx="601921" cy="7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9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3342016-39C1-46EF-EE59-5314EE35972B}"/>
              </a:ext>
            </a:extLst>
          </p:cNvPr>
          <p:cNvSpPr txBox="1"/>
          <p:nvPr/>
        </p:nvSpPr>
        <p:spPr>
          <a:xfrm>
            <a:off x="115613" y="235968"/>
            <a:ext cx="1176107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13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เพราะว่าถ้าท่านดำเนินชีวิตตามเนื้อหนังแล้ว ท่านจะต้อง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ความจริงสองข้อ: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622300" indent="-6223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(1)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เราดำเนินชีวิตตามเนื้อหนัง ไม่เพียงแต่ต้องทำบาปเท่านั้น แต่เรายังต้องตายด้วย เพราะ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บาปนำมาด้วยความตาย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622300" indent="-6223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(2)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เป็นไปไม่ได้ที่เราจะมีพลังในการจัดการกับความอ่อนแอของเนื้อหนังและเอาชนะความบาปด้วยตัวเราเอง โดยอำนาจที่ได้รับจากพระวิญญาณบริสุทธิ์เท่านั้นที่เราจะสามารถ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ฆ่าความชั่วของร่างกายได้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และเราจะมีชีวิตอยู่โดยทางพระวิญญาณ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แต่ถ้าโดยทางพระวิญญาณ </a:t>
            </a:r>
            <a:endParaRPr lang="en-US" altLang="zh-HK" sz="40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ท่าน</a:t>
            </a:r>
            <a:r>
              <a:rPr lang="th-TH" altLang="zh-HK" sz="40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ทำลายกิจการของร่างกาย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40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40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      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ท่านก็จะดำรงชีวิตได้</a:t>
            </a:r>
            <a:endParaRPr lang="zh-HK" alt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C26F21F-578B-058B-FEF5-BBE302C64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692" y="4939862"/>
            <a:ext cx="1278759" cy="19181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 descr="Life and Death: Twilight Reimagined - Wikipedia">
            <a:extLst>
              <a:ext uri="{FF2B5EF4-FFF2-40B4-BE49-F238E27FC236}">
                <a16:creationId xmlns:a16="http://schemas.microsoft.com/office/drawing/2014/main" id="{9B686CBF-DB57-D950-2F30-D44AD4EA5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4" b="11335"/>
          <a:stretch/>
        </p:blipFill>
        <p:spPr bwMode="auto">
          <a:xfrm>
            <a:off x="7024411" y="5269607"/>
            <a:ext cx="1267387" cy="125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3C1C55A-9488-8C96-86D6-445854F6C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345" y="5251444"/>
            <a:ext cx="2443655" cy="12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9D77E33-6C48-1AF8-8F10-D1801F7B2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083" y="0"/>
            <a:ext cx="4106917" cy="21458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3211E78-F5CE-FD16-A798-238B2186593D}"/>
              </a:ext>
            </a:extLst>
          </p:cNvPr>
          <p:cNvSpPr txBox="1"/>
          <p:nvPr/>
        </p:nvSpPr>
        <p:spPr>
          <a:xfrm>
            <a:off x="262759" y="968651"/>
            <a:ext cx="1146678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ชีวิต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ไม่เป็นหนี้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เนื้อหนังอีกต่อไป 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Helvetica" panose="020B060402020202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2:12-13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12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พวกท่าน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ถูกฝังร่วมกับพระองค์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ในการบัพติศมา ที่พระเจ้าทรงให้ท่าน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เป็นขึ้นมาร่วมกับพระองค์ด้วย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โดย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ความเชื่อ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ในพลานุภาพของพระเจ้าผู้ทรงทำให้พระองค์เป็นขึ้นจากตาย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13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และท่านซึ่ง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ตายแล้วเนื่องด้วยการละเมิด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ทั้งหลาย และเนื่องด้วยการ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ไม่ได้เข้าสุหนัตในเนื้อหนัง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ของพวกท่าน พระเจ้าทรงทำให้พวกท่าน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   ชีวิตร่วมกับพระคริสต์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และทรง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ให้อภัยการละเมิด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ทั้งหลายของเรา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ลักษณะของชีวิตใหม่เช่นนี้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: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F24B0C2-6752-08F8-C316-D16CF21D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82" y="676324"/>
            <a:ext cx="2816400" cy="195099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53202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C49D4DFE-765C-2432-7CA0-23C15FAB2C89}"/>
              </a:ext>
            </a:extLst>
          </p:cNvPr>
          <p:cNvSpPr txBox="1"/>
          <p:nvPr/>
        </p:nvSpPr>
        <p:spPr>
          <a:xfrm>
            <a:off x="183931" y="674400"/>
            <a:ext cx="1150882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14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เพราะว่าพระวิญญาณของพระเจ้าทรงนำใคร คนนั้นก็เป็นบุตรของพระเจ้า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</a:p>
          <a:p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ยอห์น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3:5-6  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พระเยซูตรัสว่า “เราบอกความจริงกับท่านว่า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ถ้าใครไม่ได้เกิดจากน้ำและพระวิญญาณ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คนนั้นจะเข้าในแผ่นดินของพระเจ้าไม่ได้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2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ที่เกิดจากเนื้อหนังก็เป็นเนื้อหนัง </a:t>
            </a:r>
            <a:endParaRPr lang="en-US" altLang="zh-HK" sz="32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ที่เกิดจากพระวิญญาณก็เป็นวิญญาณ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เราทุกคนเกิดจากวิญญาณ เข้าสู่อาณาจักรของพระเจ้า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         และกลายเป็น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“</a:t>
            </a:r>
            <a:r>
              <a:rPr lang="th-TH" altLang="zh-HK" sz="3200" b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ลูกของพระเจ้า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”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DDEE67-C3B7-8A84-FD59-4936BB163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60" y="2463362"/>
            <a:ext cx="4748340" cy="26709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74" name="Picture 2" descr="Spirit Life Defined • New Covenant Life">
            <a:extLst>
              <a:ext uri="{FF2B5EF4-FFF2-40B4-BE49-F238E27FC236}">
                <a16:creationId xmlns:a16="http://schemas.microsoft.com/office/drawing/2014/main" id="{CB510995-23DB-1FEE-0F2D-E5B931C86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70" y="1211974"/>
            <a:ext cx="4013709" cy="267094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19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1CD0576-0107-9A0F-7924-DF2821E5BB94}"/>
              </a:ext>
            </a:extLst>
          </p:cNvPr>
          <p:cNvSpPr txBox="1"/>
          <p:nvPr/>
        </p:nvSpPr>
        <p:spPr>
          <a:xfrm>
            <a:off x="178676" y="428178"/>
            <a:ext cx="11382703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เปโตร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1:3-4  </a:t>
            </a: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3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ฤทธิ์เดชของพระเจ้าได้ให้ทุกสิ่งแก่เรา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ที่จำเป็นต่อชีวิตและต่อการดำเนินตามทางพระเจ้า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โดยการรู้จักพระองค์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ผู้ได้ทรงเรียกเราด้วยพระสิริและคุณธรรมของพระองค์เอง</a:t>
            </a:r>
            <a:r>
              <a:rPr lang="en-US" altLang="zh-HK" sz="36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</a:p>
          <a:p>
            <a:r>
              <a:rPr lang="en-US" altLang="zh-HK" sz="3600" kern="1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4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โดยสิ่งเหล่านี้พระองค์จึงได้ประทานพระสัญญาอันล้ำค่าและ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ยิ่งใหญ่แก่เรา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เพื่อว่าโดยพระสัญญาเหล่านี้พวกท่านจะ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พ้นจากความเสื่อมทราม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ที่มีอยู่ในโลกอันเกิดจากความปรารถนาชั่ว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และจะ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มีส่วนในพระลักษณะของพระเจ้า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คุณจะอธิบายชีวิตใหม่ของตนเองว่าอย่างไร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B42BD3-7980-F93B-4B31-586219BB0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793" y="0"/>
            <a:ext cx="3258207" cy="18327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05AE84B-A4C4-45F9-8D5C-8AB91EF5C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456" y="5025259"/>
            <a:ext cx="3601544" cy="202586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60205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026D50C-E970-014E-BA08-151E10F36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4" t="30038" r="32759" b="39464"/>
          <a:stretch/>
        </p:blipFill>
        <p:spPr>
          <a:xfrm>
            <a:off x="609599" y="0"/>
            <a:ext cx="11229331" cy="32266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4FFCDAB-AD5F-572D-31E0-1B9CF79DC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7" y="3226675"/>
            <a:ext cx="11708523" cy="363630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68228A4-EC20-25B6-BA65-54CDA62EC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079" y="1334811"/>
            <a:ext cx="2963921" cy="197594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32975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2730</TotalTime>
  <Words>2021</Words>
  <Application>Microsoft Office PowerPoint</Application>
  <PresentationFormat>寬螢幕</PresentationFormat>
  <Paragraphs>114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41</cp:revision>
  <dcterms:created xsi:type="dcterms:W3CDTF">2022-09-07T04:23:43Z</dcterms:created>
  <dcterms:modified xsi:type="dcterms:W3CDTF">2023-01-11T03:11:24Z</dcterms:modified>
</cp:coreProperties>
</file>