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3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362AD-8CEB-6CA4-DF28-6FE481951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7C86CE1-AB4B-DEDA-AE3B-5A9ECBA3F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CD91CF-72E0-31FB-09B7-21233A71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30/11/2022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84B3B6-D6EA-A9D7-4143-5F543E69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20F86C-9465-7A5F-22B7-2F72C293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271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2B0677-5BF2-C63F-E285-98CC3F30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6A5BD19-F421-4C8F-B84E-FF5E41AA9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50C058-2920-27DA-83FA-832307AB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30/11/2022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BA22A5-8847-658A-02B3-05934BDA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652D71-21F4-3311-E0E2-64A8D6DD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668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FC70FF0-A75E-4F7D-2183-07FF5621C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1D6275A-D802-2702-1091-205CDF2E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BA37CA-CEB7-573C-21D4-20DF8518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30/11/2022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A804DC-2BFD-507B-B1A0-7DEF6A66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F186D4-AD7C-DBF7-D424-03E81364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146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259128-6E81-589C-B5DC-6EEBF8E1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48B7B2-92DD-D129-34E5-652DE29F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41493-97F1-29F8-E014-C83E8342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30/11/2022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27EEA1-16B3-95AF-92AE-E9F7FF28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D42DEB-87C9-06D1-1AD4-9870CFE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49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62E6A7-6040-4AEF-8B74-D2980D9B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4DF019-3091-09E7-FAF1-AA7E87A2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53094B-E461-E90D-E193-4346705D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30/11/2022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364A08-2C78-9F31-7064-2ADE35AB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66CB93-9125-4D2F-C48E-CDEEF2E6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07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AF1194-FC1A-538C-D83E-27ABD2FB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5DF70F-CFDF-FAF1-2702-DE0E0003A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BDB6902-DF3D-0CD5-233C-F3B3A8720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2188EDC-B3E9-1CB8-928C-3AA718EB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30/11/2022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DBC070-8E08-3588-503C-733981FF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EADB1A8-7760-B9F5-3CA0-48271D41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2545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B3FBB-90F7-8BA9-621F-4A89D5EB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1BA939-59B5-5C1D-C51E-19FD741E0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0BDDCD-C129-5BA1-C367-9C0C7F148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132B902-FD41-88FF-6A02-B27087DA3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BE0E1C-5018-B3D0-578B-E66C33FE3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0A7E0D4-D9A1-BD22-CAFF-D018FFE2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30/11/2022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6F8FB5F-CFF8-C062-D197-DCA00F9B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002C4FB-BF63-32AC-2179-C296F2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105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089934-CBBD-73C3-B48A-1384B4FC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930A6BD-52BB-3E36-102D-C2799D0B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30/11/2022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C3A2509-914C-4108-9544-672AA1BA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666653-B4C7-979A-140D-3E342064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4072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09A19ED-C044-1D35-972C-BA14FDC2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30/11/2022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71AC15B-5208-F60C-973E-EBE558F6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35DA81B-734A-A508-7244-85F2BD93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625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33244F-7AE5-D0E1-8D03-716D15CB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ED30A1-A382-928F-8945-07A6034D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488E7CC-0B84-903A-50FD-A350A157A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C7A58E-6DE2-33E6-B9D9-83735725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30/11/2022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9601EF-D17B-70E4-0969-898B77EE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D49E310-D76F-D545-4180-B81BC232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600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3C8324-14D4-026D-1BDC-321C7D4E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A5C6E7F-6998-4BEC-0555-C9B6E90CE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8B7420B-7824-F89B-3B13-4D05DE6C8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2AE4E35-4E99-7C87-67AE-84448424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30/11/2022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73BAFB-3441-D869-3F1F-372974ED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BA9B55-80F6-92D9-2296-721411E7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263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1EFC26-965E-C1ED-D621-81E2F84B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1D26793-6470-EF25-A021-D226117B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067A04-96FD-D5A3-7123-14AAB079C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D98-3674-487D-9170-C1DEFF51F09B}" type="datetimeFigureOut">
              <a:rPr lang="zh-HK" altLang="en-US" smtClean="0"/>
              <a:t>30/11/2022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B9C915-2845-3BC4-64A9-DED45E080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976319-ECD6-479F-ADA6-67EA93B4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38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55762-0F7B-6D0B-63BB-0EE24C77B914}"/>
              </a:ext>
            </a:extLst>
          </p:cNvPr>
          <p:cNvSpPr txBox="1"/>
          <p:nvPr/>
        </p:nvSpPr>
        <p:spPr>
          <a:xfrm>
            <a:off x="726392" y="-160486"/>
            <a:ext cx="10351183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6100" b="1" kern="12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CTC BS Book of Romans</a:t>
            </a:r>
            <a:endParaRPr lang="en-US" altLang="zh-TW" sz="61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6100" b="1" kern="120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</a:t>
            </a:r>
            <a:r>
              <a:rPr lang="en-US" altLang="zh-HK" sz="6100" b="1" kern="12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HK" sz="61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DE96516-B901-6E3E-E88A-5BA016C47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670" y="2365964"/>
            <a:ext cx="6027653" cy="453279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48C0E17-E2C4-C584-EF0A-F6DA9C621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432" y="2908861"/>
            <a:ext cx="3268585" cy="244735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F2D464E-063E-0E9D-0C72-DE1DC22ACCE6}"/>
              </a:ext>
            </a:extLst>
          </p:cNvPr>
          <p:cNvSpPr txBox="1"/>
          <p:nvPr/>
        </p:nvSpPr>
        <p:spPr>
          <a:xfrm>
            <a:off x="726392" y="2028820"/>
            <a:ext cx="110758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altLang="zh-HK" sz="6600" b="1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ความ</a:t>
            </a:r>
            <a:r>
              <a:rPr lang="th-TH" altLang="zh-HK" sz="6600" b="1" dirty="0">
                <a:solidFill>
                  <a:srgbClr val="C0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บาป</a:t>
            </a:r>
            <a:r>
              <a:rPr lang="th-TH" altLang="zh-HK" sz="6600" b="1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6600" b="1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พระคุณ</a:t>
            </a:r>
            <a:r>
              <a:rPr lang="en-US" altLang="zh-HK" sz="6600" b="1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HK" sz="4400" b="1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6:1-23(2)</a:t>
            </a:r>
            <a:endParaRPr lang="zh-HK" altLang="en-US" sz="4400" b="1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E60FA53-D047-E530-7F9D-3C201A677C1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5595" y="3189119"/>
            <a:ext cx="1957672" cy="334648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18FD9AC-D031-1B63-E04E-34A0373C7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7430" y="2913217"/>
            <a:ext cx="5959651" cy="352804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6D92687-9DD4-C03F-101B-9A3EC093B0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44" t="25048" r="8518" b="55499"/>
          <a:stretch/>
        </p:blipFill>
        <p:spPr>
          <a:xfrm>
            <a:off x="7793949" y="6175442"/>
            <a:ext cx="4405290" cy="53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49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705BF30-0587-797B-4D0F-6491DA880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83" t="29037" r="22917" b="21037"/>
          <a:stretch/>
        </p:blipFill>
        <p:spPr>
          <a:xfrm>
            <a:off x="123262" y="203201"/>
            <a:ext cx="11945475" cy="621238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6F7A54D-4F30-674B-5D1C-103C8A9089BA}"/>
              </a:ext>
            </a:extLst>
          </p:cNvPr>
          <p:cNvSpPr/>
          <p:nvPr/>
        </p:nvSpPr>
        <p:spPr>
          <a:xfrm>
            <a:off x="304800" y="1869440"/>
            <a:ext cx="5110480" cy="1889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55D30F6-AC92-D3BA-077B-767AB0B7681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5415" y="1869440"/>
            <a:ext cx="3209249" cy="22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91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5DCB2E1-205E-CFB1-7D15-DE30BC0AC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4" t="33334" r="22500" b="20740"/>
          <a:stretch/>
        </p:blipFill>
        <p:spPr>
          <a:xfrm>
            <a:off x="191598" y="294640"/>
            <a:ext cx="11808804" cy="627888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3FECDAB-19C0-A0FB-9FCF-9C789C48A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080" y="850036"/>
            <a:ext cx="3296379" cy="24722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5FD4283-65FC-DE2F-C92B-0B2FE326C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399" y="2460596"/>
            <a:ext cx="1913491" cy="107508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D7702A7-8095-93B1-FD11-9A610B3BA81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97440" y="1372244"/>
            <a:ext cx="936900" cy="15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22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FABEE15-8382-EC9C-EBDF-996488F899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8" t="27893" r="22586" b="20920"/>
          <a:stretch/>
        </p:blipFill>
        <p:spPr>
          <a:xfrm>
            <a:off x="195668" y="127583"/>
            <a:ext cx="11800663" cy="621675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79FE22B-4C4A-FED6-6737-1701817C6E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FAFF"/>
              </a:clrFrom>
              <a:clrTo>
                <a:srgbClr val="FCFA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02800" y="5198534"/>
            <a:ext cx="2489200" cy="16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47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ECB1AD3-1CBA-87F2-29B8-E9FD7C9FB211}"/>
              </a:ext>
            </a:extLst>
          </p:cNvPr>
          <p:cNvSpPr txBox="1"/>
          <p:nvPr/>
        </p:nvSpPr>
        <p:spPr>
          <a:xfrm>
            <a:off x="350520" y="135672"/>
            <a:ext cx="1149096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18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เมื่อท่านทั้งหลายพ้นจากบาปแล้ว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ท่านก็ได้เป็น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ทาสของความชอบธรรม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คำสอนจาก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ยากอบ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4:7-8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7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เพราะฉะนั้น พวกท่านจงนอบน้อมต่อ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พระเจ้า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จงต่อสู้กับ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มาร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แล้วมันจะหนีท่านไป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8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พวกท่านจง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เข้าใกล้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พระเจ้า 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แล้วพระองค์จะ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เสด็จเข้ามาใกล้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ท่าน 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พวกคนบาปเอ๋ย 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จงชำระมือให้สะอาด คนสองใจ จงชำระใจให้บริสุทธิ์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พระเจ้ากับมารอยู่ร่วมกันไม่ได้ เราต้องเลือก เราจะเลือกได้อย่างไร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3600" dirty="0"/>
          </a:p>
        </p:txBody>
      </p:sp>
      <p:sp>
        <p:nvSpPr>
          <p:cNvPr id="4" name="Text Box 46">
            <a:extLst>
              <a:ext uri="{FF2B5EF4-FFF2-40B4-BE49-F238E27FC236}">
                <a16:creationId xmlns:a16="http://schemas.microsoft.com/office/drawing/2014/main" id="{35801635-0A64-84C4-53A9-23B98D771D9B}"/>
              </a:ext>
            </a:extLst>
          </p:cNvPr>
          <p:cNvSpPr txBox="1"/>
          <p:nvPr/>
        </p:nvSpPr>
        <p:spPr>
          <a:xfrm>
            <a:off x="2955924" y="5897940"/>
            <a:ext cx="5283835" cy="671988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เราต้องตัดสินใจ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581C570-9A67-D7BC-E334-750C9DC7BB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960" y="2605404"/>
            <a:ext cx="3749040" cy="210883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7409ABB-AC5F-0197-00F0-69CCA7E76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480" y="590589"/>
            <a:ext cx="3048000" cy="211038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62488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7A81260-266E-148D-2A36-823951970FC5}"/>
              </a:ext>
            </a:extLst>
          </p:cNvPr>
          <p:cNvSpPr txBox="1"/>
          <p:nvPr/>
        </p:nvSpPr>
        <p:spPr>
          <a:xfrm>
            <a:off x="289560" y="274410"/>
            <a:ext cx="1161288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19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ข้าพเจ้ายกเอาตัวอย่างมนุษย์มาพูด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เนื่องจากเนื้อหนังของท่านอ่อนกำลัง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เพราะท่านเคยยกอวัยวะของท่านเป็นทาสของการ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โสโครกและของการบาปซ้อนบาปอย่างไร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บัดนี้จงยกอวัยวะของท่านเป็นทาสของความชอบธรรม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เพื่อการชำระให้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บริสุทธิ์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อย่างนั้น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“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เนื้อหนังของท่านอ่อนกำลัง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”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หมายความว่าเพราะว่าชีวิตฝ่ายวิญญาณยังเด็กอยู่ ทารกที่กำลังให้นมลูก ไม่มีประสบการณ์เกี่ยวกับ</a:t>
            </a:r>
            <a:r>
              <a:rPr lang="th-TH" altLang="zh-HK" sz="36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หลักเมตตาธรรม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และ</a:t>
            </a:r>
            <a:r>
              <a:rPr lang="th-TH" altLang="zh-HK" sz="36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ความชอบธรรม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และยังไม่สามารถกินอาหารแห้งได้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zh-HK" altLang="en-US" sz="4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EFF436C-59D4-DE70-EE0B-ADDA0FBDED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4331" r="91463"/>
                    </a14:imgEffect>
                  </a14:imgLayer>
                </a14:imgProps>
              </a:ext>
            </a:extLst>
          </a:blip>
          <a:srcRect l="60940" r="5145"/>
          <a:stretch/>
        </p:blipFill>
        <p:spPr>
          <a:xfrm>
            <a:off x="11308080" y="363825"/>
            <a:ext cx="883920" cy="480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06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92F95AD-1BB3-57CC-4F9A-4C0B8E6F5A7E}"/>
              </a:ext>
            </a:extLst>
          </p:cNvPr>
          <p:cNvSpPr txBox="1"/>
          <p:nvPr/>
        </p:nvSpPr>
        <p:spPr>
          <a:xfrm>
            <a:off x="233680" y="277019"/>
            <a:ext cx="1162304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00" indent="-2032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ฮีบรู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5:12-14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12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ถึงแม้ว่าขณะนี้ท่านทั้งหลายควรจะเป็น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ครู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ได้แล้ว 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แต่ท่านก็ต้อง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ให้คนอื่นสอน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ท่านอีกในเรื่องหลักธรรม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เบื้องต้นแห่งพระวจนะของพระเจ้า 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ท่านต้องการ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น้ำนม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ไม่ใช่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อาหารแข็ง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endParaRPr lang="en-US" altLang="zh-HK" sz="3600" kern="100" dirty="0">
              <a:solidFill>
                <a:srgbClr val="121212"/>
              </a:solidFill>
              <a:latin typeface="Tahoma" panose="020B060403050404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endParaRPr lang="en-US" altLang="zh-HK" sz="3600" kern="100" dirty="0">
              <a:solidFill>
                <a:srgbClr val="121212"/>
              </a:solidFill>
              <a:effectLst/>
              <a:latin typeface="Tahoma" panose="020B060403050404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13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เพราะว่าทุกคนที่ยังกินน้ำนมนั้นยังไม่เข้าใจในเรื่อง    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ความชอบธรรม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เพราะเขายังเป็นทารกอยู่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14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อาหารแข็งนั้นสำหรับ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ผู้ใหญ่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สำหรับคนที่ฝึกฝนจนมีความสามารถแยกแยะ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ดีชั่ว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ได้แล้ว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4250661-E006-ABFF-C1CA-D427C2004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680" y="1902946"/>
            <a:ext cx="3647440" cy="222622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75685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8F25A82-E462-0B35-1AF5-239ED77E3D27}"/>
              </a:ext>
            </a:extLst>
          </p:cNvPr>
          <p:cNvSpPr txBox="1"/>
          <p:nvPr/>
        </p:nvSpPr>
        <p:spPr>
          <a:xfrm>
            <a:off x="193040" y="162560"/>
            <a:ext cx="1133348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00" indent="-203200"/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ความหมายดั้งเดิมของ "ความชอบธรรม" หมายความว่าผู้คนได้รับนั้นเป็นสิ่งที่พระเจ้าสมควรได้รับเท่านั้น ชีวิตแห่งความชอบธรรมนี้นำไปสู่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203200" indent="-2032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&gt;&gt;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"การชำระให้บริสุทธิ์" ข้อความดั้งเดิมของ "การชำระให้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203200" indent="-2032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บริสุทธิ์" ไม่ใช่สภาพที่สมบูรณ์ แต่เป็นกระบวนการที่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203200" indent="-2032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กำลังเติบโต ซึ่งหมายความว่าเรากำลังเดินไปสู่เส้นทาง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203200" indent="-2032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 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แห่งความบริสุทธิ์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 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สิ่งนี้ทำให้ฉันนึกถึง:</a:t>
            </a:r>
            <a:endParaRPr lang="zh-HK" altLang="en-US" sz="3600" dirty="0"/>
          </a:p>
        </p:txBody>
      </p:sp>
      <p:sp>
        <p:nvSpPr>
          <p:cNvPr id="4" name="Text Box 46">
            <a:extLst>
              <a:ext uri="{FF2B5EF4-FFF2-40B4-BE49-F238E27FC236}">
                <a16:creationId xmlns:a16="http://schemas.microsoft.com/office/drawing/2014/main" id="{AB0AF742-2937-89F4-BFBD-C4AFDE39B5D6}"/>
              </a:ext>
            </a:extLst>
          </p:cNvPr>
          <p:cNvSpPr txBox="1"/>
          <p:nvPr/>
        </p:nvSpPr>
        <p:spPr>
          <a:xfrm>
            <a:off x="1219200" y="4809986"/>
            <a:ext cx="7040880" cy="1338263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ชีวิตของผู้ที่มีความเชื่อคือการเติบโตอย่างต่อเนื่อง เรากำลังเติบโตหรือไม่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0B87809-9DD9-A047-F961-0C520327D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520" y="3598928"/>
            <a:ext cx="4094480" cy="325907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9EA4E0C-FE0E-FD0E-E230-C088500EB4CA}"/>
              </a:ext>
            </a:extLst>
          </p:cNvPr>
          <p:cNvSpPr txBox="1"/>
          <p:nvPr/>
        </p:nvSpPr>
        <p:spPr>
          <a:xfrm>
            <a:off x="7701850" y="3479502"/>
            <a:ext cx="11164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400" b="1" dirty="0">
                <a:solidFill>
                  <a:srgbClr val="00B0F0"/>
                </a:solidFill>
              </a:rPr>
              <a:t>Hear</a:t>
            </a:r>
          </a:p>
          <a:p>
            <a:r>
              <a:rPr lang="en-US" altLang="zh-HK" sz="2400" b="1" dirty="0">
                <a:solidFill>
                  <a:srgbClr val="00B0F0"/>
                </a:solidFill>
              </a:rPr>
              <a:t>Believe</a:t>
            </a:r>
          </a:p>
          <a:p>
            <a:r>
              <a:rPr lang="en-US" altLang="zh-HK" sz="2400" b="1" dirty="0">
                <a:solidFill>
                  <a:srgbClr val="00B0F0"/>
                </a:solidFill>
              </a:rPr>
              <a:t>Take</a:t>
            </a:r>
          </a:p>
          <a:p>
            <a:r>
              <a:rPr lang="en-US" altLang="zh-HK" sz="2400" b="1" dirty="0">
                <a:solidFill>
                  <a:srgbClr val="00B0F0"/>
                </a:solidFill>
              </a:rPr>
              <a:t>act</a:t>
            </a:r>
            <a:endParaRPr lang="zh-HK" altLang="en-U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38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61C33A4-6179-4473-221C-104E16EC76A7}"/>
              </a:ext>
            </a:extLst>
          </p:cNvPr>
          <p:cNvSpPr txBox="1"/>
          <p:nvPr/>
        </p:nvSpPr>
        <p:spPr>
          <a:xfrm>
            <a:off x="558800" y="428178"/>
            <a:ext cx="1091184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4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20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เมื่อพวกท่านเป็นทาสของบาป </a:t>
            </a:r>
            <a:endParaRPr lang="en-US" altLang="zh-HK" sz="44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4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ความชอบธรรมก็ไม่ได้ครอบครองท่าน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</a:p>
          <a:p>
            <a:endParaRPr lang="en-US" altLang="zh-TW" sz="4400" kern="0" dirty="0">
              <a:solidFill>
                <a:srgbClr val="121212"/>
              </a:solidFill>
              <a:latin typeface="Tahoma" panose="020B060403050404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03200" indent="-203200"/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ข้อนี้จะอธิบายสิ่งที่กล่าวไว้ในข้อที่แล้ว เมื่อก่อนที่เราเคยเป็นทาสของบาป เหตุใดจึงเกิด "ความไร้ระเบียบ" ตามมา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ก็เพราะว่า "ไม่ผูกมัดด้วย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ความชอบธรรม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แต่ตอนนี้เราได้เป็นทาสของความชอบธรรมแล้ว เราจึงต้องผูกมัดด้วยความชอบธรรม ซึ่งนำไปสู่ผลลัพธ์ของ "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การชำระให้บริสุทธิ์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6F5FFD5-04F4-53DB-AD9E-855B84972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4080" y="24021"/>
            <a:ext cx="2407920" cy="305414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41933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5AF2ACD7-CECE-3F5A-9807-C785D3216F13}"/>
              </a:ext>
            </a:extLst>
          </p:cNvPr>
          <p:cNvSpPr txBox="1"/>
          <p:nvPr/>
        </p:nvSpPr>
        <p:spPr>
          <a:xfrm>
            <a:off x="431800" y="335845"/>
            <a:ext cx="113284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4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21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ขณะนั้นท่านได้ประโยชน์อะไรจากสิ่งเหล่านั้น ซึ่งบัดนี้ทำให้รู้สึกละอาย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</a:p>
          <a:p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ด้วยว่าผลสุดท้ายของมันก็คือความตาย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03200" indent="-203200"/>
            <a:endParaRPr lang="en-US" altLang="zh-HK" sz="40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marL="203200" indent="-203200"/>
            <a:endParaRPr lang="en-US" altLang="zh-HK" sz="40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marL="203200" indent="-203200"/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ให้รู้สึกละอาย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หมายถึงการกระทำของบาป มันไม่ละอายที่จะเป็นเครื่องมือแห่งบาปก่อนที่จะได้รับความรอด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203200" indent="-2032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แต่ตอนนี้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กลับละอายใจ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ทุกคนที่ทำบาปและทำความชั่วดูเหมือนจะไม่เกิดผลในขณะนั้น แต่ในที่สุดมันก็จะเกิดผลแห่ง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ความตาย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6B92516-DFDC-7297-48C2-3507FA348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413" y="944880"/>
            <a:ext cx="3117587" cy="281432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43252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8FA5848-EBBB-0D6B-002E-A6696E57E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32593" r="23417" b="25185"/>
          <a:stretch/>
        </p:blipFill>
        <p:spPr>
          <a:xfrm>
            <a:off x="152401" y="213580"/>
            <a:ext cx="11891548" cy="615674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FE54679-E6A5-1591-C0EE-88AED0518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43914"/>
            <a:ext cx="2798517" cy="1574166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747375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9F9F0E6-D075-B6D2-6C2C-84AD363209A1}"/>
              </a:ext>
            </a:extLst>
          </p:cNvPr>
          <p:cNvSpPr txBox="1"/>
          <p:nvPr/>
        </p:nvSpPr>
        <p:spPr>
          <a:xfrm>
            <a:off x="269240" y="135583"/>
            <a:ext cx="11653520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13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อย่า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ยกอวัยวะ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ของท่านให้แก่บาป ให้เป็น</a:t>
            </a:r>
            <a:r>
              <a:rPr lang="th-TH" altLang="zh-HK" sz="36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เครื่องใช้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การอธรรม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แต่จง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ถวายตัว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ของท่านแด่พระเจ้า เหมือนคนที่เป็นขึ้นมาจากตายแล้ว และจงให้อวัยวะเป็นเครื่องใช้ใน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การชอบธรรม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ถวายแด่พระเจ้า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อวัยวะ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หมายถึง 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ส่วนต่างๆ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ของร่างกาย เช่น ตา หู ปาก มือ เท้า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…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(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โครินธ์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12:14-21)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เครื่องใช้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หมายถึง: ถูกครอบงำ กลายเป็นเครื่องมือ หรือ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ทาส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(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บาป หรือ พระเจ้า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03200" indent="-2032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</a:t>
            </a:r>
            <a:r>
              <a:rPr lang="th-TH" altLang="zh-HK" sz="3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บาปต้องการร่างกายเป็นภาชนะ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และต้องการแขนขาเป็นเครื่องมือ หากปราศจากร่างกายและแขนขา บาปก็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(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มี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/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ไม่มี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ที่ยืนและออกแรง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(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ได้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/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ไม่ได้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หากผู้เชื่อต้องการเอาชนะความบาปของร่างกาย พวกเขาต้องไม่ปล่อยให้บาปครอบงำ พวกเขาต้องการเจ้านายอีกองค์ในชีวิตที่จะเป็นผู้นำชีวิตต่อไป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3909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0D61D6-2DFB-8395-B754-63FDD8651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30815" r="25500" b="26370"/>
          <a:stretch/>
        </p:blipFill>
        <p:spPr>
          <a:xfrm>
            <a:off x="375919" y="682155"/>
            <a:ext cx="11597939" cy="611632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85F2B48-DE1A-E433-9A2B-3E076C856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560" y="-1"/>
            <a:ext cx="3139440" cy="164035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5EC1DFF-3F79-FDA9-55C9-9BD92C6D609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9520" y="59525"/>
            <a:ext cx="306980" cy="51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96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ABCADC4-726D-3857-8144-35543EA060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4" t="28296" r="22917" b="18518"/>
          <a:stretch/>
        </p:blipFill>
        <p:spPr>
          <a:xfrm>
            <a:off x="283235" y="223496"/>
            <a:ext cx="11625530" cy="641100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15CC282-003B-08AD-54A2-542B8572E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2426969"/>
            <a:ext cx="4109720" cy="243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61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BC545D2-D03E-A0E7-27BC-788B257FC98C}"/>
              </a:ext>
            </a:extLst>
          </p:cNvPr>
          <p:cNvSpPr txBox="1"/>
          <p:nvPr/>
        </p:nvSpPr>
        <p:spPr>
          <a:xfrm>
            <a:off x="182880" y="162491"/>
            <a:ext cx="1161288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มาระโก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9:43-47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43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ถ้ามือของท่านทำให้ท่านหลงผิด จงตัดทิ้งเสีย การที่จะเข้าสู่ชีวิตด้วย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มือด้วน ยังดีกว่ามีทั้งสองมือแต่ต้องลงไปสู่นรกในไฟที่ไม่มีวันดับ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45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ถ้าเท้าของท่านทำให้ท่านหลงผิด จงตัดทิ้งเสีย การที่จะเข้าสู่ชีวิต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ด้วยเท้าด้วนยังดีกว่ามีเท้าทั้งสองข้างแต่ต้องถูกทิ้งลงนรก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47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ถ้าตาของท่านทำให้ท่านหลงผิด จงควักออกทิ้งเสีย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การที่จะเข้าใน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แผ่นดินของพระเจ้าด้วยตาข้างเดียวยังดีกว่ามีตาสองข้างแต่ต้องถูก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ทิ้งลงนรก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พระเยซูสั่งให้เราทำอะไร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32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D588603-8F4A-9C51-54FD-6FD8774BA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59" b="21696"/>
          <a:stretch/>
        </p:blipFill>
        <p:spPr>
          <a:xfrm>
            <a:off x="6573520" y="3765340"/>
            <a:ext cx="5618480" cy="3092659"/>
          </a:xfrm>
          <a:prstGeom prst="rect">
            <a:avLst/>
          </a:prstGeom>
        </p:spPr>
      </p:pic>
      <p:sp>
        <p:nvSpPr>
          <p:cNvPr id="4" name="Text Box 46">
            <a:extLst>
              <a:ext uri="{FF2B5EF4-FFF2-40B4-BE49-F238E27FC236}">
                <a16:creationId xmlns:a16="http://schemas.microsoft.com/office/drawing/2014/main" id="{80212C19-8222-EF74-8C06-3E606E8A2018}"/>
              </a:ext>
            </a:extLst>
          </p:cNvPr>
          <p:cNvSpPr txBox="1"/>
          <p:nvPr/>
        </p:nvSpPr>
        <p:spPr>
          <a:xfrm>
            <a:off x="538797" y="4686806"/>
            <a:ext cx="7548563" cy="68326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เราต้องไม่ให้โอกาสใด ๆ ที่บาปมาควบคุมเรา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06610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8FA98D0-C237-FA19-CF92-5FF6AD9F7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36148" r="26167" b="26815"/>
          <a:stretch/>
        </p:blipFill>
        <p:spPr>
          <a:xfrm>
            <a:off x="0" y="841722"/>
            <a:ext cx="11801863" cy="60244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D24B561-93BF-F022-26ED-7169918E7CA3}"/>
              </a:ext>
            </a:extLst>
          </p:cNvPr>
          <p:cNvSpPr/>
          <p:nvPr/>
        </p:nvSpPr>
        <p:spPr>
          <a:xfrm>
            <a:off x="3352801" y="482600"/>
            <a:ext cx="8666480" cy="497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9D55DD0-231B-77A0-B67C-BED8ABBB3D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85" t="16890" r="11926" b="17333"/>
          <a:stretch/>
        </p:blipFill>
        <p:spPr>
          <a:xfrm>
            <a:off x="9858256" y="1677921"/>
            <a:ext cx="2208768" cy="224536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05647AD-2497-A491-4439-3776960679BF}"/>
              </a:ext>
            </a:extLst>
          </p:cNvPr>
          <p:cNvSpPr txBox="1"/>
          <p:nvPr/>
        </p:nvSpPr>
        <p:spPr>
          <a:xfrm>
            <a:off x="1229359" y="79226"/>
            <a:ext cx="109626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04800">
              <a:lnSpc>
                <a:spcPts val="3000"/>
              </a:lnSpc>
            </a:pPr>
            <a:r>
              <a:rPr lang="th-TH" altLang="zh-HK" sz="2800" b="0" i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สดุดี 1</a:t>
            </a:r>
            <a:r>
              <a:rPr lang="en-US" altLang="zh-HK" sz="2800" b="0" i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:1-2 </a:t>
            </a:r>
            <a:r>
              <a:rPr lang="en-US" altLang="zh-HK" sz="1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บุคคลผู้เป็นสุขคือ ผู้ไม่เดินตามคำแนะนำของคนอธรรม </a:t>
            </a:r>
            <a:endParaRPr lang="en-US" altLang="zh-HK" sz="28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304800">
              <a:lnSpc>
                <a:spcPts val="3000"/>
              </a:lnSpc>
            </a:pPr>
            <a:r>
              <a:rPr lang="en-US" altLang="zh-HK" sz="2800" kern="0" dirty="0">
                <a:solidFill>
                  <a:srgbClr val="12121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ไม่ยืนอยู่ในทางของคนบาป ไม่นั่งอยู่ในที่นั่งของคนที่ชอบเยาะเย้ย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indent="-304800">
              <a:lnSpc>
                <a:spcPts val="3000"/>
              </a:lnSpc>
            </a:pPr>
            <a:r>
              <a:rPr lang="en-US" altLang="zh-HK" sz="1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แต่ความปีติยินดีของผู้นั้นอยู่ในธรรมบัญญัติของพระยาห์เวห์ </a:t>
            </a:r>
            <a:endParaRPr lang="en-US" altLang="zh-HK" sz="28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304800">
              <a:lnSpc>
                <a:spcPts val="3000"/>
              </a:lnSpc>
            </a:pPr>
            <a:r>
              <a:rPr lang="en-US" altLang="zh-HK" sz="2800" kern="0" dirty="0">
                <a:solidFill>
                  <a:srgbClr val="12121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เขาใคร่ครวญธรรมบัญญัติของพระองค์ทั้งกลางวันและกลางคืน</a:t>
            </a:r>
            <a:endParaRPr lang="zh-TW" altLang="zh-HK" sz="2800" kern="100" dirty="0">
              <a:effectLst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A4EFB60-F9B6-3528-5276-8EFE497F93C7}"/>
              </a:ext>
            </a:extLst>
          </p:cNvPr>
          <p:cNvSpPr txBox="1"/>
          <p:nvPr/>
        </p:nvSpPr>
        <p:spPr>
          <a:xfrm>
            <a:off x="3515360" y="6193999"/>
            <a:ext cx="587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K" alt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endParaRPr lang="zh-HK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03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42494A0-B2C4-8A42-49CB-65CF600A432D}"/>
              </a:ext>
            </a:extLst>
          </p:cNvPr>
          <p:cNvSpPr txBox="1"/>
          <p:nvPr/>
        </p:nvSpPr>
        <p:spPr>
          <a:xfrm>
            <a:off x="472440" y="423253"/>
            <a:ext cx="1124712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4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 </a:t>
            </a:r>
            <a:r>
              <a:rPr lang="th-TH" altLang="zh-HK" sz="44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โครินธ์ </a:t>
            </a:r>
            <a:r>
              <a:rPr lang="en-US" altLang="zh-HK" sz="44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5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:15</a:t>
            </a:r>
            <a:endParaRPr lang="zh-TW" altLang="zh-HK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44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และพระองค์สิ้นพระชนม์เพื่อทุกคน เพื่อบรรดาคนที่มีชีวิตอยู่จะ</a:t>
            </a:r>
            <a:r>
              <a:rPr lang="th-TH" altLang="zh-HK" sz="44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ไม่อยู่</a:t>
            </a:r>
            <a:r>
              <a:rPr lang="th-TH" altLang="zh-HK" sz="44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เพื่อ</a:t>
            </a:r>
            <a:r>
              <a:rPr lang="th-TH" altLang="zh-HK" sz="4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ตัวเอง</a:t>
            </a:r>
            <a:r>
              <a:rPr lang="th-TH" altLang="zh-HK" sz="44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อีกต่อไป </a:t>
            </a:r>
            <a:endParaRPr lang="en-US" altLang="zh-HK" sz="44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44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แต่จะอยู่เพื่อ</a:t>
            </a:r>
            <a:r>
              <a:rPr lang="th-TH" altLang="zh-HK" sz="4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พระองค์ที่สิ้นพระชนม์</a:t>
            </a:r>
            <a:r>
              <a:rPr lang="th-TH" altLang="zh-HK" sz="44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และทรงเป็นขึ้นมาเพราะเห็นแก่เขาทั้งหลาย</a:t>
            </a:r>
            <a:endParaRPr lang="zh-TW" altLang="zh-HK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44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คำสอนของเปาโล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:</a:t>
            </a:r>
            <a:endParaRPr lang="zh-HK" altLang="en-US" sz="4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152752E-F2CB-AAD4-FEC7-C7CAF7522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561" y="3757778"/>
            <a:ext cx="5933440" cy="3100223"/>
          </a:xfrm>
          <a:prstGeom prst="rect">
            <a:avLst/>
          </a:prstGeom>
        </p:spPr>
      </p:pic>
      <p:sp>
        <p:nvSpPr>
          <p:cNvPr id="4" name="Text Box 46">
            <a:extLst>
              <a:ext uri="{FF2B5EF4-FFF2-40B4-BE49-F238E27FC236}">
                <a16:creationId xmlns:a16="http://schemas.microsoft.com/office/drawing/2014/main" id="{EFD97CB4-D23F-9932-19D5-8835DFEE218B}"/>
              </a:ext>
            </a:extLst>
          </p:cNvPr>
          <p:cNvSpPr txBox="1"/>
          <p:nvPr/>
        </p:nvSpPr>
        <p:spPr>
          <a:xfrm>
            <a:off x="562610" y="4578237"/>
            <a:ext cx="8936990" cy="434255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เมื่อคนหยุดใช้ชีวิตเพื่อตัวเองก็</a:t>
            </a:r>
            <a:endParaRPr lang="en-US" sz="32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sz="3200" kern="100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สามารถมีชีวิตใหม่ได้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3904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E21F54F-5CDB-0DB4-78E1-E9B153BBA987}"/>
              </a:ext>
            </a:extLst>
          </p:cNvPr>
          <p:cNvSpPr txBox="1"/>
          <p:nvPr/>
        </p:nvSpPr>
        <p:spPr>
          <a:xfrm>
            <a:off x="431800" y="270240"/>
            <a:ext cx="113284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4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14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บาปจะไม่ครอบงำพวกท่านต่อไป </a:t>
            </a:r>
            <a:endParaRPr lang="en-US" altLang="zh-HK" sz="44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4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เพราะว่าท่านไม่อยู่ใต้</a:t>
            </a:r>
            <a:r>
              <a:rPr lang="th-TH" altLang="zh-HK" sz="44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ธรรมบัญญัติ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n-US" altLang="zh-HK" sz="44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4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                     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แต่อยู่ใต้</a:t>
            </a:r>
            <a:r>
              <a:rPr lang="th-TH" altLang="zh-HK" sz="44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พระคุณ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03200" indent="-203200"/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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ตามธรรมเนียมของตลาดทาสของโรมันในขณะนั้น ทาสสามารถหลบหนีอำนาจของเจ้าของเดิมได้ภายใต้สองสถานการณ์เท่านั้น: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203200" indent="-2032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คือทาสนั้น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ตาย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หรือถูกขายให้คนอื่น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(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มี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เจ้าของใหม่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)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เมื่อทาสมีนายคนใหม่ อำนาจของนายเก่าเหนือเขาย่อมสิ้นสุดลงโดยธรรมชาติ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AB5F363-E25D-0540-5387-8544F7CA6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400" y="0"/>
            <a:ext cx="3911600" cy="224536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431D350-1736-F803-8E18-96D50FAD3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0" y="5095240"/>
            <a:ext cx="2644140" cy="176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4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E78F95-EB37-B12A-B932-A436F90B7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0" t="29037" r="23417" b="32889"/>
          <a:stretch/>
        </p:blipFill>
        <p:spPr>
          <a:xfrm>
            <a:off x="213359" y="284480"/>
            <a:ext cx="11671033" cy="587248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8B55378-1AA4-4A68-B183-FF18844325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18880" y="2082800"/>
            <a:ext cx="2966720" cy="196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5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BA0B25-81E8-C5F3-6372-09F3806CB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4" t="34518" r="22417" b="24444"/>
          <a:stretch/>
        </p:blipFill>
        <p:spPr>
          <a:xfrm>
            <a:off x="181266" y="396240"/>
            <a:ext cx="11904366" cy="58928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BE83273-910A-F264-660C-35544AFB1E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2070" y="5222241"/>
            <a:ext cx="2909930" cy="16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30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C3D38B0-2EC2-39F0-E162-22182792FFE7}"/>
              </a:ext>
            </a:extLst>
          </p:cNvPr>
          <p:cNvSpPr txBox="1"/>
          <p:nvPr/>
        </p:nvSpPr>
        <p:spPr>
          <a:xfrm>
            <a:off x="269240" y="154642"/>
            <a:ext cx="1165352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16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พวกท่านไม่รู้หรือว่าถ้าท่านยอมตัวรับใช้เชื่อฟังใคร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ท่านก็เป็น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ทาส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ของผู้ที่ท่านเชื่อฟังนั้น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คือเป็น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ทาสของบาป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ซึ่งนำไปสู่ความตาย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หรือเป็นทาสของการเชื่อฟัง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(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พระเจ้า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ซึ่งนำไปสู่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ความชอบธรรม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เปโตร 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2:19  </a:t>
            </a:r>
          </a:p>
          <a:p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พวกเขาสัญญาว่าจะให้เสรีภาพกับคนเหล่านั้น 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40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แต่ตัวเองยังเป็นทาสของความเสื่อมทราม 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เพราะว่าผู้ใด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พ่ายแพ้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แก่สิ่งใด เขาก็เป็นทาสของสิ่งนั้น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ที่เปโตรพูดเหมือนกับที่เปาโลกล่าวไว้ที่นี่หรือไม่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3600" dirty="0"/>
          </a:p>
        </p:txBody>
      </p:sp>
      <p:sp>
        <p:nvSpPr>
          <p:cNvPr id="4" name="Text Box 46">
            <a:extLst>
              <a:ext uri="{FF2B5EF4-FFF2-40B4-BE49-F238E27FC236}">
                <a16:creationId xmlns:a16="http://schemas.microsoft.com/office/drawing/2014/main" id="{F2DABAD9-AA1B-9232-3313-555F6BCEEF1E}"/>
              </a:ext>
            </a:extLst>
          </p:cNvPr>
          <p:cNvSpPr txBox="1"/>
          <p:nvPr/>
        </p:nvSpPr>
        <p:spPr>
          <a:xfrm>
            <a:off x="6602095" y="6160472"/>
            <a:ext cx="5467986" cy="697528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ตอบสนองตามข้อสังเกตส่วนตัว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F306B57-94B8-186B-77ED-99092AB3C0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0E1CE"/>
              </a:clrFrom>
              <a:clrTo>
                <a:srgbClr val="F0E1CE">
                  <a:alpha val="0"/>
                </a:srgbClr>
              </a:clrTo>
            </a:clrChange>
          </a:blip>
          <a:srcRect l="22460" r="23739"/>
          <a:stretch/>
        </p:blipFill>
        <p:spPr>
          <a:xfrm>
            <a:off x="9943520" y="642841"/>
            <a:ext cx="2248480" cy="27861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F49EDEC-1FD4-BE3D-F6EC-ACBBB0B6A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401" y="3166516"/>
            <a:ext cx="2519680" cy="188976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54347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2130</TotalTime>
  <Words>1166</Words>
  <Application>Microsoft Office PowerPoint</Application>
  <PresentationFormat>寬螢幕</PresentationFormat>
  <Paragraphs>96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cw ip</dc:creator>
  <cp:lastModifiedBy>cw ip</cp:lastModifiedBy>
  <cp:revision>32</cp:revision>
  <dcterms:created xsi:type="dcterms:W3CDTF">2022-09-07T04:23:43Z</dcterms:created>
  <dcterms:modified xsi:type="dcterms:W3CDTF">2022-11-30T04:18:31Z</dcterms:modified>
</cp:coreProperties>
</file>