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1335159" y="561507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61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6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HK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F2D464E-063E-0E9D-0C72-DE1DC22ACCE6}"/>
              </a:ext>
            </a:extLst>
          </p:cNvPr>
          <p:cNvSpPr txBox="1"/>
          <p:nvPr/>
        </p:nvSpPr>
        <p:spPr>
          <a:xfrm>
            <a:off x="815007" y="2978610"/>
            <a:ext cx="103863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4800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ความรักและความชอบธรรมของพระคริสต์ </a:t>
            </a:r>
            <a:endParaRPr lang="en-US" altLang="zh-HK" sz="4800" dirty="0"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algn="ctr"/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5:1-21(1)</a:t>
            </a:r>
            <a:endParaRPr lang="zh-HK" altLang="en-US" sz="4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BFD12D7-3828-5BE3-BF87-D4CB5E3E3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829" y="4649405"/>
            <a:ext cx="3289287" cy="21928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1F65E9C-3741-AC0A-09EA-450583C99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168" y="3701885"/>
            <a:ext cx="3124284" cy="3124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Jesus Christ Servants Judge » Christian Truth Center">
            <a:extLst>
              <a:ext uri="{FF2B5EF4-FFF2-40B4-BE49-F238E27FC236}">
                <a16:creationId xmlns:a16="http://schemas.microsoft.com/office/drawing/2014/main" id="{E558E70A-3566-D233-95AC-D2DD96DE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89" y="4265885"/>
            <a:ext cx="4795811" cy="25178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9F6FC1-8F70-B6BF-D4D6-B34AB3A907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24" r="33641"/>
          <a:stretch/>
        </p:blipFill>
        <p:spPr>
          <a:xfrm>
            <a:off x="6961700" y="3532465"/>
            <a:ext cx="2235258" cy="27640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E3777B-AB57-5873-B578-46F048592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07" t="38551" r="24103" b="38116"/>
          <a:stretch/>
        </p:blipFill>
        <p:spPr>
          <a:xfrm>
            <a:off x="64271" y="1282148"/>
            <a:ext cx="12038067" cy="366753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48A35C6-8150-A25C-7B2C-5A8173E7A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896" y="0"/>
            <a:ext cx="3684104" cy="22104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CBBD0BF-4892-178C-22D9-A3285F9EE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718" y="4794902"/>
            <a:ext cx="3684103" cy="20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5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D71435E-0134-8FB4-9E3B-83DD28788986}"/>
              </a:ext>
            </a:extLst>
          </p:cNvPr>
          <p:cNvSpPr txBox="1"/>
          <p:nvPr/>
        </p:nvSpPr>
        <p:spPr>
          <a:xfrm>
            <a:off x="87906" y="87292"/>
            <a:ext cx="1169835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ความรักของพระเจ้าได้หลั่งเข้าสู่จิตใจของเรา </a:t>
            </a:r>
            <a:endParaRPr lang="en-US" altLang="zh-HK" sz="4000" b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b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โดยทางพระวิญญาณบริสุทธิ์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พระวิญญาณบริสุทธิ์ที่สถิตอยู่ช่วยให้ใจของเรา</a:t>
            </a:r>
            <a:r>
              <a:rPr lang="th-TH" altLang="zh-HK" sz="40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เข้าใจความรัก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ของพระเจ้าที่มีต่อเราอย่างเต็มที่ และดำเนินการรดน้ำในชีวิตของเรา เพื่อที่ความหวังของเราจะไม่มีวันสูญหาย และความรักของพระเจ้าก็คือ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พระเจ้าเอง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(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4:8, 16)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ความรักนี้เป็นกำลังในตัวเรา ทำให้เราได้เอา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ชัยชนะ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ในความทุกข์ยากทั้งหมด (โรม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8:37)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ดังนั้น เราสามารถ</a:t>
            </a:r>
            <a:r>
              <a:rPr lang="th-TH" altLang="zh-HK" sz="40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อดทน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ต่อความทุกข์ยากใด ๆ และจะไม่ละอาย มันคือผลงานของพระวิญญาณบริสุทธิ์ที่มีอยู่แล้วใน</a:t>
            </a:r>
            <a:r>
              <a:rPr lang="th-TH" altLang="zh-HK" sz="40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จิต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ใจ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ของเรา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704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F4D7B68-0B71-B679-2BE4-35A2FB73BCE6}"/>
              </a:ext>
            </a:extLst>
          </p:cNvPr>
          <p:cNvSpPr txBox="1"/>
          <p:nvPr/>
        </p:nvSpPr>
        <p:spPr>
          <a:xfrm>
            <a:off x="168966" y="102041"/>
            <a:ext cx="1160890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3:16-19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16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ข้าพเจ้าทูลขอให้ประทานความเข้มแข็งภายในจิตใจด้วยฤทธานุภาพที่มาทาง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พระวิญญาณ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ของพระองค์แก่พวกท่าน ตามพระสิริอันอุดมของพระองค์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304800" indent="-3048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ให้พระคริสต์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ประทับในใจ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ของท่านโดยทาง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ให้ท่านได้หยั่งรากและตั้งมั่นอยู่ใน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ความรัก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304800" indent="-3048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18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ข้าพเจ้าทูลขอให้ท่านสามารถเข้าใจร่วมกับธรรมิกชนทั้งหมดถึงความกว้าง ความยาว ความสูง และความลึก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304800" indent="-3048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19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คือให้ซาบซึ้งใน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ความรัก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ของพระคริสต์ซึ่งเกินความรู้ เพื่อพวกท่านจะได้รับ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ความบริบูรณ์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ของพระเจ้าอย่างเต็มเปี่ยม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โปรดระบุงานต่างๆ ของพระวิญญาณบริสุทธิ์ในชีวิตของเรา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02F44B-100C-C51D-BF7E-4C41B51DD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79"/>
          <a:stretch/>
        </p:blipFill>
        <p:spPr>
          <a:xfrm flipH="1">
            <a:off x="10793896" y="381072"/>
            <a:ext cx="1398104" cy="220622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06955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78C904-43AC-3531-DE46-D87DA392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7" t="34223" r="26667" b="33481"/>
          <a:stretch/>
        </p:blipFill>
        <p:spPr>
          <a:xfrm>
            <a:off x="146994" y="508000"/>
            <a:ext cx="11587340" cy="419608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A4D4561-54CE-605B-4951-91808E61AE97}"/>
              </a:ext>
            </a:extLst>
          </p:cNvPr>
          <p:cNvSpPr/>
          <p:nvPr/>
        </p:nvSpPr>
        <p:spPr>
          <a:xfrm>
            <a:off x="9303026" y="3261360"/>
            <a:ext cx="2482574" cy="144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7A5EE1A-4FC2-FCC5-67FE-B1094CF472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1224" y="2606040"/>
            <a:ext cx="4575967" cy="25732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2ED8AB2-91A5-9F8C-112F-F489556F0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65" y="4704080"/>
            <a:ext cx="4018722" cy="21098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516B79-B808-E4CF-00B9-E0AFF1ACAE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1"/>
          <a:stretch/>
        </p:blipFill>
        <p:spPr>
          <a:xfrm>
            <a:off x="7831206" y="4301559"/>
            <a:ext cx="2943639" cy="2507803"/>
          </a:xfrm>
          <a:prstGeom prst="rect">
            <a:avLst/>
          </a:prstGeom>
        </p:spPr>
      </p:pic>
      <p:pic>
        <p:nvPicPr>
          <p:cNvPr id="8" name="Picture 6" descr="Hand drawn red grunge cross icon Stock Vector Image by ©Meranda #107435298">
            <a:extLst>
              <a:ext uri="{FF2B5EF4-FFF2-40B4-BE49-F238E27FC236}">
                <a16:creationId xmlns:a16="http://schemas.microsoft.com/office/drawing/2014/main" id="{9EA96912-13BB-BB47-3114-DFBD844E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17" y="5175971"/>
            <a:ext cx="1136616" cy="11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426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01EA169-86DE-1177-D040-43710450386F}"/>
              </a:ext>
            </a:extLst>
          </p:cNvPr>
          <p:cNvSpPr txBox="1"/>
          <p:nvPr/>
        </p:nvSpPr>
        <p:spPr>
          <a:xfrm>
            <a:off x="236882" y="147914"/>
            <a:ext cx="1171823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กิจการ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17:30-31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30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ในเวลาที่มนุษย์ยังขาดความรู้ พระเจ้าไม่ทรงถือโทษ แต่บัดนี้ พระเจ้าตรัสสั่งมนุษย์ทั้งปวงทั่วทุกแห่ง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ให้กลับใจใหม่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4572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31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เพราะพระองค์ทรง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กำหนดวันหนึ่งไว้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 ในวันนั้นพระองค์จะทรงพิพากษาโลกตามความชอบธรรมโดยบุคคลที่พระองค์ทรง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กำหนดไว้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และพระเจ้าทรงให้คนทั้งปวงมีความมั่นใจในเรื่องนี้โดยทรงให้บุคคลผู้นั้นเป็นขึ้นจากตาย”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457200" indent="-304800"/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032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กาลาเทีย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4:4-5 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31800" indent="-2032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แต่เมื่อ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ครบกำหนดแล้ว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พระเจ้าก็ทรงใช้พระบุตรของพระองค์มา ประสูติจากสตรีเพศและทรงถือกำเนิดใต้ธรรมบัญญัติ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เพื่อจะทรงไถ่คนเหล่านั้นที่อยู่ใต้ธรรมบัญญัติ เพื่อ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ให้เราได้รับฐานะเป็นบุตร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จากสองข้อข้างต้น คุณจะเห็นว่าแผนการของพระเจ้าคืออะไร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200" dirty="0"/>
          </a:p>
        </p:txBody>
      </p:sp>
      <p:sp>
        <p:nvSpPr>
          <p:cNvPr id="4" name="Text Box 214">
            <a:extLst>
              <a:ext uri="{FF2B5EF4-FFF2-40B4-BE49-F238E27FC236}">
                <a16:creationId xmlns:a16="http://schemas.microsoft.com/office/drawing/2014/main" id="{0717D68D-A601-B3DE-4E40-5756A0803E6E}"/>
              </a:ext>
            </a:extLst>
          </p:cNvPr>
          <p:cNvSpPr txBox="1"/>
          <p:nvPr/>
        </p:nvSpPr>
        <p:spPr>
          <a:xfrm>
            <a:off x="3727173" y="6287524"/>
            <a:ext cx="7305261" cy="23136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พระเจ้าทำงานตามเวลาที่พระองค์กำหนด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36857C2-29F3-1593-A836-1AB920306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1"/>
          <a:stretch/>
        </p:blipFill>
        <p:spPr>
          <a:xfrm>
            <a:off x="5793684" y="2843273"/>
            <a:ext cx="1998595" cy="1702683"/>
          </a:xfrm>
          <a:prstGeom prst="rect">
            <a:avLst/>
          </a:prstGeom>
        </p:spPr>
      </p:pic>
      <p:pic>
        <p:nvPicPr>
          <p:cNvPr id="6" name="Picture 6" descr="Hand drawn red grunge cross icon Stock Vector Image by ©Meranda #107435298">
            <a:extLst>
              <a:ext uri="{FF2B5EF4-FFF2-40B4-BE49-F238E27FC236}">
                <a16:creationId xmlns:a16="http://schemas.microsoft.com/office/drawing/2014/main" id="{44CCBE46-6875-2ADC-92C3-81FDA95A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73" y="3126306"/>
            <a:ext cx="1136616" cy="11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DDD3A44-EF0D-6426-1ACE-2B59117B1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616" y="3072583"/>
            <a:ext cx="2760019" cy="14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7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54A510F-FF14-CB71-08C6-991FA6A81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4" t="39131" r="23288" b="36521"/>
          <a:stretch/>
        </p:blipFill>
        <p:spPr>
          <a:xfrm>
            <a:off x="158085" y="288235"/>
            <a:ext cx="11875830" cy="30413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0FA079E-9479-A145-74C7-5EDAB7F5A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10"/>
          <a:stretch/>
        </p:blipFill>
        <p:spPr>
          <a:xfrm>
            <a:off x="2236305" y="3211548"/>
            <a:ext cx="7966932" cy="360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2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EC76221-9563-326C-6BB2-1884DCE91E2C}"/>
              </a:ext>
            </a:extLst>
          </p:cNvPr>
          <p:cNvSpPr txBox="1"/>
          <p:nvPr/>
        </p:nvSpPr>
        <p:spPr>
          <a:xfrm>
            <a:off x="417443" y="452391"/>
            <a:ext cx="1150951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8</a:t>
            </a:r>
            <a:r>
              <a:rPr lang="th-TH" altLang="zh-HK" sz="4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พระเจ้าทรงสำแดง</a:t>
            </a:r>
            <a:r>
              <a:rPr lang="th-TH" altLang="zh-HK" sz="4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ของพระองค์แก่เรา คือขณะที่เรายังเป็นคนบาปอยู่นั้น </a:t>
            </a:r>
            <a:endParaRPr lang="en-US" altLang="zh-HK" sz="44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</a:t>
            </a:r>
            <a:r>
              <a:rPr lang="th-TH" altLang="zh-HK" sz="4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สิ้นพระชนม์เพื่อเรา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43DB3E-ECE3-F1FF-49E5-094D56C6C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9"/>
          <a:stretch/>
        </p:blipFill>
        <p:spPr>
          <a:xfrm>
            <a:off x="6987209" y="1715750"/>
            <a:ext cx="5204791" cy="44433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89A8D2-97EC-08FA-8CA2-905F3AE1E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47" y="2936614"/>
            <a:ext cx="7562849" cy="39512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4FC3E5-3918-8CE0-727D-2B0C79D8A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6261"/>
            <a:ext cx="4559263" cy="238221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0523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EC76221-9563-326C-6BB2-1884DCE91E2C}"/>
              </a:ext>
            </a:extLst>
          </p:cNvPr>
          <p:cNvSpPr txBox="1"/>
          <p:nvPr/>
        </p:nvSpPr>
        <p:spPr>
          <a:xfrm>
            <a:off x="89451" y="124400"/>
            <a:ext cx="11926958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ตามที่กล่าวไว้ในข้อ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7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8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เปาโลเน้นอะไร (สามารถเลือกได้มากกว่าหนึ่งข้อ)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"</a:t>
            </a:r>
            <a:r>
              <a:rPr lang="th-TH" altLang="zh-HK" sz="28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บางทีจะมีคนยอมตาย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หมายถึง ความกล้าที่จะเสียสละตัวเองเพราะความรู้สึกที่ถูกดึงออกมา ข้อความนี้แสดงให้เห็นว่าความรักของพระเจ้าอยู่เหนือปฏิกิริยาของทุกคน และ</a:t>
            </a:r>
            <a:r>
              <a:rPr lang="th-TH" altLang="zh-HK" sz="28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ไม่มีแรงจูงใจหรือสาเหตุ</a:t>
            </a:r>
            <a:endParaRPr lang="zh-TW" altLang="zh-HK" sz="2400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ความรักของมนุษย์สามารถตายเพื่อคนที่เขารักอยู่ ไม่มีใครยอมเสียสละเพื่อคนที่ไม่รักกัน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เราไม่ใช่คนชอบธรรมหรือมีคุณค่าที่ต้องได้ความเมตตา แต่</a:t>
            </a:r>
            <a:r>
              <a:rPr lang="th-TH" altLang="zh-HK" sz="28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เป็น"คนบาป"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แต่พระคริสต์ "สิ้นพระชนม์เพื่อเราในขณะที่เรายังเป็นคนบาป" (ข้อ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8)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ความรักนี้อยู่เหนือการครอบครองของโลกจริงๆ มีเพียง "ความรักของพระเจ้า" เท่านั้นที่ทำได้ .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พระเจ้าสิ้นพระชนม์เพื่อเรา</a:t>
            </a:r>
            <a:r>
              <a:rPr lang="th-TH" altLang="zh-HK" sz="28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ไม่ใช่เพราะเรา "มีค่าควร"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แต่พระองค์สิ้นพระชนม์เพื่อเราในขณะที่เรายังเป็นคนบาป นี่แสดงให้เห็นว่าการสิ้นพระชนม์ของพระองค์ไม่ใช่การปฏิบัติหน้าที่อย่างเฉยเมย แต่เป็นการแสดงความรักของพระเจ้าอย่างแข็งขัน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เนื่องจากความรักของพระเจ้าได้รับการเปิดเผยเมื่อเรายังเป็นคนบาป ตอนนี้เราเป็นลูกของพระองค์ ไม่ต้องสงสัยเลยว่าพระเจ้าจะรักเราอย่างล้นเหลือ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7520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25B0FF1-88FE-7EBD-26B7-5A85C6B39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3" name="箭號: 弧形右彎 2">
            <a:extLst>
              <a:ext uri="{FF2B5EF4-FFF2-40B4-BE49-F238E27FC236}">
                <a16:creationId xmlns:a16="http://schemas.microsoft.com/office/drawing/2014/main" id="{672B56C3-C5F6-ACF5-6469-065243AC4338}"/>
              </a:ext>
            </a:extLst>
          </p:cNvPr>
          <p:cNvSpPr/>
          <p:nvPr/>
        </p:nvSpPr>
        <p:spPr>
          <a:xfrm rot="21185326">
            <a:off x="347960" y="1720122"/>
            <a:ext cx="478615" cy="2943104"/>
          </a:xfrm>
          <a:prstGeom prst="curved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8FC6D-B223-D6F5-10DD-FAE597753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131"/>
            <a:ext cx="1153713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คุณสามารถจินตนาการถึงอารมณ์ที่เปาโลแสดงออกมาใน 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กาลาเทีย 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3:1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โอ ชาวกาลาเทียคนเขลา 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ใครสะกดดวงจิตของพวกท่านให้เห็นผิดไปได้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ทั้งๆ ที่ภาพการถูกตรึงของพระเยซูคริสต์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    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ได้ปรากฏอยู่ต่อหน้าท่านแล้ว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kumimoji="0" lang="th-TH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ความรู้สึกของเปาโล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: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 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ext Box 214">
            <a:extLst>
              <a:ext uri="{FF2B5EF4-FFF2-40B4-BE49-F238E27FC236}">
                <a16:creationId xmlns:a16="http://schemas.microsoft.com/office/drawing/2014/main" id="{B4315FAC-F5D1-0E91-0AD4-AC7515524D02}"/>
              </a:ext>
            </a:extLst>
          </p:cNvPr>
          <p:cNvSpPr txBox="1"/>
          <p:nvPr/>
        </p:nvSpPr>
        <p:spPr>
          <a:xfrm>
            <a:off x="4289315" y="4458278"/>
            <a:ext cx="7674085" cy="799521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ความสงสัยและความผิดหวังอย่างสุดขีด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08D6A07-E5BA-F67C-3B67-625BA8CA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535" y="0"/>
            <a:ext cx="1745560" cy="12225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F016A6A-E359-892C-E9D6-5C9743147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38" b="16400"/>
          <a:stretch/>
        </p:blipFill>
        <p:spPr>
          <a:xfrm>
            <a:off x="9611431" y="1478764"/>
            <a:ext cx="2580569" cy="27233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8506D7D-ACA7-F800-C364-A737D711DB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3307" y="4858038"/>
            <a:ext cx="3708952" cy="194101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FC95385-8EB4-BF0B-DC60-36F71E184218}"/>
              </a:ext>
            </a:extLst>
          </p:cNvPr>
          <p:cNvSpPr/>
          <p:nvPr/>
        </p:nvSpPr>
        <p:spPr>
          <a:xfrm>
            <a:off x="5583307" y="6122504"/>
            <a:ext cx="1871041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3989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5FF05FD-6F9A-AED3-1813-9FCC3311AE04}"/>
              </a:ext>
            </a:extLst>
          </p:cNvPr>
          <p:cNvSpPr txBox="1"/>
          <p:nvPr/>
        </p:nvSpPr>
        <p:spPr>
          <a:xfrm>
            <a:off x="177247" y="0"/>
            <a:ext cx="12014753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เพราะฉะนั้นเมื่อเราถูกชำระให้ชอบธรรมแล้วโดย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พระโลหิตของพระองค์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ยิ่งกว่านั้นเราจะพ้นจากพระพิโรธของพระเจ้าโดย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พระองค์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2:12-13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จงระลึกว่าตอนนั้นพวกท่านเป็นคนไม่มีพระคริสต์ 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ถูกตัดขาด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จากการเป็นพลเมืองอิสราเอล เป็น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คนนอก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ในเรื่องพันธสัญญาทั้งหลายที่ทรงสัญญาไว้ อยู่ในโลกนี้อย่าง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ไม่มีความหวัง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ปราศจากพระเจ้า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304800" indent="-3048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13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แต่บัดนี้ในพระเยซูคริสต์ ท่านทั้งหลายซึ่งเมื่อก่อน</a:t>
            </a:r>
            <a:r>
              <a:rPr lang="th-TH" altLang="zh-HK" sz="3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อยู่ไกล </a:t>
            </a:r>
            <a:endParaRPr lang="en-US" altLang="zh-HK" sz="3600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</a:t>
            </a:r>
            <a:r>
              <a:rPr lang="th-TH" altLang="zh-HK" sz="3600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เข้ามาใกล้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โดยพระโลหิตของพระคริสต์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ทุกสิ่งที่เราได้รับนั้นมาจากที่ไหน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33CC96-9064-16EE-6813-6822B3452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922" y="1805682"/>
            <a:ext cx="2382078" cy="11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1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8CC1220-F633-E303-886C-205DFF0FBA57}"/>
              </a:ext>
            </a:extLst>
          </p:cNvPr>
          <p:cNvSpPr txBox="1"/>
          <p:nvPr/>
        </p:nvSpPr>
        <p:spPr>
          <a:xfrm>
            <a:off x="178904" y="120402"/>
            <a:ext cx="1154927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ผลของการถูกชำระให้ชอบธรรม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 เมื่อเรา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ถูกชำระให้ชอบธรรม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 เราจึงอยู่อย่าง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สงบสุข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เฉพาะพระพักตร์พระเจ้าทางพระเยซูคริสต์องค์พระผู้เป็นเจ้าของเรา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06400" indent="-4064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อยู่อย่างสงบสุขเฉพาะพระพักตร์พระเจ้า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ข้อความต้นฉบับคือ "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สันติสุข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เวลาอยู่กับพระเจ้า" ซึ่งหมายถึงข้อเท็จจริงที่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เป็นรูปธรรม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2800" kern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ไม่ใช่ความรู้สึกส่วนตัว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ถูกนำเข้าสู่ความสัมพันธ์ที่ปรองดองระหว่างพระเจ้ากับมนุษย์จากสภาพเดิมที่เป็นปรปักษ์ซึ่งกันและกันระหว่างพระเจ้ากับมนุษย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533400" indent="-304800"/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4:16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ฉะนั้นขอให้เราเข้ามาถึงพระที่นั่งแห่งพระคุณ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533400" indent="-3048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ความกล้า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เพื่อเราจะได้รับพระเมตตา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533400" indent="-304800"/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และจะพบพระคุณที่ช่วยเราใน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ยามต้องการ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ความสัมพันธ์ที่คืนดีกับพระเจ้าทำให้คุณรู้สึกอย่างไร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8446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7D961A7-D4BC-9AC8-F9D7-0EA63D02AF3A}"/>
              </a:ext>
            </a:extLst>
          </p:cNvPr>
          <p:cNvSpPr txBox="1"/>
          <p:nvPr/>
        </p:nvSpPr>
        <p:spPr>
          <a:xfrm>
            <a:off x="316395" y="526296"/>
            <a:ext cx="115592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เราควรหวงแหนทั้งหมดนี้อย่างไร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โดยพระโลหิตของพระองค์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  </a:t>
            </a:r>
          </a:p>
          <a:p>
            <a:pPr marL="304800" indent="-304800"/>
            <a:r>
              <a:rPr lang="en-US" altLang="zh-HK" sz="4000" kern="1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&gt;&gt;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กลับไปหา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พระคริสต์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พ้นจากพระพิโรธของพระเจ้า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</a:p>
          <a:p>
            <a:pPr marL="304800" indent="-304800"/>
            <a:r>
              <a:rPr lang="en-US" altLang="zh-HK" sz="4000" kern="1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&gt;&gt;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มีชีวิตใหม่ หลีกหนีจาก</a:t>
            </a:r>
            <a:r>
              <a:rPr lang="th-TH" altLang="zh-HK" sz="40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พระพิโรธ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8194" name="Picture 2" descr="Primary general presidency: How to engage children in the work of salvation  - Church News">
            <a:extLst>
              <a:ext uri="{FF2B5EF4-FFF2-40B4-BE49-F238E27FC236}">
                <a16:creationId xmlns:a16="http://schemas.microsoft.com/office/drawing/2014/main" id="{E2B8251B-71B0-D8A1-DCC8-4C832DB51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417" y="133532"/>
            <a:ext cx="3932583" cy="255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7FDFC27-EB78-BA41-460B-DBA0617C3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923" y="3587819"/>
            <a:ext cx="8206616" cy="30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3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13F7111-17D8-EB85-8EB9-DC8D6F8A6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65485"/>
            <a:ext cx="115890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normalizeH="0" baseline="3000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2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โดยทางพระองค์เรา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จึงเข้ามา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ยืนอยู่ใน</a:t>
            </a:r>
            <a:r>
              <a:rPr kumimoji="0" lang="th-TH" altLang="zh-TW" sz="4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ร่มพระคุณ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นี้ </a:t>
            </a:r>
            <a:endParaRPr kumimoji="0" lang="en-US" altLang="zh-TW" sz="40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และเราชื่นชมยินดีในความหวังว่าจะได้มีส่วน</a:t>
            </a:r>
            <a:endParaRPr kumimoji="0" lang="en-US" altLang="zh-TW" sz="40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</a:t>
            </a:r>
            <a:r>
              <a:rPr kumimoji="0" lang="th-TH" altLang="zh-TW" sz="4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พระสิริ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</a:t>
            </a:r>
            <a:r>
              <a:rPr kumimoji="0" lang="en-US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kumimoji="0" lang="en-US" altLang="zh-TW" sz="4000" b="0" i="0" u="none" strike="noStrike" cap="none" normalizeH="0" baseline="0" dirty="0">
              <a:ln>
                <a:noFill/>
              </a:ln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kumimoji="0" lang="en-US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“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จึ</a:t>
            </a:r>
            <a:r>
              <a:rPr kumimoji="0" lang="th-TH" altLang="zh-TW" sz="4000" b="1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งเข้ามา</a:t>
            </a:r>
            <a:r>
              <a:rPr kumimoji="0" lang="en-US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” </a:t>
            </a:r>
          </a:p>
        </p:txBody>
      </p:sp>
      <p:pic>
        <p:nvPicPr>
          <p:cNvPr id="2052" name="圖片 38">
            <a:extLst>
              <a:ext uri="{FF2B5EF4-FFF2-40B4-BE49-F238E27FC236}">
                <a16:creationId xmlns:a16="http://schemas.microsoft.com/office/drawing/2014/main" id="{3710F9F0-CAD6-9242-0E9D-63D5DD56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36" y="2535770"/>
            <a:ext cx="705678" cy="92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1B7995F0-307D-0EAB-3310-C42DB1F12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09" y="3334674"/>
            <a:ext cx="114995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ข้อความต้นฉบับใช้เพื่อนำทางบุคคลให้ไปพบ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กษัตริย์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หรือเพื่อนำทางเรือไปถิง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ท่าเรือ</a:t>
            </a:r>
            <a:r>
              <a:rPr kumimoji="0" lang="th-TH" altLang="zh-TW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ngsana New" panose="02020603050405020304" pitchFamily="18" charset="-34"/>
              </a:rPr>
              <a:t> </a:t>
            </a:r>
            <a:endParaRPr kumimoji="0" lang="th-TH" altLang="zh-TW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6" name="Picture 8" descr="New £695,000 Burnham-On-Sea pilot boat arrives and goes into service">
            <a:extLst>
              <a:ext uri="{FF2B5EF4-FFF2-40B4-BE49-F238E27FC236}">
                <a16:creationId xmlns:a16="http://schemas.microsoft.com/office/drawing/2014/main" id="{17040631-A647-A825-B017-721274B3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5" y="4515471"/>
            <a:ext cx="4610099" cy="23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DE9A3A0-198C-B50C-89E5-C75B0773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22" y="5041179"/>
            <a:ext cx="4820478" cy="125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E38CB69-8364-19C9-AB8E-823BCFB85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050" y="4105275"/>
            <a:ext cx="2266950" cy="27527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3568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17724D9-352B-BCDD-6E06-23CA0CBCDF80}"/>
              </a:ext>
            </a:extLst>
          </p:cNvPr>
          <p:cNvSpPr txBox="1"/>
          <p:nvPr/>
        </p:nvSpPr>
        <p:spPr>
          <a:xfrm>
            <a:off x="177248" y="117693"/>
            <a:ext cx="1183750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3200"/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ทิโมธี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1:15-16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en-US" altLang="zh-HK" sz="40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คำกล่าวนี้สัตย์จริงและสมควรแก่การรับไว้อย่างยิ่ง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คือว่าพระเยซูคริสต์เสด็จมาในโลก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เพื่อทรง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ช่วยคนบาปให้รอด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และในพวกคนบาปนั้นข้าพเจ้า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เป็นตัวเอ้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355600" indent="-203200"/>
            <a:endParaRPr lang="en-US" altLang="zh-HK" sz="4000" kern="100" dirty="0"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en-US" altLang="zh-HK" sz="40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16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แต่เพราะเหตุนี้ข้าพเจ้าจึงได้รับ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พระเมตตา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เพื่อว่าพระเยซูคริสต์จะได้ทรงสำแดงความอดทน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อย่างยิ่งต่อข้าพเจ้าซึ่งเป็นตัวเอ้นั้น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เพื่อเป็นแบบอย่างแก่คนทั้งหลาย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ที่จะเชื่อในพระองค์ แล้วได้รับชีวิตนิรันดร์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15ED24-8025-C50A-14B8-23409BC3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253" y="1103242"/>
            <a:ext cx="2619375" cy="1762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ED2E9EE-8B0B-480B-8177-CAA7C47D9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391" y="2586400"/>
            <a:ext cx="3048002" cy="18836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8194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17724D9-352B-BCDD-6E06-23CA0CBCDF80}"/>
              </a:ext>
            </a:extLst>
          </p:cNvPr>
          <p:cNvSpPr txBox="1"/>
          <p:nvPr/>
        </p:nvSpPr>
        <p:spPr>
          <a:xfrm>
            <a:off x="177248" y="209142"/>
            <a:ext cx="1183750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4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ตอนที่เราได้เข้ามาแล้ว </a:t>
            </a:r>
            <a:endParaRPr lang="en-US" altLang="zh-HK" sz="44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44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en-US" altLang="zh-HK" sz="44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“</a:t>
            </a:r>
            <a:r>
              <a:rPr lang="th-TH" altLang="zh-HK" sz="44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เราชื่นชมยินดีในความหวังว่าจะได้มีส่วนในพระสิริของพระเจ้า</a:t>
            </a:r>
            <a:r>
              <a:rPr lang="en-US" altLang="zh-HK" sz="44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” </a:t>
            </a:r>
          </a:p>
          <a:p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ความยินดีที่ล้นออกมาจากหัวใจและแสดงออกที่ริมฝีปาก "ความหวัง" หมายถึง</a:t>
            </a:r>
            <a:r>
              <a:rPr lang="th-TH" altLang="zh-HK" sz="40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ความคาดหวังอย่าง</a:t>
            </a:r>
            <a:r>
              <a:rPr lang="th-TH" altLang="zh-HK" sz="4400" b="1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มั่นใจ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ในสิ่งที่ยังไม่บรรลุนิติภาวะ "พระสิริของพระเจ้า" หมายถึง</a:t>
            </a:r>
            <a:r>
              <a:rPr lang="th-TH" altLang="zh-HK" sz="4400" b="1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สง่าราศี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ที่ ผู้เชื่อจะเข้ามาในอนาคต(ฮีบรู </a:t>
            </a:r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2:10) </a:t>
            </a:r>
          </a:p>
          <a:p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อีกด้านหนึ่งหมายถึงผู้เชื่อจะเปิดเผยหลังจากที่พระเจ้าได้</a:t>
            </a:r>
            <a:r>
              <a:rPr lang="th-TH" altLang="zh-HK" sz="4000" dirty="0">
                <a:solidFill>
                  <a:srgbClr val="0070C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เปลี่ยนแปลงในชีวิต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ของพวกเขา</a:t>
            </a:r>
            <a:endParaRPr lang="zh-HK" altLang="en-US" sz="4400" dirty="0"/>
          </a:p>
        </p:txBody>
      </p:sp>
      <p:pic>
        <p:nvPicPr>
          <p:cNvPr id="4098" name="Picture 2" descr="The Mercy of God — Bob Yandian Ministries">
            <a:extLst>
              <a:ext uri="{FF2B5EF4-FFF2-40B4-BE49-F238E27FC236}">
                <a16:creationId xmlns:a16="http://schemas.microsoft.com/office/drawing/2014/main" id="{0E8568D9-46E7-E79D-F86E-BE23122A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1" y="5195822"/>
            <a:ext cx="2543521" cy="16889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5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74A92D-015F-D553-81CC-138A0660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7" t="33778" r="22750" b="55611"/>
          <a:stretch/>
        </p:blipFill>
        <p:spPr>
          <a:xfrm>
            <a:off x="146560" y="160391"/>
            <a:ext cx="12045440" cy="13293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A1FC35E-8F54-756A-3D08-F41D94327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40" t="43911" r="23236" b="28593"/>
          <a:stretch/>
        </p:blipFill>
        <p:spPr>
          <a:xfrm>
            <a:off x="27382" y="2644455"/>
            <a:ext cx="12137236" cy="41188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8BDB0EC-AEC7-A0CB-CD39-A15363EA1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1" b="58398"/>
          <a:stretch/>
        </p:blipFill>
        <p:spPr>
          <a:xfrm>
            <a:off x="2476072" y="1402423"/>
            <a:ext cx="7068620" cy="13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CBAB272-5424-00B0-F9EC-C76F8B94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8" y="0"/>
            <a:ext cx="11905864" cy="5004200"/>
          </a:xfrm>
          <a:prstGeom prst="rect">
            <a:avLst/>
          </a:prstGeom>
        </p:spPr>
      </p:pic>
      <p:pic>
        <p:nvPicPr>
          <p:cNvPr id="5122" name="Picture 2" descr="servant of God' ….. mentioned in the Holy Bible (KJV) | Tech-Sci Manual  Maker">
            <a:extLst>
              <a:ext uri="{FF2B5EF4-FFF2-40B4-BE49-F238E27FC236}">
                <a16:creationId xmlns:a16="http://schemas.microsoft.com/office/drawing/2014/main" id="{BA091F5E-1687-95FD-A1D2-A4D0488B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840" y="4062384"/>
            <a:ext cx="3398091" cy="28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6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8B129C3-C0FD-7387-AD79-AD379B4CF48A}"/>
              </a:ext>
            </a:extLst>
          </p:cNvPr>
          <p:cNvSpPr txBox="1"/>
          <p:nvPr/>
        </p:nvSpPr>
        <p:spPr>
          <a:xfrm>
            <a:off x="327768" y="528737"/>
            <a:ext cx="1131923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4000" kern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ความหวัง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จะไม่ทำให้</a:t>
            </a:r>
            <a:r>
              <a:rPr lang="th-TH" altLang="zh-HK" sz="40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ผิดหวัง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40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เพราะเหตุว่า</a:t>
            </a:r>
            <a:r>
              <a:rPr lang="th-TH" altLang="zh-HK" sz="4000" kern="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ความรัก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ของพระเจ้าได้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หลั่งเข้าสู่จิตใจ</a:t>
            </a:r>
            <a:r>
              <a:rPr lang="en-US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4000" kern="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ของเรา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โดยทางพระวิญญาณบริสุทธิ์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ซึ่งพระองค์ได้ประทานให้แก่เราแล้ว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ตอนที่เราได้ความรักและของประทานที่มาจากพระเจ้า  ชีวิตของเราจะได้มีการเปลี่ยนแปลงอะไรบ้าง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dirty="0"/>
          </a:p>
        </p:txBody>
      </p:sp>
      <p:pic>
        <p:nvPicPr>
          <p:cNvPr id="6146" name="Picture 2" descr="RENDERING HELP TO GOD'S SERVANT IS A BLESSING - 1 Kings">
            <a:extLst>
              <a:ext uri="{FF2B5EF4-FFF2-40B4-BE49-F238E27FC236}">
                <a16:creationId xmlns:a16="http://schemas.microsoft.com/office/drawing/2014/main" id="{6F76D5A6-1353-6394-8EAE-2418B60C3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1773208"/>
            <a:ext cx="3326296" cy="25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8 Tiny Steps That Inspire Life-Changing Transformations | Inc.com">
            <a:extLst>
              <a:ext uri="{FF2B5EF4-FFF2-40B4-BE49-F238E27FC236}">
                <a16:creationId xmlns:a16="http://schemas.microsoft.com/office/drawing/2014/main" id="{267BD5F3-1636-1C5A-5DB0-BDE14581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55" y="4651513"/>
            <a:ext cx="3496445" cy="22064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D69786C-9A29-5A63-1AC5-E779870A2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48" y="5218043"/>
            <a:ext cx="3803374" cy="1616524"/>
          </a:xfrm>
          <a:prstGeom prst="rect">
            <a:avLst/>
          </a:prstGeom>
        </p:spPr>
      </p:pic>
      <p:pic>
        <p:nvPicPr>
          <p:cNvPr id="6150" name="Picture 6" descr="Hand drawn red grunge cross icon Stock Vector Image by ©Meranda #107435298">
            <a:extLst>
              <a:ext uri="{FF2B5EF4-FFF2-40B4-BE49-F238E27FC236}">
                <a16:creationId xmlns:a16="http://schemas.microsoft.com/office/drawing/2014/main" id="{BCC7EB21-69FA-73FF-5A1C-06406810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78" y="5051908"/>
            <a:ext cx="1136616" cy="11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6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E1E90F3-4848-AA54-ACE4-10B7F87C16A2}"/>
              </a:ext>
            </a:extLst>
          </p:cNvPr>
          <p:cNvSpPr txBox="1"/>
          <p:nvPr/>
        </p:nvSpPr>
        <p:spPr>
          <a:xfrm>
            <a:off x="197126" y="117693"/>
            <a:ext cx="1179774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indent="-4064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ทิโมธี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2:21  </a:t>
            </a:r>
          </a:p>
          <a:p>
            <a:pPr marL="406400" indent="-4064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ถ้าใครชำระตัวเองให้พ้นจากความชั่วเหล่านี้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เขาก็จะเป็นภาชนะพิเศษ ซึ่งชำระให้บริสุทธิ์แล้ว </a:t>
            </a:r>
            <a:r>
              <a:rPr lang="th-TH" altLang="zh-HK" sz="3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เหมาะที่เจ้าของจะ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ใช้เป็นประโยชน์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และพร้อมสำหรับ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การดีทุกอย่าง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3:2-3  </a:t>
            </a:r>
          </a:p>
          <a:p>
            <a:r>
              <a:rPr lang="en-US" altLang="zh-HK" sz="36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ท่านที่รักทั้งหลาย เดี๋ยวนี้เราเป็นลูกของพระเจ้า และเราจะเป็น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อย่างไรต่อไปข้างหน้านั้นเรายังไม่รู้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แต่เรารู้ว่าในเวลาที่พระองค์จะเสด็จมาปรากฏนั้น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เราจะเป็น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เหมือนอย่างพระองค์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เพราะว่าเราจะเห็นพระองค์อย่าง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ที่พระองค์ทรงเป็นอยู่นั้น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</a:p>
          <a:p>
            <a:r>
              <a:rPr lang="en-US" altLang="zh-HK" sz="36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3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และทุกคนที่มีความหวังอย่างนี้ในพระองค์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ก็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ชำระตนให้บริสุทธิ์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เหมือนที่พระองค์ทรงบริสุทธิ์</a:t>
            </a:r>
            <a:endParaRPr lang="zh-HK" altLang="en-US" sz="3600" dirty="0"/>
          </a:p>
        </p:txBody>
      </p:sp>
      <p:pic>
        <p:nvPicPr>
          <p:cNvPr id="7170" name="Picture 2" descr="Christian Wooden Cross with Red Cloth Stock Vector - Illustration of  church, cross: 179047170">
            <a:extLst>
              <a:ext uri="{FF2B5EF4-FFF2-40B4-BE49-F238E27FC236}">
                <a16:creationId xmlns:a16="http://schemas.microsoft.com/office/drawing/2014/main" id="{8111725F-6152-5ED6-967D-230F1DAB1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1"/>
          <a:stretch/>
        </p:blipFill>
        <p:spPr bwMode="auto">
          <a:xfrm>
            <a:off x="8517657" y="1610139"/>
            <a:ext cx="1069363" cy="16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42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1502</Words>
  <Application>Microsoft Office PowerPoint</Application>
  <PresentationFormat>寬螢幕</PresentationFormat>
  <Paragraphs>97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20</cp:revision>
  <dcterms:created xsi:type="dcterms:W3CDTF">2022-09-07T04:23:43Z</dcterms:created>
  <dcterms:modified xsi:type="dcterms:W3CDTF">2022-11-09T04:30:00Z</dcterms:modified>
</cp:coreProperties>
</file>