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B362AD-8CEB-6CA4-DF28-6FE481951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C86CE1-AB4B-DEDA-AE3B-5A9ECBA3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D91CF-72E0-31FB-09B7-21233A71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84B3B6-D6EA-A9D7-4143-5F543E69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20F86C-9465-7A5F-22B7-2F72C293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271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2B0677-5BF2-C63F-E285-98CC3F30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A5BD19-F421-4C8F-B84E-FF5E41AA9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50C058-2920-27DA-83FA-832307AB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BA22A5-8847-658A-02B3-05934BD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652D71-21F4-3311-E0E2-64A8D6DD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668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FC70FF0-A75E-4F7D-2183-07FF5621C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D6275A-D802-2702-1091-205CDF2E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BA37CA-CEB7-573C-21D4-20DF8518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A804DC-2BFD-507B-B1A0-7DEF6A66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F186D4-AD7C-DBF7-D424-03E81364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146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59128-6E81-589C-B5DC-6EEBF8E1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48B7B2-92DD-D129-34E5-652DE29F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541493-97F1-29F8-E014-C83E834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27EEA1-16B3-95AF-92AE-E9F7FF28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D42DEB-87C9-06D1-1AD4-9870CFE6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4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2E6A7-6040-4AEF-8B74-D2980D9B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4DF019-3091-09E7-FAF1-AA7E87A2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53094B-E461-E90D-E193-4346705D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64A08-2C78-9F31-7064-2ADE35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66CB93-9125-4D2F-C48E-CDEEF2E6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07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F1194-FC1A-538C-D83E-27ABD2FB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5DF70F-CFDF-FAF1-2702-DE0E0003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DB6902-DF3D-0CD5-233C-F3B3A872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188EDC-B3E9-1CB8-928C-3AA718EB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DBC070-8E08-3588-503C-733981F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ADB1A8-7760-B9F5-3CA0-48271D41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54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B3FBB-90F7-8BA9-621F-4A89D5EB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1BA939-59B5-5C1D-C51E-19FD741E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0BDDCD-C129-5BA1-C367-9C0C7F14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32B902-FD41-88FF-6A02-B27087DA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BE0E1C-5018-B3D0-578B-E66C33FE3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0A7E0D4-D9A1-BD22-CAFF-D018FFE2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F8FB5F-CFF8-C062-D197-DCA00F9B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02C4FB-BF63-32AC-2179-C296F27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05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89934-CBBD-73C3-B48A-1384B4FC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30A6BD-52BB-3E36-102D-C2799D0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3A2509-914C-4108-9544-672AA1BA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6653-B4C7-979A-140D-3E342064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7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9A19ED-C044-1D35-972C-BA14FDC2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1AC15B-5208-F60C-973E-EBE558F6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5DA81B-734A-A508-7244-85F2BD93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2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3244F-7AE5-D0E1-8D03-716D15CB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ED30A1-A382-928F-8945-07A6034D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88E7CC-0B84-903A-50FD-A350A157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C7A58E-6DE2-33E6-B9D9-83735725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9601EF-D17B-70E4-0969-898B77EE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49E310-D76F-D545-4180-B81BC23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60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C8324-14D4-026D-1BDC-321C7D4E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A5C6E7F-6998-4BEC-0555-C9B6E90CE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B7420B-7824-F89B-3B13-4D05DE6C8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AE4E35-4E99-7C87-67AE-8444842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73BAFB-3441-D869-3F1F-372974ED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BA9B55-80F6-92D9-2296-721411E7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26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1EFC26-965E-C1ED-D621-81E2F84B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D26793-6470-EF25-A021-D226117B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67A04-96FD-D5A3-7123-14AAB079C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B9C915-2845-3BC4-64A9-DED45E080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976319-ECD6-479F-ADA6-67EA93B4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388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5D55762-0F7B-6D0B-63BB-0EE24C77B914}"/>
              </a:ext>
            </a:extLst>
          </p:cNvPr>
          <p:cNvSpPr txBox="1"/>
          <p:nvPr/>
        </p:nvSpPr>
        <p:spPr>
          <a:xfrm>
            <a:off x="2633870" y="2487687"/>
            <a:ext cx="8152571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HK" sz="4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CTC BS Book of Romans</a:t>
            </a:r>
            <a:endParaRPr lang="zh-TW" altLang="zh-HK" sz="4000" kern="100" dirty="0"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</a:t>
            </a:r>
            <a:r>
              <a:rPr lang="en-US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พระกิตติคุณกับเรา</a:t>
            </a:r>
            <a:r>
              <a:rPr lang="en-US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1:1-17</a:t>
            </a:r>
            <a:endParaRPr lang="zh-HK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CAEF906-F986-2047-3699-6B667DAE5085}"/>
              </a:ext>
            </a:extLst>
          </p:cNvPr>
          <p:cNvSpPr txBox="1"/>
          <p:nvPr/>
        </p:nvSpPr>
        <p:spPr>
          <a:xfrm>
            <a:off x="298174" y="590773"/>
            <a:ext cx="114498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โดยทางพระองค์นั้น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&gt;&gt;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เพราะเขายังต้องพึ่งพา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พระเยซู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19558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ถ้าไม่มีพระองค์ เราก็ไม่มี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อะไร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114300"/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พวกข้าพเจ้าได้รับพระคุณ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&gt;&gt;”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พระคุณ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”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หมายถึงของ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</a:p>
          <a:p>
            <a:pPr indent="114300"/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      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กำนัลที่ไม่ต้องชำระและ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2667000"/>
            <a:r>
              <a:rPr lang="en-US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ไม่สมควรรับในตอนแรก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114300"/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และหน้าที่เป็นอัครทูต 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&gt;&gt;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การเป็นอัครทูตคือ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114300"/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   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ผู้รับชัย</a:t>
            </a:r>
            <a:r>
              <a:rPr lang="en-US" altLang="zh-HK" sz="3600" kern="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ของพระเจ้า 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2489200"/>
            <a:r>
              <a:rPr lang="en-US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ผู้ส่งข่าวสาร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Messenger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จากพระเจ้า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26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F4DBDFF-B1C3-1413-D647-BA196F43E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0" t="42963" r="22917" b="14519"/>
          <a:stretch/>
        </p:blipFill>
        <p:spPr>
          <a:xfrm>
            <a:off x="179924" y="711200"/>
            <a:ext cx="1183215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9838AC5-593D-51BA-C46E-6AE51D7DEB66}"/>
              </a:ext>
            </a:extLst>
          </p:cNvPr>
          <p:cNvSpPr txBox="1"/>
          <p:nvPr/>
        </p:nvSpPr>
        <p:spPr>
          <a:xfrm>
            <a:off x="564874" y="708768"/>
            <a:ext cx="1106225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4300"/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รวมทั้งพวกท่านที่พระเจ้าทรงเรียกให้เป็นคนของพระเยซูคริสต์ด้วย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889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สิ่งที่เปาโลหมายถึง: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266700"/>
            <a:r>
              <a:rPr lang="en-US" altLang="zh-HK" sz="36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ebdings" panose="05030102010509060703" pitchFamily="18" charset="2"/>
              </a:rPr>
              <a:t>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เราเป็นผลจากการปฏิบัติการเป็นอัครทูตของเรา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571500" indent="-2667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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การประกาศของพระกิตติคุณนั้นกว้างขวาง เพราะพระกิตติคุณเป็นฤทธานุภาพของพระเจ้า และมีพลังชีวิตที่จะเผยแพร่โดยอัตโนมัติ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571500" indent="-2667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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พระเจ้าเรียกให้เราเติมเต็มน้ำพระทัยของพระองค์ในตัวเรา ดังนั้นชีวิตของเราจึงมีทิศทางและจุดมุ่งหมาย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102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591C27B-6C5E-FE29-0FF8-30D4B23F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3" t="25507" r="22473" b="32319"/>
          <a:stretch/>
        </p:blipFill>
        <p:spPr>
          <a:xfrm>
            <a:off x="154023" y="859734"/>
            <a:ext cx="11883953" cy="51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E327375-C64B-1D7C-5D05-4A09288D9108}"/>
              </a:ext>
            </a:extLst>
          </p:cNvPr>
          <p:cNvSpPr txBox="1"/>
          <p:nvPr/>
        </p:nvSpPr>
        <p:spPr>
          <a:xfrm>
            <a:off x="178905" y="296168"/>
            <a:ext cx="1148797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0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ความปรารถนาของเปาโลที่จะไปเยือนกรุงโรม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8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ก่อนอื่น ขอขอบพระคุณพระเจ้าของข้าพเจ้าสำหรับพวกท่านทุกคน โดยทางพระเยซูคริสต์ เพราะว่าความเชื่อของท่านเลื่องลือไปทั่วโลก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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ลังจากอ่านหนังสือโรมแล้วเรามักจะรู้ว่าตอนที่เปาโลกำลังเขียนหนังสือเล่มนี้เขายังไม่ได้ไปเยี่ยมผู้ที่เชื่อพระเยซูในโรมัน (โรม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15:22-24)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เพราะเขาเกิดที่เมืองทาร์ซัสและเป็นเพียงวัยรุ่นเมื่อสตีเฟนถูกฆ่าตาย (กิจการ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7:58)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หลังจากเชื่อในพระเจ้าบนถนนไปยังดามัสกัส เขาได้เดินทางไปตะวันออกกลาง แสดงให้เห็นว่าเขายังไม่เคยไปโรม จึงเป็นที่ชัดเจนว่าคริสตจักรโรมัน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ได้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/ 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ไม่ได้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ก่อตั้งโดยเปาโลโดยตรง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218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BDB0E0A-F85A-6AF6-0E22-C22727579877}"/>
              </a:ext>
            </a:extLst>
          </p:cNvPr>
          <p:cNvSpPr txBox="1"/>
          <p:nvPr/>
        </p:nvSpPr>
        <p:spPr>
          <a:xfrm>
            <a:off x="266700" y="475543"/>
            <a:ext cx="11658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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ในวันเพ็นเทคอสต์ "ชาวยิวและคนต่างชาติจำนวนมากที่เข้าสู่ศาสนายิว" (กิจการ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2:10)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มีคนมากมาย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มี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32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คนที่มาจาก</a:t>
            </a:r>
            <a:r>
              <a:rPr lang="th-TH" altLang="zh-HK" sz="32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กรุงโรม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”)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ที่ได้รับความรอดโดยพระคุณ เมื่อพวกเขากลับมาที่กรุงโรม พวกเขาได้นำความเชื่อนั้นไปสู่ชีวิตในกรุงโรม และคนต่างชาติที่เข้ามานับถือศาสนายิวได้กลับใจใหม่ ดังนั้นพวกเขาจึงจัดประชุมส่วนใหญ่ในบ้านของพวกเขา และค่อยๆ มีคริสเตียนจำนวนมากในกรุงโรม  ผู้ว่าราชการจักรวรรดิโรมันหรือคนทั่วไปก็ไม่มีความรู้อะไรเกี่ยวกับศาสนาคริสต์ คุณคิดว่าอะไรคือความท้าทายสำหรับผู้เชื่อใหม่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</a:p>
          <a:p>
            <a:endParaRPr lang="en-US" altLang="zh-HK" sz="3600" kern="0" dirty="0"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เมื่อเปาโลกล่าวว่า “ศรัทธาของท่านแผ่ไปทั่วโลก” นี่เป็นประจักษ์พยานประเภทใด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8102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AD086D0-F407-010E-4384-251E4FE5F41C}"/>
              </a:ext>
            </a:extLst>
          </p:cNvPr>
          <p:cNvSpPr txBox="1"/>
          <p:nvPr/>
        </p:nvSpPr>
        <p:spPr>
          <a:xfrm>
            <a:off x="217004" y="501546"/>
            <a:ext cx="117579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เพราะพระเจ้าผู้ซึ่งข้าพเจ้าได้รับใช้ด้วยชีวิตจิตใจของข้าพเจ้า ในการประกาศข่าวประเสริฐเรื่องพระบุตรของพระองค์นั้น ทรงเป็นพยานของข้าพเจ้าว่า เมื่ออธิษฐานนั้น ข้าพเจ้าระลึกถึงพวกท่านเสมอ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ความคิด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และ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การกระทำ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ของการรับใช้พระเจ้าไม่สามารถแยกออกจากกันได้ (ฟีลิปปี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3:3;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ฮีบรู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9:9; 10:2)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ดังนั้นงานของการรับใช้พระเจ้าจึงต้องเริ่มต้นจาก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ใจ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การรับใช้ที่แท้จริงและมีค่าไม่ใช่งานนอก ไม่ใช่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ความยากลำบาก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ทางศาสนาและ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พิธีกรรม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ที่ไม่รู้จบ แต่เป็นความ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เต็มใจ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ที่จะรับใช้พระเจ้าผ่านการกระทำ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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แบบอย่างในการรับใช้ของเปาโลที่เราหาได้มีอะไรบ้าง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8686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840EFD-A1D3-BF8D-DE19-AD2B83369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44" t="41015" r="22392" b="13189"/>
          <a:stretch/>
        </p:blipFill>
        <p:spPr>
          <a:xfrm>
            <a:off x="126669" y="626165"/>
            <a:ext cx="11938661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8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E87D295-2FAB-F444-B159-4FC3D0D66FE0}"/>
              </a:ext>
            </a:extLst>
          </p:cNvPr>
          <p:cNvSpPr txBox="1"/>
          <p:nvPr/>
        </p:nvSpPr>
        <p:spPr>
          <a:xfrm>
            <a:off x="858078" y="1606005"/>
            <a:ext cx="1047584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หมายความว่าจะได้มี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การหนุนใจซึ่งกันและกัน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โดยความเชื่อของเราทั้งสองฝ่าย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203200"/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ผลสุดท้าย: ในที่สุดความหวังก็</a:t>
            </a:r>
            <a:r>
              <a:rPr lang="th-TH" altLang="zh-HK" sz="2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เป็นจริง 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ผู้เชื่อมาพบกันและให้กำลังใจกัน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 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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ตอนที่เราอยู่ดว้ยกัน  เรามักจะทำอะไรบ้าง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0211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5B64287-5FD9-4F3F-FA8D-515144C5AB51}"/>
              </a:ext>
            </a:extLst>
          </p:cNvPr>
          <p:cNvSpPr txBox="1"/>
          <p:nvPr/>
        </p:nvSpPr>
        <p:spPr>
          <a:xfrm>
            <a:off x="152400" y="205041"/>
            <a:ext cx="118872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13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พี่น้องทั้งหลาย ข้าพเจ้าอยากให้ท่านทราบว่า 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                    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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ไม่อยากให้เธอหลงทางไป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…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ข้าพเจ้าได้ตั้งใจไว้หลายครั้งแล้วว่าจะมาหาท่าน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เพื่อข้าพเจ้าจะได้เก็บเกี่ยวผลในหมู่พวกท่านด้วย เช่นเดียวกับในหมู่ชนชาติอื่นๆ (แต่จนบัดนี้ก็ยังมีเหตุขัดข้องอยู่)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สาเหตุที่เปาโลไม่ไปเยี่ยมชมพวกเขา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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โคลนขาดทักษะ ที่อื่นมีความจำเป็นเร่งด่วนกว่า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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การขัดขวางโดยตรงของพระวิญญาณบริสุทธิ์ (กิจการ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16: 6-7)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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การขัดขวางของซาตาน (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เธสะโลนิกา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2:18)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ebdings" panose="05030102010509060703" pitchFamily="18" charset="2"/>
              </a:rPr>
              <a:t>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ไม่รู้ เพราะพระคัมภีร์ไม่ได้อธิบาย สิ่งที่กล่าวมาทั้งหมดเป็นไปได้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“</a:t>
            </a:r>
            <a:r>
              <a:rPr lang="th-TH" altLang="zh-HK" sz="3600" b="1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หมู่ชนชาติอื่นๆ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”:</a:t>
            </a:r>
            <a:endParaRPr lang="zh-HK" altLang="en-US" sz="4000" dirty="0"/>
          </a:p>
        </p:txBody>
      </p:sp>
      <p:sp>
        <p:nvSpPr>
          <p:cNvPr id="4" name="Text Box 211">
            <a:extLst>
              <a:ext uri="{FF2B5EF4-FFF2-40B4-BE49-F238E27FC236}">
                <a16:creationId xmlns:a16="http://schemas.microsoft.com/office/drawing/2014/main" id="{2B0E1DFA-7D64-0968-DF1E-6F1113DB077F}"/>
              </a:ext>
            </a:extLst>
          </p:cNvPr>
          <p:cNvSpPr txBox="1"/>
          <p:nvPr/>
        </p:nvSpPr>
        <p:spPr>
          <a:xfrm>
            <a:off x="4209097" y="5657313"/>
            <a:ext cx="6803460" cy="47244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เปาโลก็ทำเช่นเดียวกันกับคนอื่น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232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0790931-AF3C-6C51-B079-6416952ED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4" t="41630" r="23750" b="24444"/>
          <a:stretch/>
        </p:blipFill>
        <p:spPr>
          <a:xfrm>
            <a:off x="114555" y="1335882"/>
            <a:ext cx="11925045" cy="42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2B6446-D52E-8A7D-1184-F7C658050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4" t="29926" r="21833" b="23259"/>
          <a:stretch/>
        </p:blipFill>
        <p:spPr>
          <a:xfrm>
            <a:off x="150286" y="523240"/>
            <a:ext cx="11891428" cy="5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A0D59CD-18F4-3A58-7DE0-F3EDC6242CC4}"/>
              </a:ext>
            </a:extLst>
          </p:cNvPr>
          <p:cNvSpPr txBox="1"/>
          <p:nvPr/>
        </p:nvSpPr>
        <p:spPr>
          <a:xfrm>
            <a:off x="139148" y="226594"/>
            <a:ext cx="1174805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0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ฤทธิ์เดชของข่าวประเสริฐ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16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ข้าพเจ้าไม่มีความละอายในเรื่องข่าวประเสริฐ เพราะว่าข่าวประเสริฐนั้นเป็นฤทธานุภาพของพระเจ้า เพื่อให้ทุกคนที่เชื่อได้รับความรอด พวกยิวก่อน แล้วพวกกรีกด้วย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</a:p>
          <a:p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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”</a:t>
            </a:r>
            <a:r>
              <a:rPr lang="th-TH" altLang="zh-HK" sz="36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ข่าวประเสริฐ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”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บอกทุกคนในโลกว่าพระเยซูคริสต์ 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พระบุตรองค์เดียว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ของพระเจ้า ได้ปฏิบัติตามข้อกำหนดอันชอบธรรมของพระเจ้าบน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ไม้กางเขน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ตราบใดที่ผู้คนยอมรับพระองค์โดย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ความเชื่อ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พระองค์จะทรงกลายเป็น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ความชอบธรรม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ของเรา (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โครินธ์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1:30)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และผู้ชอบธรรมจะเข้ามาแทนคนอธรรม  นี่เป็นข่าวดีจริงๆ เราก็จะพยายามเผยแพร่ให้คนอื่น ๆ แล้วนับว่าคุ้มค่า แม้ว่าเปาโลต้องทนทุกข์เพราะการประกาศข่าวประเสริฐ แต่เขาก็ไม่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ละอาย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763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5AE5124-227A-A832-0B0D-5A733889C57A}"/>
              </a:ext>
            </a:extLst>
          </p:cNvPr>
          <p:cNvSpPr txBox="1"/>
          <p:nvPr/>
        </p:nvSpPr>
        <p:spPr>
          <a:xfrm>
            <a:off x="437321" y="304646"/>
            <a:ext cx="116188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 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ทิโมธี 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2:4  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พระองค์ทรงประสงค์ให้ทุกคนได้รับความรอดและรู้ความจริง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 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เปโตร 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3:9  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องค์พระผู้เป็นเจ้าไม่ได้ทรงเฉื่อยช้าในเรื่องพระสัญญาของพระองค์ ตามที่บางคนคิดนั้น แต่ทรงอดทนกับพวกท่าน พระองค์ไม่ทรงประสงค์ให้ใครพินาศเลย แต่ประสงค์ให้ทุกคนกลับใจใหม่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endParaRPr lang="en-US" altLang="zh-HK" sz="4000" kern="0" dirty="0"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คุณเห็นอะไรจากข้อต่อมานี้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000" dirty="0"/>
          </a:p>
        </p:txBody>
      </p:sp>
      <p:sp>
        <p:nvSpPr>
          <p:cNvPr id="4" name="Text Box 214">
            <a:extLst>
              <a:ext uri="{FF2B5EF4-FFF2-40B4-BE49-F238E27FC236}">
                <a16:creationId xmlns:a16="http://schemas.microsoft.com/office/drawing/2014/main" id="{C737A0FD-DCF7-0167-1397-0472B91236FD}"/>
              </a:ext>
            </a:extLst>
          </p:cNvPr>
          <p:cNvSpPr txBox="1"/>
          <p:nvPr/>
        </p:nvSpPr>
        <p:spPr>
          <a:xfrm>
            <a:off x="2802835" y="5321404"/>
            <a:ext cx="9094303" cy="42164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พระองค์ทรงประสงค์ให้ทุกคนได้รับความรอด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231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72A34AA-F037-EACF-7052-CDECEA1D9AD0}"/>
              </a:ext>
            </a:extLst>
          </p:cNvPr>
          <p:cNvSpPr txBox="1"/>
          <p:nvPr/>
        </p:nvSpPr>
        <p:spPr>
          <a:xfrm>
            <a:off x="231913" y="0"/>
            <a:ext cx="1172817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เพราะว่าในข่าวประเสริฐนั้น ความชอบธรรมซึ่งเกิดมาจากพระเจ้าก็ได้สำแดงออกโดยความเชื่อ และเพื่อความเชื่อ ตามที่พระคัมภีร์มีเขียนไว้ว่า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en-US" altLang="zh-HK" sz="4000" i="1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คนชอบธรรมจะมีชีวิตดำรงอยู่โดยความเชื่อ”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en-US" altLang="zh-HK" sz="4000" i="1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b="1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คนชอบธรรมจะมีชีวิตดำรงอยู่โดยความเชื่อ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เอามา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จาก ฮาบากุก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2:4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เปาโลคอยกล่าวถึงเรื่องนี้ใน กาลาเทีย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3:11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ข้อความนี้ได้ถูกนำมาใช้เพื่อพิสูจน์ว่าบุคคลที่ได้เป็นคนชอบธรรมนั้นไม่ได้อยู่บนพื้นฐานของ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ธรรมบัญญัติ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ข้อความนี้ปรากฏขึ้นอีกครั้งใน ฮีบรู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10:38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พร้อมบริบทส่วนหนึ่ง เพื่อสนับสนุนผู้อ่านจดหมายให้รักษาสิ่งที่พวกเขา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เชื่อ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เปาโลกำลังเน้นอะไรที่นี่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3200" dirty="0"/>
          </a:p>
        </p:txBody>
      </p:sp>
      <p:sp>
        <p:nvSpPr>
          <p:cNvPr id="4" name="Text Box 214">
            <a:extLst>
              <a:ext uri="{FF2B5EF4-FFF2-40B4-BE49-F238E27FC236}">
                <a16:creationId xmlns:a16="http://schemas.microsoft.com/office/drawing/2014/main" id="{C238C4AE-4AAA-4E34-C76C-BD06118F8A74}"/>
              </a:ext>
            </a:extLst>
          </p:cNvPr>
          <p:cNvSpPr txBox="1"/>
          <p:nvPr/>
        </p:nvSpPr>
        <p:spPr>
          <a:xfrm>
            <a:off x="2049393" y="6186309"/>
            <a:ext cx="8535781" cy="42164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ความเชื่อเป็นทางเดียวที่ช่วยให้เราอยู่ในความรอด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031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EA5CEFE-CD96-E05E-9910-23E71FFA3B2C}"/>
              </a:ext>
            </a:extLst>
          </p:cNvPr>
          <p:cNvSpPr txBox="1"/>
          <p:nvPr/>
        </p:nvSpPr>
        <p:spPr>
          <a:xfrm>
            <a:off x="271669" y="491589"/>
            <a:ext cx="1164866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ที่ได้รับการทรงเรียกให้เป็นอัครทูต และการตั้งไว้ให้ประกาศข่าวประเสริฐของพระเจ้า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โครินธ์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9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36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16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เพราะว่าถ้าข้าพเจ้าประกาศข่าวประเสริฐ ข้าพเจ้าก็ไม่มีเหตุที่จะอวดได้ เพราะว่าข้าพเจ้าจำต้องทำ และถ้าไม่ประกาศ วิบัติจะเกิดกับข้าพเจ้า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36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23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ข้าพเจ้าทำทุกอย่าง เพราะเห็นแก่ข่าวประเสริฐเพื่อข้าพเจ้าจะได้มีส่วนในข่าวประเสริฐนั้น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เปาโลทำหน้าที่ของเขาได้ดีหรือไม่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ท่านจะเป็นแบบอย่างให้กับเราอย่างไร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3600" dirty="0"/>
          </a:p>
        </p:txBody>
      </p:sp>
      <p:sp>
        <p:nvSpPr>
          <p:cNvPr id="4" name="Text Box 166">
            <a:extLst>
              <a:ext uri="{FF2B5EF4-FFF2-40B4-BE49-F238E27FC236}">
                <a16:creationId xmlns:a16="http://schemas.microsoft.com/office/drawing/2014/main" id="{1FE26D87-D950-E529-3A9D-A542796897E8}"/>
              </a:ext>
            </a:extLst>
          </p:cNvPr>
          <p:cNvSpPr txBox="1"/>
          <p:nvPr/>
        </p:nvSpPr>
        <p:spPr>
          <a:xfrm>
            <a:off x="3618367" y="5885266"/>
            <a:ext cx="6728267" cy="231046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ไม่มีเหตุที่จะอวด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 </a:t>
            </a:r>
            <a:r>
              <a:rPr lang="th-TH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ทำทุกอย่าง 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394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9A8FD0-64EF-8BFC-BE13-1FBDBFBA4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0" t="26518" r="22250" b="40297"/>
          <a:stretch/>
        </p:blipFill>
        <p:spPr>
          <a:xfrm>
            <a:off x="49529" y="894080"/>
            <a:ext cx="12064093" cy="40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638D3E7-472B-AA9D-EB7F-60E240173E1E}"/>
              </a:ext>
            </a:extLst>
          </p:cNvPr>
          <p:cNvSpPr txBox="1"/>
          <p:nvPr/>
        </p:nvSpPr>
        <p:spPr>
          <a:xfrm>
            <a:off x="217004" y="158294"/>
            <a:ext cx="11757991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โครินธ์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15:2 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และท่านจะ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ได้รับความรอด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โดยข่าวประเสริฐนั้นถ้าพวกท่านยังยึดมั่นในคำที่ข้าพเจ้าประกาศนั้น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…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ข่าวประเสริฐนั้นเกี่ยวกับพระบุตรของพระองค์ ผู้ทรงบังเกิดมาโดยสืบเชื้อสายจากดาวิดทางฝ่ายเนื้อหนัง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endParaRPr lang="en-US" altLang="zh-HK" sz="4000" kern="0" dirty="0">
              <a:solidFill>
                <a:srgbClr val="121212"/>
              </a:solidFill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304800" indent="-304800"/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ตามแหล่งกำเนิดทางกายภาพของพระเยซู พระองค์เกิดจาก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โยเซฟ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ซึ่งเป็นทายาทของกษัตริย์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ดาวิด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(ลูกา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3:23-31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ฮีรีเป็นบิดาของโยเซฟ) พิสูจน์ให้เห็นว่าเขาเป็น "บุตรของ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มนุษย์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" ด้วยชีวิตและนิสัยแบบ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มนุษย์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ดังนั้น พระองค์มีคุณสมบัติที่จะยืนอยู่ในตำแหน่งของ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มนุษย์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ยอมรับการพิพากษาของพระเจ้าและถูก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ตรึงตาย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แทน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มนุษย์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553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3C21EAC-915D-E930-0B41-720BFD41B471}"/>
              </a:ext>
            </a:extLst>
          </p:cNvPr>
          <p:cNvSpPr txBox="1"/>
          <p:nvPr/>
        </p:nvSpPr>
        <p:spPr>
          <a:xfrm>
            <a:off x="218662" y="908032"/>
            <a:ext cx="11430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200" indent="-1016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"</a:t>
            </a:r>
            <a:r>
              <a:rPr lang="th-TH" altLang="zh-HK" sz="40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บังเกิดมาโดยสืบเชื้อสายจากดาวิด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"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ยังหมายความถึงการสืบทอดบัลลังก์ของดาวิดในฐานะกษัตริย์ พระเยซูคริสต์จะทรงครอบครองในฐานะกษัตริย์ท่ามกลางประชาชนของพระเจ้า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กษัตริย์ท่ามกลางเราได้ทำอะไรเพื่อเรา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?</a:t>
            </a:r>
            <a:endParaRPr lang="zh-HK" altLang="en-US" sz="3600" dirty="0"/>
          </a:p>
        </p:txBody>
      </p:sp>
      <p:sp>
        <p:nvSpPr>
          <p:cNvPr id="4" name="Text Box 186">
            <a:extLst>
              <a:ext uri="{FF2B5EF4-FFF2-40B4-BE49-F238E27FC236}">
                <a16:creationId xmlns:a16="http://schemas.microsoft.com/office/drawing/2014/main" id="{8C1CA9C3-D3ED-84B8-F82F-2D791DF851E6}"/>
              </a:ext>
            </a:extLst>
          </p:cNvPr>
          <p:cNvSpPr txBox="1"/>
          <p:nvPr/>
        </p:nvSpPr>
        <p:spPr>
          <a:xfrm>
            <a:off x="3507823" y="3893464"/>
            <a:ext cx="3737804" cy="519509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ถูกตรึงตายแทนเรา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157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59F5F8-B6BA-366F-CC9B-119E3680C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1" t="29421" r="22228" b="27970"/>
          <a:stretch/>
        </p:blipFill>
        <p:spPr>
          <a:xfrm>
            <a:off x="144019" y="377688"/>
            <a:ext cx="11901256" cy="56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DC6B499-376C-9D0F-8137-B572D7C9C22C}"/>
              </a:ext>
            </a:extLst>
          </p:cNvPr>
          <p:cNvSpPr txBox="1"/>
          <p:nvPr/>
        </p:nvSpPr>
        <p:spPr>
          <a:xfrm>
            <a:off x="67917" y="809433"/>
            <a:ext cx="1205616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zh-TW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พระวิญญาณบริสุทธิ์”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อยู่ตรงข้ามกับ “เนื้อหนัง” ซึ่งหมายความว่าพระองค์ทรงแตกต่างจากคนในโลก และแท้จริงแล้วพระองค์ทรงเป็นพระเจ้าที่เสด็จมาเป็นมนุษย์ พระองค์จึง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บริสุทธิ์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ปราศจาก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ความชั่วร้าย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และไม่มี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มลทิน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(ฮีบรู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7: 26).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ด้วยวิธีนี้เท่านั้นที่พระเยซูสามารถนำ "(ผู้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บริสุทธิ์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แทนคนที่ได้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กระทำผิด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) ผู้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ชอบธรรม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แทนคน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ไม่ชอบธรรม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" (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เปโตร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3:18)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และแบกรับและขจัด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บาป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ของมนุษย์ต่อพระพักตร์พระเจ้า (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เปโตร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2:24;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ยอห์น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1:29)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108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5C12AD5-B393-C881-B238-724B8E3AA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0" t="26370" r="22500" b="8741"/>
          <a:stretch/>
        </p:blipFill>
        <p:spPr>
          <a:xfrm>
            <a:off x="243840" y="71120"/>
            <a:ext cx="1167384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4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1479</Words>
  <Application>Microsoft Office PowerPoint</Application>
  <PresentationFormat>寬螢幕</PresentationFormat>
  <Paragraphs>64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3</cp:revision>
  <dcterms:created xsi:type="dcterms:W3CDTF">2022-09-07T04:23:43Z</dcterms:created>
  <dcterms:modified xsi:type="dcterms:W3CDTF">2022-10-27T13:39:13Z</dcterms:modified>
</cp:coreProperties>
</file>