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FFB8F-9D10-43F5-B86D-E16C5003137F}" v="6" dt="2024-03-05T15:26:27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C2AFA0-D88D-B4E6-F44F-7CAAFD6CC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EAD124-2793-D380-5A98-96E2D9C6F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6842CF-05EB-5222-5FE0-60544176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79CC1D-0341-4714-8286-C9054F0F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8B2494-94DF-8CEE-641F-B335B1FF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125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457C3C-B757-2FB8-20E7-CF7AC770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5516AFD-AF81-EC5A-722A-325311866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279299-3A6E-96EB-A75C-C2371297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A18EAE-1782-8CE7-8EDC-FC482B32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B64E42-70CB-E2EC-A230-4EF8638F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089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5334454-0AD6-96B3-0963-70A214143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050E1C8-4A1E-DB9B-69C8-2657EB130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1313A7-AFAB-CF3A-25A7-7A601EF6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9E4524-0516-8A38-59A5-0220683B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CAB4B8-8C7E-B615-B01B-93E0AD02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477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B72918-EB72-5090-AD7D-C760526B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B65212-5535-3579-E7FE-54810535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19B70C-3A6B-4B06-5AA2-523C9AB4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21DAEA-59F2-4F22-6FC8-39F57AFF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60BB7C-280A-2FE4-7843-D1F05309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203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E62BD6-8B00-8E3E-5EE5-C81DC07A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36C55B-5525-A554-7A04-452FADF5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A1C056-FFDD-84B8-5109-FAF0191A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462867-D28A-5FD0-BCCA-75489ACB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7C31CA-76DE-BF33-EDF2-8F35591A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190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7E296-1D8E-946F-5AC3-228915A9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23A4A-35FD-3B10-C30D-9BF13F219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3B0CB0A-D6BC-B567-E1B1-58F522455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98AD1C-D3E0-1C6E-A7CF-F1D495EA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2CB8CC-3DC3-AB87-CB54-77C6A4B8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34FFF79-2C7D-79ED-613A-C66D96A0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687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A2C47-48E8-A349-D65C-AAB14C68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773BCB-53F0-7AB6-624E-24C64F9A7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048A89-5797-610C-4D66-1FA0D0C31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7B25C02-0DE5-D7B1-A56B-7817F0D23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271993C-7C45-B398-C815-AE1D86D8A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9EE6000-1547-E0BB-C635-D7E22216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9AB869F-89CA-1EA5-498C-94983E23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7F04392-24E6-D96B-E3ED-EB5800CB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695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0E5063-4E1C-7793-DC0A-29CB4F16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FBD1ED9-FB44-9CF5-A064-80E2E528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FDE47CC-1D28-46F4-242F-A2DA72A4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FB05EF-50A8-9AEB-72E5-63231F87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973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A0B6207-C06A-E22B-0AE9-6FAEAEAB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810C99-C434-AC6B-DFE9-7A68F4F3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FDD652-2F67-9820-1230-2CE9E15D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856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AC1BF3-4926-8199-6641-831C9702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25FED4-7DDE-47E7-40DC-4475F87A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AAB264-21AF-6F8A-02E8-9B0C01952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8C91F4-B2E3-0728-AE66-8967ACBD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17E124-2FFE-3838-22C9-0BB519E5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BA70C3-9E6E-AD63-0DEE-CCA36BE0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414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C43453-1EFA-9EA8-3A45-00FBE85E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DD4A2D7-4E88-73FE-EEB4-433447106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4B8DBB-28BE-0110-DFB4-E55430F36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0C417-3C59-0335-29D7-45FE2FD5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7039C3A-32B5-B7C7-FD10-C5C3A089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90B3F78-5EFF-E772-9955-EBB6FDF9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46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EC616B7-60B5-CCB1-D245-140E4D6E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11D079-D1EB-7F39-B741-958A576B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7A684A-91F6-8BAA-7FD3-49C52CE37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6A57-CCCA-4CBD-BC44-A6A5911DC0B3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1294DB-51B8-62D8-52C9-294206E17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3F376E-70D9-2BF9-2261-8E586E60B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475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7AB85FF-5090-7B7D-1A7C-DAB1C9120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1186" cy="399129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D50636E-382F-A279-C5E3-7D6D476993AC}"/>
              </a:ext>
            </a:extLst>
          </p:cNvPr>
          <p:cNvSpPr txBox="1"/>
          <p:nvPr/>
        </p:nvSpPr>
        <p:spPr>
          <a:xfrm>
            <a:off x="286407" y="3583289"/>
            <a:ext cx="11619186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บทที่ </a:t>
            </a:r>
            <a:r>
              <a:rPr lang="en-US" altLang="zh-HK" sz="7200" kern="1800" cap="all" spc="75" dirty="0">
                <a:solidFill>
                  <a:srgbClr val="121212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9</a:t>
            </a:r>
            <a:r>
              <a:rPr lang="th-TH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  <a:endParaRPr lang="en-US" altLang="zh-HK" sz="7200" kern="1800" cap="all" spc="75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/>
            <a:r>
              <a:rPr lang="th-TH" altLang="zh-HK" sz="48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บิลดัด</a:t>
            </a:r>
            <a:r>
              <a:rPr lang="th-TH" altLang="zh-HK" sz="48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พูดเป็นครั้งแรก</a:t>
            </a:r>
            <a:r>
              <a:rPr lang="en-US" altLang="zh-HK" sz="48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&gt;&gt;&gt;&gt;</a:t>
            </a:r>
            <a:r>
              <a:rPr lang="th-TH" altLang="zh-HK" sz="48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คำตอบของโยบ</a:t>
            </a:r>
            <a:r>
              <a:rPr lang="en-US" altLang="zh-HK" sz="48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(2)</a:t>
            </a:r>
            <a:r>
              <a:rPr lang="en-US" altLang="zh-HK" sz="60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altLang="zh-HK" sz="24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HK" sz="54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10:1-22</a:t>
            </a:r>
            <a:endParaRPr lang="zh-HK" altLang="en-US" sz="199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F144C5B-D302-8E02-F843-C4441F36A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254" y="0"/>
            <a:ext cx="5328745" cy="37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7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8F4EC31-39CF-C49E-FA09-8CD2B8A8C843}"/>
              </a:ext>
            </a:extLst>
          </p:cNvPr>
          <p:cNvSpPr txBox="1"/>
          <p:nvPr/>
        </p:nvSpPr>
        <p:spPr>
          <a:xfrm>
            <a:off x="735724" y="830316"/>
            <a:ext cx="10415752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11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พระองค์ทรงห่มข้าพระองค์ด้วยหนังและเนื้อ ทรงสานข้าพระองค์ด้วยกระดูกและเส้นเอ็น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นี่เป็นสำนวนภาษาฮีบรูที่อธิบายพัฒนาการของทารกในครรภ์ ราวกับว่านมถูกควบแน่นเพื่อทำชีส เมื่อมองย้อนกลับไปในช่วงเริ่มต้นชีวิต โยบสารภาพว่า อำนาจของพระเจ้าไม่เพียงแต่ควบคุม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ภายนอก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เท่านั้น แต่ยังควบคุมชีวิต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ภายใน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ของผู้คนด้วย โยบจึงรอคอยพระเมตตาของพระเจ้าอย่างเงียบๆ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74902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DCEEE2A-E2A2-FFFE-F6B7-8E829AAA4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5" y="367862"/>
            <a:ext cx="11907647" cy="59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F5E677E-734E-6729-34C4-2550CE13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60" y="294290"/>
            <a:ext cx="11760666" cy="610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18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79FEB73-CA6D-DBCE-A799-E2A47F3B7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9" y="65438"/>
            <a:ext cx="11582400" cy="661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1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2BB5969-8D13-F43C-963A-4BC7E95E1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0" y="893379"/>
            <a:ext cx="11984474" cy="488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14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8D4C684-E956-C53F-B53C-59063FEB8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68" y="1103586"/>
            <a:ext cx="11824750" cy="43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4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9BFD8D1-FA38-8B07-E3B1-E8CEBEA59D49}"/>
              </a:ext>
            </a:extLst>
          </p:cNvPr>
          <p:cNvSpPr txBox="1"/>
          <p:nvPr/>
        </p:nvSpPr>
        <p:spPr>
          <a:xfrm>
            <a:off x="557047" y="840827"/>
            <a:ext cx="1081514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th-TH" altLang="zh-HK" sz="4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7. โยบถามอีกครั้งว่าเหตุใดพระเจ้าจึงให้ชีวิตแก่เขา แล้วปล่อยให้เขาทนทุกข์แต่ไม่ให้เขาตายไป</a:t>
            </a:r>
            <a:r>
              <a:rPr lang="th-TH" altLang="zh-HK" sz="36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 10:18-22</a:t>
            </a:r>
            <a:endParaRPr lang="zh-TW" altLang="zh-HK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254000" indent="-2540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HK" sz="36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</a:t>
            </a:r>
            <a:r>
              <a:rPr lang="th-TH" altLang="zh-HK" sz="36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เนื้อข้อความนี้เป็นหัวข้อที่พบกันได้ในตลอดทั้งเล่ม (3:11</a:t>
            </a:r>
            <a:r>
              <a:rPr lang="en-US" altLang="zh-HK" sz="36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; </a:t>
            </a:r>
            <a:r>
              <a:rPr lang="th-TH" altLang="zh-HK" sz="36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6:8</a:t>
            </a:r>
            <a:r>
              <a:rPr lang="en-US" altLang="zh-HK" sz="36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; </a:t>
            </a:r>
            <a:r>
              <a:rPr lang="th-TH" altLang="zh-HK" sz="36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14:13</a:t>
            </a:r>
            <a:r>
              <a:rPr lang="en-US" altLang="zh-HK" sz="36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; </a:t>
            </a:r>
            <a:r>
              <a:rPr lang="th-TH" altLang="zh-HK" sz="36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16:22) 3:17</a:t>
            </a:r>
            <a:r>
              <a:rPr lang="en-US" altLang="zh-HK" sz="36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~</a:t>
            </a:r>
            <a:r>
              <a:rPr lang="th-TH" altLang="zh-HK" sz="36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19 พรรณนาถึงโลกหลังความตายว่าเป็นสถานที่พักผ่อน เสรีภาพ และสันติภาพ แต่ที่นี้พรรณนาความตายว่ามืดมน นี้เป็นเพราะ :</a:t>
            </a:r>
            <a:endParaRPr lang="zh-TW" altLang="zh-HK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th-TH" altLang="zh-HK" sz="36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①</a:t>
            </a:r>
            <a:r>
              <a:rPr lang="th-TH" altLang="zh-HK" sz="36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 ในขั้นตอนการอธิษฐานต่อพระเจ้า อารมณ์ที่ร้อนรนของโยบก็สงบลง</a:t>
            </a:r>
            <a:endParaRPr lang="zh-TW" altLang="zh-HK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3600" kern="0" dirty="0">
                <a:solidFill>
                  <a:srgbClr val="202124"/>
                </a:solidFill>
                <a:effectLst/>
                <a:cs typeface="新細明體" panose="02020500000000000000" pitchFamily="18" charset="-120"/>
              </a:rPr>
              <a:t>②</a:t>
            </a:r>
            <a:r>
              <a:rPr lang="th-TH" altLang="zh-HK" sz="36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 ความกลัวและความรักที่มีต่อชีวิตกลับคืนมา ความหลงใหลในความตายของโยบลดลง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64147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97FD41C-6450-EF4B-9AEE-46B166AEA926}"/>
              </a:ext>
            </a:extLst>
          </p:cNvPr>
          <p:cNvSpPr txBox="1"/>
          <p:nvPr/>
        </p:nvSpPr>
        <p:spPr>
          <a:xfrm>
            <a:off x="504496" y="243512"/>
            <a:ext cx="10752083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18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ไฉนพระองค์ทรงนำข้าพระองค์ออกมาจากครรภ์ มิฉะนั้นข้าพระองค์คงตายก่อนผู้ใดได้เห็นข้าพระองค์ </a:t>
            </a:r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19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ประหนึ่งว่าข้าพระองค์มิได้เกิดมา ข้าพระองค์คงถูกนำจากครรภ์ไปถึงหลุมศพแล้ว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หลังจากที่พระเจ้าทรงสร้างแล้วก็ถูกทำลาย โยบก็อดไม่ได้ที่จะถอนหายใจอีกครั้งว่าทำไมเขาถึงเกิดมาในโลกนี้ (ดูบทที่ 3) ความหวังเดียวของเขาคือการได้พักผ่อนสักเล็กน้อยก่อนที่เขาจะตาย แต่เมื่อสิ่งนี้ไม่มีให้ โยบปรารถนาอีกครั้งว่าเขาจะไม่เกิด (3:11) แต่ถ้าเกิดออกจากครรภ์มารดาแล้ว เขาก็อยากจะ "พินาศใน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เวลานั้น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" และถูก "ส่งไปที่</a:t>
            </a:r>
            <a:r>
              <a:rPr lang="th-TH" altLang="zh-HK" sz="44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หลุมศพ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"  เพราะ  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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42074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A84A14C-8683-23E3-7AC5-FD5DC760602B}"/>
              </a:ext>
            </a:extLst>
          </p:cNvPr>
          <p:cNvSpPr txBox="1"/>
          <p:nvPr/>
        </p:nvSpPr>
        <p:spPr>
          <a:xfrm>
            <a:off x="325821" y="420414"/>
            <a:ext cx="1152984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20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วันคืนของข้าพระองค์ก็น้อยมิใช่หรือ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ขอให้ข้าพระองค์อยู่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ลำพัง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เพื่อข้าพระองค์จะได้ชื่นใจสักหน่อย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21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ก่อนที่ข้าพระองค์จะไปยังที่ซึ่งข้าพระองค์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ไม่ได้กลับ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ถึงแผ่นดินแห่งความมืดและเงามัจจุราช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22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แผ่นดินแห่งความมืดทึบดังตัวความมืดเอง เป็นแผ่นดินแห่งเงามัจจุราชและไร้ระเบียบ ที่ซึ่ง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ความสว่าง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เป็นเหมือนความมืด”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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สิ่งที่โยบแสดงออกคือมุมมองเรื่องความตายที่แพร่หลายในยุคพันธสัญญาเดิม นั่นคือผู้คนจะไปสู่สถานที่อันมืดมนและไร้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ความสุข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หลังความตาย ซึ่งไม่มีการ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ลงโทษ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หรือ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รางวัล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 และไม่มีทางหนี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53247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28F0400-DFCF-771C-F5F4-01BA6A649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7" y="1471448"/>
            <a:ext cx="11877176" cy="376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5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BB4B1B-7CCF-4110-F1B2-550DEF049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65" y="220717"/>
            <a:ext cx="11928180" cy="651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87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40463024-2A41-F474-42F6-9F46FFA50A81}"/>
              </a:ext>
            </a:extLst>
          </p:cNvPr>
          <p:cNvSpPr txBox="1"/>
          <p:nvPr/>
        </p:nvSpPr>
        <p:spPr>
          <a:xfrm>
            <a:off x="94593" y="428178"/>
            <a:ext cx="1177158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HK" sz="32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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การตอบสนองครั้งแรกของ โยบต่อ บิลดัดสิ้นสุดลง เหตุผลของ บิลดัด เป็นเพียงผิวเผิน แต่คำพูดของเขาจริงจัง เขาคาดเดาเกี่ยวกับ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ความบาป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ของโยบและลูก ๆ ของเขาโดยไม่มีเหตุผล (8:4</a:t>
            </a:r>
            <a:r>
              <a:rPr lang="en-US" altLang="zh-HK" sz="32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20) และผลักโยบลงไปในเหวลึกที่เจ็บปวดยิ่ง แต่จุดประสงค์ของบิลดัดในฐานะเครื่องมือในพระหัตถ์ของพระเจ้าคือการแนะนำโยบให้ยอมรับความไม่รู้ของเขาต่อหน้าความจริง (9:5</a:t>
            </a:r>
            <a:r>
              <a:rPr lang="en-US" altLang="zh-HK" sz="32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~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12) และเพื่อสร้างแรงบันดาลใจให้เขามีมุมมองที่ครอบคลุมมากขึ้นเกี่ยวกับความยุติธรรมและอำนาจของพระเจ้า ( 9:22</a:t>
            </a:r>
            <a:r>
              <a:rPr lang="en-US" altLang="zh-HK" sz="32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~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24) การคิดอย่างลึกซึ้งทำให้โยบพูดไม่ออก อยากได้ "ผู้ฟังที่สามารถจับเราทั้งสองได้" (9:33) และความคิดเหล่านี้ทำให้โยบคิดต่อไปว่าพระประสงค์ที่ “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สวยงาม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” ของพระเจ้าคืออะไร (ข้อ 3) และอะไรคือพระประสงค์ของพระเจ้าสำหรับชีวิต (ข้อ 8-13) โยบเชื่อว่าพระเจ้าทั้ง "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สร้าง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" (ข้อ 8) และ "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ทำลาย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" (ข้อ 8) และ "มี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พระประสงค์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เสมอ" (ข้อ 13) แม้ว่าสิ่งนี้ทำให้เขาสับสน แต่ก็ทำให้เขาคลำหาทิศทางที่ถูกต้องและเข้าหาคำตอบสุดท้ายทีละขั้น—เพราะ "การสร้าง" และ "การทำลาย" เป็นงานที่พระเจ้าต้องการทำกับเขา! แต่พระเจ้าไม่ได้ "สร้าง" เพื่อ "ทำลาย" (ข้อ 8-9) แต่ "ทำลาย" เพื่อ "สร้าง" เมื่อเราดูถูกความฉาบฉวยและความไร้เดียงสาของผู้อื่น คุณเคยคิดไหมว่านั่นคือ "บิลแดด" ที่พระเจ้าส่งมาเพื่อดลใจให้เราคิด</a:t>
            </a:r>
            <a:r>
              <a:rPr lang="en-US" altLang="zh-HK" sz="32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?</a:t>
            </a:r>
            <a:endParaRPr lang="zh-TW" altLang="zh-HK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794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06BA24F-C43F-BE8D-3380-4AD6D2516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02" y="115614"/>
            <a:ext cx="11663918" cy="656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7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7B14E26-2F03-AED5-5E57-E22D52B24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14" y="346841"/>
            <a:ext cx="11956998" cy="62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9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C5CFF53-45EF-55BE-0024-DC619707E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5" y="115614"/>
            <a:ext cx="12032254" cy="651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8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3A2CE08-DD73-95A9-EA57-CB2D822B7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65" y="609600"/>
            <a:ext cx="11804636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1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5128903-3C0C-FFA8-78DB-142F75E85C8D}"/>
              </a:ext>
            </a:extLst>
          </p:cNvPr>
          <p:cNvSpPr txBox="1"/>
          <p:nvPr/>
        </p:nvSpPr>
        <p:spPr>
          <a:xfrm>
            <a:off x="851338" y="1524000"/>
            <a:ext cx="10731062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6. โยบนึกถึงต้นกำเนิดชีวิตของเขาเอง และยิ่งงงว่าทำไมพระเจ้าถึงต้องการทำลายเขา เขารู้สึกว่าเขาไม่มีที่ให้หลบหนี และเขาไม่สามารถต้านทานการโจมตีของผู้สร้างได้อีก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endParaRPr lang="en-US" altLang="zh-HK" sz="4400" kern="0" dirty="0">
              <a:solidFill>
                <a:srgbClr val="202124"/>
              </a:solidFill>
              <a:effectLst/>
              <a:latin typeface="inherit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10:8-17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1998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410F080-9FF0-D138-09D9-D7F28AE0B415}"/>
              </a:ext>
            </a:extLst>
          </p:cNvPr>
          <p:cNvSpPr txBox="1"/>
          <p:nvPr/>
        </p:nvSpPr>
        <p:spPr>
          <a:xfrm>
            <a:off x="388883" y="181957"/>
            <a:ext cx="1111994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8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พระหัตถ์ของพระองค์ปั้นและสร้างข้าพระองค์ และบัดนี้พระองค์ทรงหันมาทำลายข้าพระองค์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พระองค์ทรงหันมาทำลายข้าพระองค์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”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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203200" indent="-203200"/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2:3 </a:t>
            </a:r>
            <a:r>
              <a:rPr lang="th-TH" altLang="zh-HK" sz="44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และพระยาห์เวห์ตรัสกับซาตานว่า “เจ้าได้พิจารณาดูโยบผู้รับใช้ของเราหรือไม่ว่า ในแผ่นดินโลกไม่มีใครเหมือนเขา เป็นคนดีพร้อมและเที่ยงธรรม เป็นผู้ยำเกรงพระเจ้าและหันจากความชั่วร้าย</a:t>
            </a:r>
            <a:r>
              <a:rPr lang="en-US" altLang="zh-HK" sz="4400" kern="10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  <a:cs typeface="Cordia New" panose="020B0304020202020204" pitchFamily="34" charset="-34"/>
              </a:rPr>
              <a:t>? </a:t>
            </a:r>
            <a:r>
              <a:rPr lang="th-TH" altLang="zh-HK" sz="44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เขายังยึดมั่นในความซื่อสัตย์ของเขาอยู่ ถึงแม้เจ้าชวนเราให้ต่อสู้กับเขา เพื่อทำลายเขาโดยไม่มีเหตุ”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โยบคือคนที่พระเจ้าทรงสร้างขึ้น ทำลายเขาทำไม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?_</a:t>
            </a:r>
            <a:r>
              <a:rPr lang="th-TH" altLang="zh-HK" sz="44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ทำลายเขาโดยไม่มีเหตุ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1732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43226F2-2AA4-AC0C-B52D-A0113FA29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5" y="346841"/>
            <a:ext cx="11961821" cy="60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31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951</Words>
  <Application>Microsoft Office PowerPoint</Application>
  <PresentationFormat>寬螢幕</PresentationFormat>
  <Paragraphs>22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inherit</vt:lpstr>
      <vt:lpstr>新細明體</vt:lpstr>
      <vt:lpstr>Angsana New</vt:lpstr>
      <vt:lpstr>Arial</vt:lpstr>
      <vt:lpstr>Calibri</vt:lpstr>
      <vt:lpstr>Calibri Light</vt:lpstr>
      <vt:lpstr>Tahoma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cw ip</dc:creator>
  <cp:lastModifiedBy>cw ip</cp:lastModifiedBy>
  <cp:revision>17</cp:revision>
  <dcterms:created xsi:type="dcterms:W3CDTF">2023-12-19T13:36:45Z</dcterms:created>
  <dcterms:modified xsi:type="dcterms:W3CDTF">2024-03-05T15:29:00Z</dcterms:modified>
</cp:coreProperties>
</file>