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B362AD-8CEB-6CA4-DF28-6FE481951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C86CE1-AB4B-DEDA-AE3B-5A9ECBA3F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CD91CF-72E0-31FB-09B7-21233A71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84B3B6-D6EA-A9D7-4143-5F543E69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20F86C-9465-7A5F-22B7-2F72C293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271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2B0677-5BF2-C63F-E285-98CC3F30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A5BD19-F421-4C8F-B84E-FF5E41AA9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0C058-2920-27DA-83FA-832307AB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A22A5-8847-658A-02B3-05934BD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652D71-21F4-3311-E0E2-64A8D6DD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668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FC70FF0-A75E-4F7D-2183-07FF5621C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D6275A-D802-2702-1091-205CDF2E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BA37CA-CEB7-573C-21D4-20DF8518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804DC-2BFD-507B-B1A0-7DEF6A66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F186D4-AD7C-DBF7-D424-03E8136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146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59128-6E81-589C-B5DC-6EEBF8E1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48B7B2-92DD-D129-34E5-652DE29F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541493-97F1-29F8-E014-C83E834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27EEA1-16B3-95AF-92AE-E9F7FF28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D42DEB-87C9-06D1-1AD4-9870CFE6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49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2E6A7-6040-4AEF-8B74-D2980D9B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4DF019-3091-09E7-FAF1-AA7E87A2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53094B-E461-E90D-E193-4346705D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364A08-2C78-9F31-7064-2ADE35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66CB93-9125-4D2F-C48E-CDEEF2E6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074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F1194-FC1A-538C-D83E-27ABD2FB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5DF70F-CFDF-FAF1-2702-DE0E0003A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BDB6902-DF3D-0CD5-233C-F3B3A872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188EDC-B3E9-1CB8-928C-3AA718EB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EDBC070-8E08-3588-503C-733981F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ADB1A8-7760-B9F5-3CA0-48271D41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54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B3FBB-90F7-8BA9-621F-4A89D5EB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1BA939-59B5-5C1D-C51E-19FD741E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0BDDCD-C129-5BA1-C367-9C0C7F148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132B902-FD41-88FF-6A02-B27087DA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BE0E1C-5018-B3D0-578B-E66C33FE3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0A7E0D4-D9A1-BD22-CAFF-D018FFE2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6F8FB5F-CFF8-C062-D197-DCA00F9B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02C4FB-BF63-32AC-2179-C296F27D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05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89934-CBBD-73C3-B48A-1384B4F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30A6BD-52BB-3E36-102D-C2799D0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C3A2509-914C-4108-9544-672AA1BA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66653-B4C7-979A-140D-3E342064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72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9A19ED-C044-1D35-972C-BA14FDC2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1AC15B-5208-F60C-973E-EBE558F6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5DA81B-734A-A508-7244-85F2BD93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2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33244F-7AE5-D0E1-8D03-716D15CB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ED30A1-A382-928F-8945-07A6034D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88E7CC-0B84-903A-50FD-A350A157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C7A58E-6DE2-33E6-B9D9-83735725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9601EF-D17B-70E4-0969-898B77EE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49E310-D76F-D545-4180-B81BC232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600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C8324-14D4-026D-1BDC-321C7D4E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5C6E7F-6998-4BEC-0555-C9B6E90CEA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8B7420B-7824-F89B-3B13-4D05DE6C8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AE4E35-4E99-7C87-67AE-8444842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673BAFB-3441-D869-3F1F-372974ED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A9B55-80F6-92D9-2296-721411E7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26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1EFC26-965E-C1ED-D621-81E2F84B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D26793-6470-EF25-A021-D226117B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067A04-96FD-D5A3-7123-14AAB079C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D98-3674-487D-9170-C1DEFF51F09B}" type="datetimeFigureOut">
              <a:rPr lang="zh-HK" altLang="en-US" smtClean="0"/>
              <a:t>27/10/2022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B9C915-2845-3BC4-64A9-DED45E080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976319-ECD6-479F-ADA6-67EA93B4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CCDB-F9CB-4F48-936C-E756647F03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388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5D55762-0F7B-6D0B-63BB-0EE24C77B914}"/>
              </a:ext>
            </a:extLst>
          </p:cNvPr>
          <p:cNvSpPr txBox="1"/>
          <p:nvPr/>
        </p:nvSpPr>
        <p:spPr>
          <a:xfrm>
            <a:off x="2633870" y="2487687"/>
            <a:ext cx="8152571" cy="1028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HK" sz="4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CTC BS Book of Romans</a:t>
            </a:r>
            <a:endParaRPr lang="zh-TW" altLang="zh-HK" sz="4000" kern="100" dirty="0"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algn="ctr"/>
            <a:r>
              <a:rPr lang="th-TH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</a:t>
            </a:r>
            <a:r>
              <a:rPr lang="en-US" altLang="zh-HK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zh-HK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zh-HK" sz="40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บทแนะนำ</a:t>
            </a:r>
            <a:endParaRPr lang="zh-HK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8C4988D-CB75-8BE7-7C2D-CC557FB86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8" t="37101" r="21984" b="24637"/>
          <a:stretch/>
        </p:blipFill>
        <p:spPr>
          <a:xfrm>
            <a:off x="62121" y="1093304"/>
            <a:ext cx="12067758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564BBF-3458-E147-9742-C6BC2428D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6" t="38815" r="21917" b="13481"/>
          <a:stretch/>
        </p:blipFill>
        <p:spPr>
          <a:xfrm>
            <a:off x="110987" y="609599"/>
            <a:ext cx="11970026" cy="579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49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1B698A5-4A43-9470-857D-BF32455D659C}"/>
              </a:ext>
            </a:extLst>
          </p:cNvPr>
          <p:cNvSpPr txBox="1"/>
          <p:nvPr/>
        </p:nvSpPr>
        <p:spPr>
          <a:xfrm>
            <a:off x="99392" y="0"/>
            <a:ext cx="1181762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35" indent="-381635"/>
            <a:r>
              <a:rPr lang="th-TH" altLang="zh-HK" sz="36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ข้อคำสำคัญ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โรม </a:t>
            </a:r>
            <a:r>
              <a:rPr lang="en-US" altLang="zh-HK" sz="28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1:2-4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28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2</a:t>
            </a:r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คือข่าวประเสริฐที่ได้ทรงสัญญาไว้ล่วงหน้า โดยทางพวกผู้เผยพระวจนะของพระองค์ ในพระคัมภีร์ศักดิ์สิทธิ์</a:t>
            </a:r>
            <a:r>
              <a:rPr lang="en-US" altLang="zh-HK" sz="28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28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3</a:t>
            </a:r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ข่าวประเสริฐนั้นเกี่ยวกับพระบุตรของพระองค์ ผู้ทรงบังเกิดมาโดยสืบเชื้อสายจากดาวิดทางฝ่ายเนื้อหนัง</a:t>
            </a:r>
            <a:r>
              <a:rPr lang="en-US" altLang="zh-HK" sz="28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28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4</a:t>
            </a:r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แต่ฝ่ายจิตวิญญาณแห่งความบริสุทธิ์นั้นทรงปรากฏด้วยฤทธานุภาพว่าเป็นพระบุตรของพระเจ้า โดยการเป็นขึ้นมาจากความตาย คือพระเยซูคริสต์องค์พระผู้เป็นเจ้าของเรา</a:t>
            </a:r>
            <a:endParaRPr lang="en-US" altLang="zh-HK" sz="28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304800" indent="-304800"/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โรม </a:t>
            </a:r>
            <a:r>
              <a:rPr lang="en-US" altLang="zh-HK" sz="28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1:16-17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28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16</a:t>
            </a:r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ข้าพเจ้าไม่มีความละอายในเรื่องข่าวประเสริฐ เพราะว่าข่าวประเสริฐนั้นเป็นฤทธานุภาพของพระเจ้า เพื่อให้ทุกคนที่เชื่อได้รับความรอด พวกยิวก่อน แล้วพวกกรีกด้วย</a:t>
            </a:r>
            <a:r>
              <a:rPr lang="en-US" altLang="zh-HK" sz="28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2800" kern="1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17</a:t>
            </a:r>
            <a:r>
              <a:rPr lang="th-TH" altLang="zh-HK" sz="28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เพราะว่าในข่าวประเสริฐนั้น ความชอบธรรมซึ่งเกิดมาจากพระเจ้าก็ได้สำแดงออกโดยความเชื่อ และเพื่อความเชื่อ ตามที่พระคัมภีร์มีเขียนไว้ว่า</a:t>
            </a:r>
            <a:r>
              <a:rPr lang="en-US" altLang="zh-HK" sz="28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en-US" altLang="zh-HK" sz="2800" i="1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2800" i="1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คนชอบธรรมจะมีชีวิตดำรงอยู่โดยความเชื่อ”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93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8907CB6-EA2B-EA5B-6356-7745F3FF6813}"/>
              </a:ext>
            </a:extLst>
          </p:cNvPr>
          <p:cNvSpPr txBox="1"/>
          <p:nvPr/>
        </p:nvSpPr>
        <p:spPr>
          <a:xfrm>
            <a:off x="152400" y="182873"/>
            <a:ext cx="118872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35" indent="-381635"/>
            <a:r>
              <a:rPr lang="th-TH" altLang="zh-HK" sz="36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คุณสมบัติของหลักสูตร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66700" indent="-266700"/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เพื่อตอบสนองต่อความยากลำบากในการแปลและตีความข้อความต้นฉบับและภาษาไทย ข้อความต้นฉบับจึงถูกเพิ่มในตำแหน่งสำคัญเพื่อให้เข้าใจเนื้อหาของพระคัมภีร์อย่างลึกซึ้งยิ่งขึ้น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66700" indent="-266700"/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เพื่อให้การศึกษาพระคัมภีร์ลึกซึ้งยิ่งขึ้น จึงได้มีการจัด "อ่านพระวจนะในแต่ละวัน" ในแต่ละบทเรียนด้วย เพื่อแนะนำให้นึกถึงคำสอนของพระคัมภีร์โรมันที่ได้ศึกษามาในทุกวัน นอกจากนี้ยังมีคำเตือนเพื่อการทำสมาธิเพื่อนำไปเป็นประยุกต์ใช้ในชีวิตประจำวันของผู้เชื่อได้</a:t>
            </a:r>
            <a:endParaRPr lang="en-US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266700" indent="-266700"/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2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ไม่ว่าจะใช้สำหรับโรงเรียนวันอาทิตย์หรือเรียนเป็นกลุ่ม ความยาวที่แนะนำของแต่ละบทเรียนคือ ประมาณหนึ่งชั่วโมง (ไม่รวมส่วนการสอบถามหรือทักทาย) นอกจากหนังสือเรียนแล้วยังมีหนังสือติวเตอร์เพื่อให้ผู้นำสามารถ มีข้อมูลเพิ่มเติม เพื่อปรับปรุงเนื้อหาชั้นนำ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69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8521E9-59FF-7F61-E922-A6058CE0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57826" r="22310" b="16957"/>
          <a:stretch/>
        </p:blipFill>
        <p:spPr>
          <a:xfrm>
            <a:off x="162114" y="1381539"/>
            <a:ext cx="12029886" cy="30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8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2FEF13-8CE7-AF7B-B4F7-FB600008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1" t="38261" r="22391" b="19275"/>
          <a:stretch/>
        </p:blipFill>
        <p:spPr>
          <a:xfrm>
            <a:off x="98074" y="665920"/>
            <a:ext cx="11995852" cy="52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0CCF4A0-973B-89AC-ED61-D1EA14B1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6" t="27260" r="22833" b="12148"/>
          <a:stretch/>
        </p:blipFill>
        <p:spPr>
          <a:xfrm>
            <a:off x="243840" y="52990"/>
            <a:ext cx="11704320" cy="68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5AF0C25-022E-0BB6-75E9-D5FDBD0259C9}"/>
              </a:ext>
            </a:extLst>
          </p:cNvPr>
          <p:cNvSpPr txBox="1"/>
          <p:nvPr/>
        </p:nvSpPr>
        <p:spPr>
          <a:xfrm>
            <a:off x="447260" y="751344"/>
            <a:ext cx="1155920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ผู้เขียน เวลาเขียน และสถานที่</a:t>
            </a:r>
            <a:endParaRPr lang="zh-TW" altLang="zh-HK" sz="4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อัครทูต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เปาโล </a:t>
            </a:r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(โรม 1:1) เล่มนี้กำหนดโดยเขาและเขียนโดย  </a:t>
            </a:r>
            <a:r>
              <a:rPr lang="th-TH" altLang="zh-HK" sz="40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เทอร์ทิอัส</a:t>
            </a:r>
            <a:r>
              <a:rPr lang="en-US" altLang="zh-HK" sz="40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(</a:t>
            </a:r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โรม 16:22)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ชื่อเดิมของเปาโลคือ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เซาโล</a:t>
            </a:r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(กิจการ 13: 9) และอยู่ในเผ่า</a:t>
            </a:r>
            <a:r>
              <a:rPr lang="th-TH" altLang="zh-HK" sz="40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เบนยามิน </a:t>
            </a:r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(โรม 11: 1) 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289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5AF0C25-022E-0BB6-75E9-D5FDBD0259C9}"/>
              </a:ext>
            </a:extLst>
          </p:cNvPr>
          <p:cNvSpPr txBox="1"/>
          <p:nvPr/>
        </p:nvSpPr>
        <p:spPr>
          <a:xfrm>
            <a:off x="79513" y="0"/>
            <a:ext cx="1200647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นอกจายนี้เปาโลยังเป็นคนที่มีลักษณะเฉพาะต่อไปนี้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ฟิลิปปี 3:</a:t>
            </a:r>
            <a:r>
              <a:rPr lang="en-US" altLang="zh-HK" sz="40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4-6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4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แม้ว่าข้าพเจ้าเองก็มีเหตุที่จะ</a:t>
            </a:r>
            <a:r>
              <a:rPr lang="th-TH" altLang="zh-HK" sz="4400" dirty="0">
                <a:solidFill>
                  <a:srgbClr val="0070C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ไว้ใจในเนื้อหนัง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ด้วย </a:t>
            </a:r>
            <a:endParaRPr lang="en-US" altLang="zh-HK" sz="40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ถ้าคนอื่นคิดว่าเขามีเหตุที่จะไว้ใจในเนื้อหนัง ข้าพเจ้าก็มีมากยิ่งกว่านั้นอีก</a:t>
            </a:r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</a:p>
          <a:p>
            <a:r>
              <a:rPr lang="en-US" altLang="zh-HK" sz="40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5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ข้าพเจ้าเข้าสุหนัตในวันที่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แปด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ที่คลอดมา เป็นชนชาติ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อิสราเอล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อยู่ในเผ่า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เบนยามิน</a:t>
            </a:r>
            <a:r>
              <a:rPr lang="en-US" altLang="zh-HK" sz="4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เป็น</a:t>
            </a:r>
            <a:r>
              <a:rPr lang="th-TH" altLang="zh-HK" sz="4400" dirty="0">
                <a:solidFill>
                  <a:srgbClr val="0070C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ชาวฮีบรูที่เกิดจากคนฮีบรู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en-US" altLang="zh-HK" sz="40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ในด้านธรรมบัญญัติก็อยู่ใน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คณะฟาริสี</a:t>
            </a:r>
            <a:r>
              <a:rPr lang="en-US" altLang="zh-HK" sz="4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en-US" altLang="zh-HK" sz="40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6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ในด้านความกระตือรือร้นก็ได้ข่มเหง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คริสตจักร</a:t>
            </a:r>
            <a:r>
              <a:rPr lang="en-US" altLang="zh-HK" sz="4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th-TH" altLang="zh-HK" sz="40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ในด้านความชอบธรรมตามธรรมบัญญัติก็ไม่มีที่ติ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2232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741280-5381-CA81-F466-5E72A1C45EDA}"/>
              </a:ext>
            </a:extLst>
          </p:cNvPr>
          <p:cNvSpPr txBox="1"/>
          <p:nvPr/>
        </p:nvSpPr>
        <p:spPr>
          <a:xfrm>
            <a:off x="248478" y="286385"/>
            <a:ext cx="11469757" cy="601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กิจการ 22:3</a:t>
            </a:r>
            <a:r>
              <a:rPr lang="en-US" altLang="zh-HK" sz="36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-5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3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ข้าพเจ้าเป็น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ยิว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เกิดในเมืองทาร์ซัสแคว้นซีลีเซีย แต่เติบโตขึ้นในเมืองนี้ เป็นศิษย์ของอาจารย์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กามาลิเอล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และได้รับการอบรมอย่างเคร่งครัดตามธรรมบัญญัติของบรรพบุรุษของเรา </a:t>
            </a:r>
            <a:endParaRPr lang="en-US" altLang="zh-HK" sz="3600" dirty="0">
              <a:solidFill>
                <a:srgbClr val="121212"/>
              </a:solidFill>
              <a:effectLst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จึงมี</a:t>
            </a:r>
            <a:r>
              <a:rPr lang="th-TH" altLang="zh-HK" sz="4000" dirty="0">
                <a:solidFill>
                  <a:srgbClr val="0070C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ความกระตือรือร้น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เพื่อพระเจ้าเช่นเดียวกับพวกท่านในเวลานี้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4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ข้าพเจ้าข่มเหงคนทั้งหลายที่ถือ ‘ทางนี้’ จนถึง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ตาย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 ทั้งยังจับพวกผู้ชายและผู้หญิงขังไว้ในคุก</a:t>
            </a:r>
            <a:r>
              <a:rPr lang="en-US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 </a:t>
            </a:r>
            <a:r>
              <a:rPr lang="en-US" altLang="zh-HK" sz="3600" baseline="300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5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ตามที่มหาปุโรหิตกับสภาผู้อาวุโสสามารถเป็นพยานให้ข้าพเจ้าได้ เพราะข้าพเจ้าเป็น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ผู้ถือหนังสือ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จากเขาทั้งหลายไปถึงพวกพี่น้องที่เมืองดามัสกัส และข้าพเจ้าเดินทางไปที่นั่นเพื่อ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จับ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พวกที่อยู่ในเมืองนั้น</a:t>
            </a:r>
            <a:r>
              <a:rPr lang="th-TH" altLang="zh-HK" sz="36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มัด</a:t>
            </a:r>
            <a:r>
              <a:rPr lang="th-TH" altLang="zh-HK" sz="36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มารับโทษที่กรุงเยรูซาเล็ม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7196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BD91F70-6F67-1B7F-81A6-1C678EF5E0FF}"/>
              </a:ext>
            </a:extLst>
          </p:cNvPr>
          <p:cNvSpPr txBox="1"/>
          <p:nvPr/>
        </p:nvSpPr>
        <p:spPr>
          <a:xfrm>
            <a:off x="664265" y="1177017"/>
            <a:ext cx="10863470" cy="312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>
              <a:lnSpc>
                <a:spcPts val="2500"/>
              </a:lnSpc>
            </a:pPr>
            <a:r>
              <a:rPr lang="th-TH" altLang="zh-HK" sz="44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กิจการ 26:5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เขาทั้งหลายรู้จักข้าพระบาทนานแล้ว ถ้าเขายอมก็เป็นพยานได้ว่าข้าพระบาทดำเนินชีวิตตามลัทธิที่เคร่งที่สุดในศาสนาของพวกข้าพระบาท คือเป็น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พวกฟาริสี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5394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B43440D-4322-E82B-6D03-347567795132}"/>
              </a:ext>
            </a:extLst>
          </p:cNvPr>
          <p:cNvSpPr txBox="1"/>
          <p:nvPr/>
        </p:nvSpPr>
        <p:spPr>
          <a:xfrm>
            <a:off x="102704" y="0"/>
            <a:ext cx="11986591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สรุปแล้ว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เปาโล</a:t>
            </a:r>
            <a:r>
              <a:rPr lang="th-TH" altLang="zh-HK" sz="4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ในแง่ของสายเลือด 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เขา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“</a:t>
            </a:r>
            <a:r>
              <a:rPr lang="en-US" altLang="zh-HK" sz="3200" kern="1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 </a:t>
            </a:r>
            <a:r>
              <a:rPr lang="th-TH" altLang="zh-HK" sz="32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เป็นชาว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ฮีบรู</a:t>
            </a:r>
            <a:r>
              <a:rPr lang="th-TH" altLang="zh-HK" sz="32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ที่เกิดจากคน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ฮีบรู</a:t>
            </a:r>
            <a:r>
              <a:rPr lang="th-TH" altLang="zh-HK" sz="32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en-US" altLang="zh-HK" sz="3200" kern="100" dirty="0">
              <a:solidFill>
                <a:srgbClr val="121212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40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ในด้านธรรมบัญญัติ</a:t>
            </a:r>
            <a:r>
              <a:rPr lang="th-TH" altLang="zh-HK" sz="32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ก็อยู่ในคณะ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ฟาริสี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(ฟิลิปปี 3:5) เขาเกิดในเมืองทาร์ซัส ซิลิเซีย และได้รับการสอนภายใต้กฎหมายที่เข้มงวดของชาวยิวคืออาจารย์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กามาลิเอล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ผู้มีชื่อเสียง (กิจการ 22:3) ต่อมาเขากลายเป็นฟาริสีที่เข้มงวดที่สุดในศาสนายิว (กิจการ 26:5) </a:t>
            </a:r>
            <a:endParaRPr lang="en-US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กระตือรือร้นในกฎของบรรพบุรุษ และข่มเหง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คริสตจักร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(ฟิลิปปี 3:6) </a:t>
            </a:r>
            <a:endParaRPr lang="en-US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สิ่งนี้เกิดขึ้นเมื่อเขาไม่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เชื่อ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หรือไม่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เข้าใจ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(1 ทิโมธี 1: 13) . เมื่อเขาไปดามัสกัสเพื่อจับผู้เชื่อ 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พระเยซูเจ้า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ทรงปรากฏแก่เขาตามถนน (กิจการ 9:1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-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5) เขากลายเป็น คริสเตียนและได้รับการทรงเรียกให้เป็น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อัครทูต 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(โรม 1:1) เป้าหมายของการประกาศข่าวประเสริฐของเปาโลส่วนใหญ่เป็นชาว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ต่างชาติ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(กาลาเทีย 2:8)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022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13A3F3-3FFC-EC68-21FE-E8520255F388}"/>
              </a:ext>
            </a:extLst>
          </p:cNvPr>
          <p:cNvSpPr txBox="1"/>
          <p:nvPr/>
        </p:nvSpPr>
        <p:spPr>
          <a:xfrm>
            <a:off x="212034" y="240355"/>
            <a:ext cx="1176793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หนังสือเล่มนี้เขียนขึ้นเมื่อประมาณปี ค.ศ. 56 ถึงปี ค.ศ. 58 เมื่ออัครทูตเปาโลออกไปประกาศเป็นครั้งที่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สาม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lang="en-US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ท่านอยู่ที่กรีกเป็นเวลาสามเดือน  แล้วเอาเงินบริจาคไปยังที่กรุงเยรูซาเล็มเพื่อเลี้ยงดูวิสุทธิชนที่ยากจนที่นั่น (โรม 15:25-32</a:t>
            </a:r>
            <a:r>
              <a:rPr lang="en-US" altLang="zh-HK" sz="36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; 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กิจการ 19:21) เมื่อเปาโลเขียนหนังสือเล่มนี้ เขาอาศัยอยู่ในบ้านของกายอัส (โรม 16:23) และกายอัสคนนี้คือกายอัสแห่งเมืองโครินธ์ (1 โครินธ์ 1:14) และเปาโลยังแนะนำ</a:t>
            </a:r>
            <a:r>
              <a:rPr lang="en-US" altLang="zh-HK" sz="36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“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เฟบีผู้เป็นมัคนายิกาในคริสตจักรเคนเครีย</a:t>
            </a:r>
            <a:r>
              <a:rPr lang="en-US" altLang="zh-HK" sz="36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(โรม 16:1) </a:t>
            </a:r>
            <a:r>
              <a:rPr lang="th-TH" altLang="zh-HK" sz="36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เคนเครีย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เป็นท่าเรือที่ไม่ไกลจากเมืองโครินธ์</a:t>
            </a:r>
            <a:r>
              <a:rPr lang="en-US" altLang="zh-HK" sz="36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  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ดังนั้น นักวิชาการพระคัมภีร์ทั่วไปจึงคิดว่าเขาควรเขียนหนังสือในเมือง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โครินธ์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ของกรีก  เพื่อขอให้</a:t>
            </a:r>
            <a:r>
              <a:rPr lang="th-TH" altLang="zh-HK" sz="36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เฟบี</a:t>
            </a:r>
            <a:r>
              <a:rPr lang="th-TH" altLang="zh-HK" sz="3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นำไปยังกรุงโรม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839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E4A370F-AFA0-903E-0202-2476F32AC7FD}"/>
              </a:ext>
            </a:extLst>
          </p:cNvPr>
          <p:cNvSpPr txBox="1"/>
          <p:nvPr/>
        </p:nvSpPr>
        <p:spPr>
          <a:xfrm>
            <a:off x="268356" y="428178"/>
            <a:ext cx="1148963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แรงจูงใจในการเขียนหนังสือเล่มนี้ จุดประสงค์ของเปาโลในการเขียนหนังสือเล่มนี้อาจมีประเด็นต่อไปนี้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66700" indent="-266700"/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1. การปฏิบัติศาสนกิจของเปาโลในจังหวัดทางตะวันออกของจักรวรรดิโรมันดูเหมือนจะสิ้นสุดลงแล้ว เขากระตือรือร้นที่จะเปิดการประกาศเชิงปฏิบัติการพระกิตติคุณแห่งใหม่ในสเปน (โรม 15:23-24) และเขาจะผ่านกรุงโรมเวลาดินทางไปสเปน เขาต้องผ่านที่นั่น  ดังนั้นเขาจึงตั้งใจที่จะเขียนจดหมายนี้เพื่อ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สร้างความสัมพันธ์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ที่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ใกล้ชิด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กับคริสตจักรในกรุงโรมเพื่อสนับสนุนพันธกิจทางทิศตะวันตกของเขาในอนาคต  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32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2. เปาโลยังปรารถนาจะไปกรุงโรมอย่างกระตือรือร้น เพื่อแจกจ่าย</a:t>
            </a:r>
            <a:r>
              <a:rPr lang="th-TH" altLang="zh-HK" sz="32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ของประทาน</a:t>
            </a:r>
            <a:r>
              <a:rPr lang="th-TH" altLang="zh-HK" sz="32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ฝ่ายวิญญาณแก่คนที่นั่น เพื่อให้</a:t>
            </a:r>
            <a:r>
              <a:rPr lang="th-TH" altLang="zh-HK" sz="32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กำลังใจ</a:t>
            </a:r>
            <a:r>
              <a:rPr lang="th-TH" altLang="zh-HK" sz="3200" dirty="0">
                <a:effectLst/>
                <a:ea typeface="新細明體" panose="02020500000000000000" pitchFamily="18" charset="-120"/>
                <a:cs typeface="Tahoma" panose="020B0604030504040204" pitchFamily="34" charset="0"/>
              </a:rPr>
              <a:t>แก่พวกเขา (โรม 1:10-15)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0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43CEBDF-316A-4C62-148E-74DFF3B9FA61}"/>
              </a:ext>
            </a:extLst>
          </p:cNvPr>
          <p:cNvSpPr txBox="1"/>
          <p:nvPr/>
        </p:nvSpPr>
        <p:spPr>
          <a:xfrm>
            <a:off x="435665" y="1166842"/>
            <a:ext cx="113206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3. เปาโลไม่แน่ใจว่าเขาจะมาถึงกรุงโรมอย่างปลอดภัยหรือไม่ อาจจะก่อนที่เขาได้ไปถึงกรุงโรม  เขาอาจจะ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ถูกฆ่าตาย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ในเยรูซาเล็ม (กิจการ 20:22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-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24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; 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21:12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-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13) เขาจึงขอคนในกรุงโรม 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อธิษฐาน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เผื่อเขาดว้ย (โรม 15:30</a:t>
            </a:r>
            <a:r>
              <a:rPr lang="en-US" altLang="zh-HK" sz="3200" kern="100" dirty="0"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-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32)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66700" indent="-266700"/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4. เนื่องจากเนื้อหาของจดหมายเกี่ยวข้องกับ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การโต้แย้ง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ภายในคริสตจักร (โรม 14:1-15: 6) และ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หลักคำสอนพื้นฐาน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ที่เกี่ยวข้อง เช่น เสรีภาพ (โรม 3:8) "คนชอบธรรมต้องดำเนินชีวิตโดยความเชื่อ" (โรม 1:17 ) หลายคนยังคิดว่าหนังสือเล่มนี้มีบทบาทที่</a:t>
            </a:r>
            <a:r>
              <a:rPr lang="th-TH" altLang="zh-HK" sz="32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ชัดเจน</a:t>
            </a:r>
            <a:r>
              <a:rPr lang="th-TH" altLang="zh-HK" sz="3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มากในการสอน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123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1234</Words>
  <Application>Microsoft Office PowerPoint</Application>
  <PresentationFormat>寬螢幕</PresentationFormat>
  <Paragraphs>39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3</cp:revision>
  <dcterms:created xsi:type="dcterms:W3CDTF">2022-09-07T04:23:43Z</dcterms:created>
  <dcterms:modified xsi:type="dcterms:W3CDTF">2022-10-27T13:07:07Z</dcterms:modified>
</cp:coreProperties>
</file>