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2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4127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18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โซฟาร์พูดเป็นครั้งที่สอง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&gt;&gt;&gt;&gt;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คำตอบของโยบ</a:t>
            </a: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>
              <a:lnSpc>
                <a:spcPts val="7000"/>
              </a:lnSpc>
            </a:pP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21:1-34</a:t>
            </a:r>
            <a:r>
              <a:rPr lang="en-US" altLang="zh-HK" sz="595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103-109)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2A9F956-CF3A-80AE-5A80-9A3E1A470408}"/>
              </a:ext>
            </a:extLst>
          </p:cNvPr>
          <p:cNvSpPr txBox="1"/>
          <p:nvPr/>
        </p:nvSpPr>
        <p:spPr>
          <a:xfrm>
            <a:off x="264160" y="883920"/>
            <a:ext cx="1166368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ไฉนพวกคนอธรรมจึงมีชีวิตอยู่ เออ จนแก่เฒ่า และเจริญมีกำลังมากขึ้น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โซเฟอร์เพิ่งยืนยันว่าคนชั่วตายก่อนเวลา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อันควร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(20:11) โยบยืนยันในทางตรงกันข้าม พวกเขามีชีวิตที่ดี แม้กระทั่งสุขภาพที่ดี คำภาษาฮีบรูที่แปลว่าพลังสามารถหมายถึงสุขภาพร่างกาย ผลกำไรทางธุรกิจ และ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ความอุดมสมบูรณ์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ทางวัตถุในเวลาเดียวกัน</a:t>
            </a:r>
            <a:endParaRPr lang="zh-TW" altLang="zh-HK" sz="20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ลูกหลานของเขาก็ตั้งมั่นคงอยู่ต่อหน้าเขา และเชื้อสายของเขาก็อยู่ต่อหน้าต่อตาเขา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บิลดัดเคยกล่าวหาว่าคนชั่ว "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เขา</a:t>
            </a:r>
            <a:r>
              <a:rPr lang="th-TH" altLang="zh-HK" sz="36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ไม่มีลูกหลาน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ท่ามกลางชนชาติของเขา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(18:19) แต่โยบเห็นว่า "พวกเขาเห็นลูกและหลานแล้ว และพวกเขาก็ตั้งตัวอยู่กับพวกเขาแล้ว"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เขาส่งเด็กเล็กออกไปอยู่อย่างฝูงแพะแกะ และเด็กๆ ของเขาก็</a:t>
            </a:r>
            <a:r>
              <a:rPr lang="th-TH" altLang="zh-HK" sz="2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เต้นรำ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11)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35933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549F479-88BC-1273-9C7D-09125F6A5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17" y="589280"/>
            <a:ext cx="11680894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75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6E5A2BC-3053-1224-1742-750DA87A93E5}"/>
              </a:ext>
            </a:extLst>
          </p:cNvPr>
          <p:cNvSpPr txBox="1"/>
          <p:nvPr/>
        </p:nvSpPr>
        <p:spPr>
          <a:xfrm>
            <a:off x="589280" y="619760"/>
            <a:ext cx="10871200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เขาส่งเด็กเล็กออกไปอยู่อย่างฝูงแพะแกะ และเด็กๆ ของเขาก็เต้นรำ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เขาร้องเพลงประสานเสียงรำมะนาและพิณเขาคู่ และเปรมปรีดิ์ตามเสียงปี่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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บ้านปลอดภัย เด็กๆ อยู่กันเป็นฝูง ร้องรำทำเพลง สงบสุข... นี่คือสภาพจริงในบ้านของคนชั่ว เหตุผลแบบไหน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新細明體" panose="02020500000000000000" pitchFamily="18" charset="-120"/>
                <a:cs typeface="Angsana New" panose="02020603050405020304" pitchFamily="18" charset="-34"/>
              </a:rPr>
              <a:t>_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พระเจ้าทรงอนุญาตให้พวกเขาอยู่อย่างนี้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MORE 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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92512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6C3DCC3-733A-B3D8-3DA3-DFC89A37D325}"/>
              </a:ext>
            </a:extLst>
          </p:cNvPr>
          <p:cNvSpPr txBox="1"/>
          <p:nvPr/>
        </p:nvSpPr>
        <p:spPr>
          <a:xfrm>
            <a:off x="436880" y="396240"/>
            <a:ext cx="11430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เขามั่งมีศรีสุขตลอดวันเวลาของเขา และลงไปยังแดนคนตายอย่างสงบ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เอลีฟัสอ้างว่า "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คนอธรรมทนทุกข์ทรมาน</a:t>
            </a:r>
            <a:r>
              <a:rPr lang="th-TH" altLang="zh-HK" sz="4000" kern="10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ตลอดอายุ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ของเขา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(15:20) แต่โยบเห็นว่า "</a:t>
            </a:r>
            <a:r>
              <a:rPr lang="th-TH" altLang="zh-HK" sz="40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เขามั่งมีศรีสุข</a:t>
            </a:r>
            <a:r>
              <a:rPr lang="th-TH" altLang="zh-HK" sz="40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ตลอดวันเวลา</a:t>
            </a:r>
            <a:r>
              <a:rPr lang="th-TH" altLang="zh-HK" sz="40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"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 "ลงไปในนรกทันที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40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อย่างสงบ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(แปลเป็นภาษาอังกฤษ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ESV)</a:t>
            </a:r>
            <a:endParaRPr lang="zh-TW" altLang="zh-HK" sz="24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คนอธรรมมีชีวิตที่ปราศจากความกังวลและเจริญรุ่งเรือง และตายโดยปราศจากความเจ็บปวดหรือยาวนาน โยบไม่ได้บอกว่านี่ต้องเป็นชะตากรรมของคนชั่วร้าย แต่เขามีประสบการณ์มากพอที่จะ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เห็น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สิ่งนี้เกิดขึ้นบ่อยครั้ง คำอธิบายชีวิตดังกล่าวแตกต่างจากเพื่อนของเขามาก พวกเขาเชื่อว่าคนชั่วจะถูกประณามโดยมโนธรรมอย่างแน่นอน (15:20) ไม่มีบุตร (18:19) และถูกฆ่าตาย (20:24)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68020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81C85CE-C1C1-CCFC-6D21-D261AAC1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88" y="162560"/>
            <a:ext cx="11449796" cy="656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9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2AB8703-83A4-0393-9889-C08879CE2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27" y="629920"/>
            <a:ext cx="11894743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041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A3B38AA-15D0-584D-CC70-F3588201AB2B}"/>
              </a:ext>
            </a:extLst>
          </p:cNvPr>
          <p:cNvSpPr txBox="1"/>
          <p:nvPr/>
        </p:nvSpPr>
        <p:spPr>
          <a:xfrm>
            <a:off x="1656080" y="2001520"/>
            <a:ext cx="87071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โยบกล่าวว่าในชีวิตจริง คนชั่วไม่จำเป็นต้องถูกลงโทษเสมอไป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21:17-26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423484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87A93D2-FE00-DC15-059D-B5120BB1B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59" y="375920"/>
            <a:ext cx="11798527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84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6790F37-E809-AA57-C0BF-05296AD1EF7B}"/>
              </a:ext>
            </a:extLst>
          </p:cNvPr>
          <p:cNvSpPr txBox="1"/>
          <p:nvPr/>
        </p:nvSpPr>
        <p:spPr>
          <a:xfrm>
            <a:off x="243840" y="182880"/>
            <a:ext cx="1164336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ท่านว่า ‘พระเจ้าทรงสะสมความบาปชั่วของเขาไว้ให้ลูกหลานของเขา’ ขอพระองค์ทรงตอบแทนแก่เขาทั้งหลายเอง เพื่อเขาทั้งหลายจะได้ทราบ </a:t>
            </a:r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ขอให้นัยน์ตาของเขาเห็นความพินาศของเขา และให้เขาดื่มพระพิโรธขององค์ผู้ทรงมหิทธิฤทธิ์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พระเจ้าทรงเตือนผู้คนว่าอย่าทำบาป ซึ่งหมายความว่าพฤติกรรมที่ไม่ถูกต้องของพ่อแม่จะส่งผลกระทบอย่างแท้จริงต่อลูกและหลาน ดังนั้นลูกและหลานก็จะถูกลงโทษเพราะบาปด้วย อย่างไรก็ตาม ความรับผิดชอบต่อบาปจะไม่ส่งต่อไปยังลูกหลาน และการลงโทษที่เกิดจากอาชญากรรมนั้นจะต้องรับโทษด้วย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ตัวเอง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(เอเสเคียล 18:2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4) ดังนั้นโยบจึงยืนยันว่าเขาควรได้รับโทษด้วยตนเอง เพื่อที่เขาจะได้รู้ถึงการกระทำชั่วของเขาอย่างแท้จริง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โยบเห็นคนบาปตายอย่างสุขสบาย แต่เขาปรารถนาเป็นอย่างอื่น เขาคงชอบมากกว่าที่คำยืนยันของเพื่อนของเขาเป็นความจริง ว่าคนชั่วได้รับรางวัลในชีวิตนี้ ได้เห็น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ความพินาศของตนเอง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และประสบกับพระพิโรธของพระเจ้า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96851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FD25418-90A8-27E7-DB1F-237473DD62CA}"/>
              </a:ext>
            </a:extLst>
          </p:cNvPr>
          <p:cNvSpPr txBox="1"/>
          <p:nvPr/>
        </p:nvSpPr>
        <p:spPr>
          <a:xfrm>
            <a:off x="843280" y="975361"/>
            <a:ext cx="1057656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เพราะเขาจะสนใจอะไรเกี่ยวกับเชื้อสายที่เกิดมาภายหลัง เมื่อจำนวนเดือนของเขาถูกตัดขาดเสียแล้ว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เพื่อนของโยบดูเหมือนจะคิดว่าลูกหลานของคนชั่วจะถูกลงโทษ โยบตอบว่าคนชั่วจะถูกลงโทษเพราะบาปของพวกเขา เพราะแท้จริงแล้วคนชั่วจะคำนึงถึงสิ่งที่เกิดขึ้นกับสมาชิกในครอบครัว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หลังความตาย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ได้อย่างไร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6975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E5F316A-8C3B-0797-3144-85C1F5CE8831}"/>
              </a:ext>
            </a:extLst>
          </p:cNvPr>
          <p:cNvSpPr txBox="1"/>
          <p:nvPr/>
        </p:nvSpPr>
        <p:spPr>
          <a:xfrm>
            <a:off x="467360" y="944880"/>
            <a:ext cx="10982960" cy="3736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5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5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คำตอบที่สามของโยบ 21:1-34</a:t>
            </a:r>
            <a:endParaRPr lang="zh-TW" altLang="zh-HK" sz="36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5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◎</a:t>
            </a:r>
            <a:r>
              <a:rPr lang="th-TH" altLang="zh-HK" sz="5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นี่เป็นครั้งเดียวที่โยบจำกัดการพูดกับเพื่อนของเขา โดยไม่เปลี่ยนเป็นการพูดคนเดียวหรืออธิษฐานถึงพระเจ้า รูปแบบทั้งหมดคล้ายกับการโต้วาทีอย่างเป็นทางการ โยบตั้งใจที่จะล้มล้างข้อโต้แย้งของเพื่อนๆ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716280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301AE29-BE54-70DA-DC91-38F25A7BFD3A}"/>
              </a:ext>
            </a:extLst>
          </p:cNvPr>
          <p:cNvSpPr txBox="1"/>
          <p:nvPr/>
        </p:nvSpPr>
        <p:spPr>
          <a:xfrm>
            <a:off x="822960" y="721360"/>
            <a:ext cx="1028192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ผู้ใดจะอาจสอนความรู้แด่พระเจ้า เมื่อพระองค์ทรงพิพากษาผู้อยู่ในที่สูง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โยบได้ชี้ให้เห็นถึงความลึกล้ำของน้ำพระทัยของพระเจ้า และเป็นไปไม่ได้ที่มนุษย์จะหยั่งรู้และเปลี่ยนแปลงพระประสงค์ของพระเจ้า เราไม่สามารถ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พูดแทน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พระเจ้าด้วยท่าทางเงอะงะเช่น "พระเจ้ากำลังสะสมความชั่วช้าสำหรับลูกหลานของคนชั่วร้าย"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296164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EC1EAA-651E-3E52-6A0B-3D55B91D2FAD}"/>
              </a:ext>
            </a:extLst>
          </p:cNvPr>
          <p:cNvSpPr txBox="1"/>
          <p:nvPr/>
        </p:nvSpPr>
        <p:spPr>
          <a:xfrm>
            <a:off x="375920" y="233680"/>
            <a:ext cx="1139952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คนหนึ่งตายเมื่อยังแข็งแรงเต็มที่ สบายและปลอดภัยทั้งสิ้น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ตัวของเขาเต็มด้วยน้ำนม และไขกระดูกของเขาก็ชุ่ม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อีกคนหนึ่งตายด้วยใจขมขื่น ไม่เคยได้ชิมของดี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เขาทั้งสองนอนลงในผงคลีดินเหมือนกัน และตัวหนอนก็คลุมเขาทั้งสองไว้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พระคัมภีร์ข้างต้นกล่าวถึงสภาพของผู้คนหลังความตาย ประเด็นของโยบไม่ใช่ว่าคนดีต้องทนทุกข์เสมอ และคนชั่วมักง่ายเสมอ ความจริงแล้ว การสรุปโดยทั่วไปไม่ได้เป็นจริงมากไปกว่าสูตรสำเร็จของเพื่อนๆ ของเขา (คนชอบธรรมมักรุ่งเรือง และคนชั่วมักล้มเหลว) ชีวิตซับซ้อนกว่านั้นมาก สำหรับทุกคนไม่มีรูปแบบใดๆ ที่สามารถกำหนดได้ มี่แต่ความตายคือปลายทางสุดท้ายเสมอ ทุกคน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เหมือนกันหมด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158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3C0DCC8-528B-7652-695D-73143A47F626}"/>
              </a:ext>
            </a:extLst>
          </p:cNvPr>
          <p:cNvSpPr txBox="1"/>
          <p:nvPr/>
        </p:nvSpPr>
        <p:spPr>
          <a:xfrm>
            <a:off x="1524000" y="1838961"/>
            <a:ext cx="90424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4. โยบคิดว่าเพื่อนรู้ได้ว่าคนชั่วจะตายดีได้ เพียงแค่ถามคนที่ผ่านไปมาก็จะรู้ ดังนั้น การโต้เถียงของเพื่อนจึงเป็นเรื่องที่ผิดโดยพื้นฐาน เขาจะปลอบโยนโยบได้อย่างไร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21:27-34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5297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246AB6F-3CB5-CAB4-E762-34B45A4C3584}"/>
              </a:ext>
            </a:extLst>
          </p:cNvPr>
          <p:cNvSpPr txBox="1"/>
          <p:nvPr/>
        </p:nvSpPr>
        <p:spPr>
          <a:xfrm>
            <a:off x="640080" y="924561"/>
            <a:ext cx="105562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ดูเถิด ข้ารู้ความคิดของพวกท่าน และอุบายของท่านที่จะทำผิดต่อข้า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อุบาย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โยบรู้ว่าเพื่อนทั้งสามคนไม่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ซื่อสัตย์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ตรรกะของพวกเขาเรียบง่ายและผิวเผิน: "ถ้าคุณทำบาป คุณต้องทนทุกข์ทรมาน ตอนนี้คุณอยู่ในความทุกข์ คุณจึงเป็นคนบาป"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83391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557D624-39B6-8143-3679-3937B8916504}"/>
              </a:ext>
            </a:extLst>
          </p:cNvPr>
          <p:cNvSpPr txBox="1"/>
          <p:nvPr/>
        </p:nvSpPr>
        <p:spPr>
          <a:xfrm>
            <a:off x="274320" y="213360"/>
            <a:ext cx="1167384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เพราะท่านว่า ‘วังของเจ้านายอยู่ที่ไหน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เต็นท์ซึ่งคนอธรรมอาศัยนั้นอยู่ที่ไหน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29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ท่านมิได้ถามนักเดินทาง และท่านไม่ได้รับสักขีพยานของเขาหรือ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30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ว่าในคราวที่เกิดภัยพิบัตินั้น คนอธรรมมักรอดได้ ในวันแห่งพระพิโรธ เขาก็ได้รับการช่วยให้พ้น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วังของเจ้านาย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เต็นท์ซึ่งคนอธรรมอาศัยนั้น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เพื่อนทั้งสามคนเคยพูดถึงมาก่อน (8:22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15:34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18:6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14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15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20:26) โซฟาร์กล่าวว่า "ตั้งแต่สมัยโบราณ ตั้งแต่มนุษย์เกิดมาบนโลก" (20:4) เป็นสามัญสำนึกที่ความชั่วจะตอบแทนด้วย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ความชั่ว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แต่โยบคิดว่านั่นไม่ใช่สามัญสำนึกเลย สำหรับ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นักเดินทาง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ahoma" panose="020B0604030504040204" pitchFamily="34" charset="0"/>
              </a:rPr>
              <a:t>...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สักขีพยาน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ที่เป็นกลาง (ข้อ 29) สามารถยืนยันได้ว่าสิ่งตรงกันข้ามคือความจริง: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วังของเจ้านาย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เต็นท์ซึ่งคนอธรรมอาศัยนั้น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ยังคงได้รับ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การอนุรักษ์ไว้อย่างดี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เป็นพยานอย่างเงียบๆ "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ในคราวที่เกิดภัยพิบัตินั้น คนอธรรมมักรอดได้ ในวันแห่งพระพิโรธ เขาก็ได้รับการช่วยให้พ้น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(ข้อ 30)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9499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DD588C8-AA3A-CA24-3941-EA509EE9BDCF}"/>
              </a:ext>
            </a:extLst>
          </p:cNvPr>
          <p:cNvSpPr txBox="1"/>
          <p:nvPr/>
        </p:nvSpPr>
        <p:spPr>
          <a:xfrm>
            <a:off x="243840" y="121920"/>
            <a:ext cx="1144016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ผู้ใดแจ้งวิธีการของเขาให้เขาฟัง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และผู้ใดสนองเขาในสิ่งที่เขาได้ทำ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และเมื่อคนหามเขาไปยังหลุมศพ ก็มียามเฝ้าที่อุโมงค์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สำหรับเขา ก้อนดินที่หุบเขาก็เบาสบาย คนทั้งปวงตามเขาไป และคนที่ไปข้างหน้าก็นับไม่ถ้วน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ความชั่วร้ายของคนชั่วไม่ถูก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เปิดเผย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(31ก) และไม่ได้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การ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ลงโทษ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(31ข) ตรงกันข้าม พวกเขาได้รับการปกป้องและช่วยให้รอดในวันที่มีปัญหา ซึ่งดูเหมือนเป็นผลงานของพระเจ้า เพราะทุกคนชอบประจบประแจงคนรวย (ข้อ 32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33) และปิดตาจากบาปของเขา แทนที่จะตายด้วยความอับอายและถูกลืม (เช่นบิลดัดในบทที่สิบแปดและโซเฟอร์ในบทที่ยี่สิบ) คนชั่วกลับจบชีวิตด้วยความเคารพอย่างยิ่ง: งานศพที่โอ่โถง ถูกหามไปที่สุสาน หลุมฝังศพที่มีผู้พิทักษ์ ซึ่งทั้งหมดนี้แสดงถึง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เกียรติยศ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และการแสดง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ความเคารพ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162306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2A90807-259B-D8E7-D4B8-E6825CE8E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03" y="1026160"/>
            <a:ext cx="11636961" cy="463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1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9995081-86DA-6B8D-C2F4-AFFC3A5CD08F}"/>
              </a:ext>
            </a:extLst>
          </p:cNvPr>
          <p:cNvSpPr txBox="1"/>
          <p:nvPr/>
        </p:nvSpPr>
        <p:spPr>
          <a:xfrm>
            <a:off x="396240" y="365760"/>
            <a:ext cx="1134872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เป็นการสรุปการโต้วาทีรอบที่สองระหว่างโยบกับเพื่อนสามคนของเขา ในรอบนี้ พระเจ้าใช้เครื่องมือชิ้นแรกคือเอลีฟัสเพื่อกระตุ้น "ความหวัง" ของความเป็นอมตะในใจของโยบ (17:15) พระเจ้ายังใช้เครื่องมือที่สองคือบิลดัดเพื่อชี้นำโยบให้เห็น "ความหวัง" นี้อย่างชัดเจน" เนื้อหา: พระเจ้าไม่ได้เป็นเพียง "เพื่อนสนิท" ของเขาเท่านั้น (29:4) แต่ยังเป็น "ผู้ไถ่" ของเขาด้วย (19:25) พระเจ้ายังใช้เครื่องมือที่สาม โซฟาร์ เพื่อแนะนำโยบให้คิดว่าเหตุใดเขาจึงต้องการ "ผู้ไถ่"  แม้ว่าโยบได้ชี้ให้เห็นถึง "ความผิด" ของเพื่อนทั้งสามคนสำเร็จแล้ว (ข้อ 34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42:7) เขาก็ยังไม่เข้าใจว่าอะไรคือ "ความถูกต้อง" แม้ว่าโยบจะปฏิเสธตัวตนในอดีตของเขา (12:3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13.2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16.4 ) แต่ยังไม่ได้ปฏิเสธตัวตนปัจจุบัน ดังนั้น พระเจ้าจะใช้เครื่องมือเหล่านี้เป็นครั้งที่สาม เพื่อให้โยบเผชิญกับความกลัวที่แท้จริงในใจของเขา (ข้อ 6)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8669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E68E804-7695-71EC-CCCA-39485436DAC0}"/>
              </a:ext>
            </a:extLst>
          </p:cNvPr>
          <p:cNvSpPr txBox="1"/>
          <p:nvPr/>
        </p:nvSpPr>
        <p:spPr>
          <a:xfrm>
            <a:off x="1219200" y="1534160"/>
            <a:ext cx="90728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2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โยบตอบว่า บ่อยครั้งที่คนอธรรมไม่ถูกลงโทษ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โยบขอเพื่อน ๆ ฟังเขา ไม่ว่าเพื่อนของเขาจะมีปฏิกิริยาอย่างไรหลังจากที่เขาพูด เขาต้องการพูด เพราะเขาตื่นตระหนกและหวาดกลัวเมื่อคิดถึงการลงโทษในโลกนี้ที่ไม่ยุติธรรม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21:1-6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0405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EF5FC99-654C-408C-6DBC-147E0F6B5CA7}"/>
              </a:ext>
            </a:extLst>
          </p:cNvPr>
          <p:cNvSpPr txBox="1"/>
          <p:nvPr/>
        </p:nvSpPr>
        <p:spPr>
          <a:xfrm>
            <a:off x="609600" y="751840"/>
            <a:ext cx="109118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แล้วโยบตอบว่า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ขอฟังถ้อยคำของข้าให้ดี และให้คำนี้ปลอบใจพวกท่าน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1168400" indent="-1016000"/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 15:11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ท่านเห็นคำปลอบโยนของพระเจ้าเป็นของ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เล็กน้อย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ไปหรือ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คือถ้อยคำที่พูดกับท่านอย่างสุภาพนั้น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เอลีฟัสพูดถ้อยคำของเขาเองเพื่อเป็นการปลอบโยนจากพระเจ้า และโยบหวังว่าจะมีใครสักคนฟังเขาและปลอบโยนเขาอย่าง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แท้จริง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44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7F8B76D-42E0-ADD8-0368-463DECE0134A}"/>
              </a:ext>
            </a:extLst>
          </p:cNvPr>
          <p:cNvSpPr txBox="1"/>
          <p:nvPr/>
        </p:nvSpPr>
        <p:spPr>
          <a:xfrm>
            <a:off x="548640" y="904240"/>
            <a:ext cx="105562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ขออดทนหน่อย และข้าจะพูด และเมื่อข้าพูดแล้ว ก็เยาะเย้ยต่อไปเถอะ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ขออดทน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ต่อข้า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)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หน่อย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เพราะโยบกำลังจะพูดอีกครั้ง "พูดแล้วให้หัวเราะ!" โยบรู้ว่าเขาไม่สามารถโน้มน้าวใจเพื่อนทั้งสามคนได้ และพวกเขาจะใช้ "เย้ยหยัน" ต่อไปแทน " ปลอบโยน". ดังนั้นบทนี้จึงไม่ได้เกี่ยวกับการที่โยบหักล้างเพื่อนทั้งสามคนมากนัก แต่เกี่ยวกับโยบที่นำเสนอผลลัพธ์ของความคิดของเขาเองต่อ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ต่อหน้าคนในโลก (ข้อ 4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7)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2356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F966222-D6B4-0AB6-178F-512EC946165A}"/>
              </a:ext>
            </a:extLst>
          </p:cNvPr>
          <p:cNvSpPr txBox="1"/>
          <p:nvPr/>
        </p:nvSpPr>
        <p:spPr>
          <a:xfrm>
            <a:off x="650240" y="883920"/>
            <a:ext cx="1073912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ส่วนข้านี้ ข้าบ่นต่อว่ามนุษย์หรือ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ไฉนข้าจึงไม่ควรหุนหัน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สามารถเข้าใจได้ในลักษณะนี้: "เพราะฉันกำลังบ่นกับพระเจ้า ฉันจึงไม่ต้องอดกลั้น และฉันก็อดไม่ได้ที่จะแสดงความกังวล" โยบเชื่อว่าพระเจ้าเป็นสาเหตุของความทุกข์ทั้งหมดของเขา ดังนั้นเขาจึงต้องค้นหาคำตอบจากพระเจ้า เพื่อนทั้งสามคนเชื่อเช่นกันว่าการทนทุกข์ของโยบมาจากพระเจ้า แต่พวกเขาตอบอย่างกล้าหาญเพื่อพระเจ้าว่า “</a:t>
            </a:r>
            <a:r>
              <a:rPr lang="th-TH" altLang="zh-HK" sz="44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พระเจ้าทรงเอาโทษท่าน</a:t>
            </a:r>
            <a:r>
              <a:rPr lang="th-TH" altLang="zh-HK" sz="44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น้อยกว่า</a:t>
            </a:r>
            <a:r>
              <a:rPr lang="th-TH" altLang="zh-HK" sz="44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ที่ท่าน</a:t>
            </a:r>
            <a:r>
              <a:rPr lang="th-TH" altLang="zh-HK" sz="44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ควรได้รับ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(11:6)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18007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6C32DB2-64AC-17AF-4F46-C9DF6CB12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72" y="1280160"/>
            <a:ext cx="11791084" cy="397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1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EA0786A-4408-C8A5-F778-37C9B488B6ED}"/>
              </a:ext>
            </a:extLst>
          </p:cNvPr>
          <p:cNvSpPr txBox="1"/>
          <p:nvPr/>
        </p:nvSpPr>
        <p:spPr>
          <a:xfrm>
            <a:off x="487680" y="670561"/>
            <a:ext cx="1104392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เมื่อระลึกขึ้นมาได้ ข้าก็หวาดผวา และเนื้อตัวข้าสั่นระริก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ข้าก็หวาดผวา และเนื้อตัวข้าสั่นระริก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เนื่องจากข้อเท็จจริงเหล่านี้ตรงกันข้ามกับทฤษฎีดั้งเดิมอย่างสิ้นเชิง เพื่อนทั้งสามเชื่อว่าบาปจะนำไปสู่ความทุกข์ ความทุกข์ทรมานพิสูจน์ให้เห็นถึงบาป แต่โยบสังเกตว่าแม้ทุกอย่างจะดำเนินไปภายใต้สายพระเนตรของพระเจ้า แต่ความเชื่อของเพื่อน ๆ ของเขาไม่เหมือนกับ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ความเป็นจริง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ความคิดเหล่านี้จะดึงเขาออกมา ความกลัวที่ลึกยิ่งขึ้น — 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เพราะฉะนั้นข้าจึงหวาดผวาเฉพาะพระพักตร์พระองค์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เมื่อข้าตรึกตรอง ข้าก็ครั่นคร้ามต่อพระองค์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” (23:15)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9425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7373441-D7D4-6BF9-5B33-F56BFF146D13}"/>
              </a:ext>
            </a:extLst>
          </p:cNvPr>
          <p:cNvSpPr txBox="1"/>
          <p:nvPr/>
        </p:nvSpPr>
        <p:spPr>
          <a:xfrm>
            <a:off x="944880" y="1503680"/>
            <a:ext cx="102920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โยบกล่าวว่าในชีวิตจริง มีคนชั่วร้ายที่ประสบความสำเร็จ ซึ่งตรงกันข้ามกับที่โซเฟอร์พูดทุกประการ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21:7-16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0711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2209</Words>
  <Application>Microsoft Office PowerPoint</Application>
  <PresentationFormat>寬螢幕</PresentationFormat>
  <Paragraphs>50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7" baseType="lpstr">
      <vt:lpstr>inherit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27</cp:revision>
  <dcterms:created xsi:type="dcterms:W3CDTF">2023-12-19T13:36:45Z</dcterms:created>
  <dcterms:modified xsi:type="dcterms:W3CDTF">2024-06-04T10:07:57Z</dcterms:modified>
</cp:coreProperties>
</file>