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2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2AFA0-D88D-B4E6-F44F-7CAAFD6C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EAD124-2793-D380-5A98-96E2D9C6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6842CF-05EB-5222-5FE0-60544176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4/6/2024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79CC1D-0341-4714-8286-C9054F0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B2494-94DF-8CEE-641F-B335B1FF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57C3C-B757-2FB8-20E7-CF7AC770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516AFD-AF81-EC5A-722A-32531186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279299-3A6E-96EB-A75C-C237129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4/6/2024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18EAE-1782-8CE7-8EDC-FC482B3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B64E42-70CB-E2EC-A230-4EF8638F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334454-0AD6-96B3-0963-70A21414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50E1C8-4A1E-DB9B-69C8-2657EB130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1313A7-AFAB-CF3A-25A7-7A601EF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4/6/2024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9E4524-0516-8A38-59A5-0220683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B4B8-8C7E-B615-B01B-93E0AD02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47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72918-EB72-5090-AD7D-C760526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65212-5535-3579-E7FE-54810535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19B70C-3A6B-4B06-5AA2-523C9AB4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4/6/2024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21DAEA-59F2-4F22-6FC8-39F57AFF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0BB7C-280A-2FE4-7843-D1F0530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20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62BD6-8B00-8E3E-5EE5-C81DC07A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36C55B-5525-A554-7A04-452FADF5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1C056-FFDD-84B8-5109-FAF0191A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4/6/2024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462867-D28A-5FD0-BCCA-75489ACB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7C31CA-76DE-BF33-EDF2-8F35591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7E296-1D8E-946F-5AC3-228915A9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3A4A-35FD-3B10-C30D-9BF13F219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B0CB0A-D6BC-B567-E1B1-58F52245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98AD1C-D3E0-1C6E-A7CF-F1D495E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4/6/2024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2CB8CC-3DC3-AB87-CB54-77C6A4B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FFF79-2C7D-79ED-613A-C66D96A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A2C47-48E8-A349-D65C-AAB14C6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773BCB-53F0-7AB6-624E-24C64F9A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048A89-5797-610C-4D66-1FA0D0C3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25C02-0DE5-D7B1-A56B-7817F0D23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71993C-7C45-B398-C815-AE1D86D8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EE6000-1547-E0BB-C635-D7E2221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4/6/2024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AB869F-89CA-1EA5-498C-94983E2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F04392-24E6-D96B-E3ED-EB5800C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9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E5063-4E1C-7793-DC0A-29CB4F16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BD1ED9-FB44-9CF5-A064-80E2E52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4/6/2024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DE47CC-1D28-46F4-242F-A2DA72A4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FB05EF-50A8-9AEB-72E5-63231F8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A0B6207-C06A-E22B-0AE9-6FAEAEAB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4/6/2024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810C99-C434-AC6B-DFE9-7A68F4F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FDD652-2F67-9820-1230-2CE9E15D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5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C1BF3-4926-8199-6641-831C9702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5FED4-7DDE-47E7-40DC-4475F87A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AB264-21AF-6F8A-02E8-9B0C0195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8C91F4-B2E3-0728-AE66-8967ACBD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4/6/2024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17E124-2FFE-3838-22C9-0BB519E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BA70C3-9E6E-AD63-0DEE-CCA36BE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4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43453-1EFA-9EA8-3A45-00FBE85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D4A2D7-4E88-73FE-EEB4-43344710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4B8DBB-28BE-0110-DFB4-E55430F3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D0C417-3C59-0335-29D7-45FE2FD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4/6/2024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039C3A-32B5-B7C7-FD10-C5C3A08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0B3F78-5EFF-E772-9955-EBB6FDF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C616B7-60B5-CCB1-D245-140E4D6E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11D079-D1EB-7F39-B741-958A576B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A684A-91F6-8BAA-7FD3-49C52CE37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6A57-CCCA-4CBD-BC44-A6A5911DC0B3}" type="datetimeFigureOut">
              <a:rPr lang="zh-HK" altLang="en-US" smtClean="0"/>
              <a:t>4/6/2024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294DB-51B8-62D8-52C9-294206E17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F376E-70D9-2BF9-2261-8E586E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7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AB85FF-5090-7B7D-1A7C-DAB1C9120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61186" cy="39912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D50636E-382F-A279-C5E3-7D6D476993AC}"/>
              </a:ext>
            </a:extLst>
          </p:cNvPr>
          <p:cNvSpPr txBox="1"/>
          <p:nvPr/>
        </p:nvSpPr>
        <p:spPr>
          <a:xfrm>
            <a:off x="243840" y="3991292"/>
            <a:ext cx="11808162" cy="4127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บทที่ </a:t>
            </a:r>
            <a:r>
              <a:rPr lang="en-US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18</a:t>
            </a: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endParaRPr lang="en-US" altLang="zh-HK" sz="7200" kern="1800" cap="all" spc="75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ctr">
              <a:lnSpc>
                <a:spcPts val="7000"/>
              </a:lnSpc>
            </a:pP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โซฟาร์พูดเป็นครั้งที่สอง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&gt;&gt;&gt;&gt;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คำตอบของโยบ</a:t>
            </a:r>
            <a:r>
              <a:rPr lang="en-US" altLang="zh-HK" sz="60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 </a:t>
            </a:r>
          </a:p>
          <a:p>
            <a:pPr algn="ctr">
              <a:lnSpc>
                <a:spcPts val="7000"/>
              </a:lnSpc>
            </a:pPr>
            <a:r>
              <a:rPr lang="en-US" altLang="zh-HK" sz="60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21:1-34</a:t>
            </a:r>
            <a:r>
              <a:rPr lang="en-US" altLang="zh-HK" sz="595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altLang="zh-HK" sz="72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144C5B-D302-8E02-F843-C4441F36A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254" y="0"/>
            <a:ext cx="5328745" cy="3785246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E768EF20-03A9-7BE4-1916-3262D0CC84AC}"/>
              </a:ext>
            </a:extLst>
          </p:cNvPr>
          <p:cNvSpPr txBox="1"/>
          <p:nvPr/>
        </p:nvSpPr>
        <p:spPr>
          <a:xfrm>
            <a:off x="9662160" y="6264166"/>
            <a:ext cx="238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(textbook pg. 103-109)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26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2A9F956-CF3A-80AE-5A80-9A3E1A470408}"/>
              </a:ext>
            </a:extLst>
          </p:cNvPr>
          <p:cNvSpPr txBox="1"/>
          <p:nvPr/>
        </p:nvSpPr>
        <p:spPr>
          <a:xfrm>
            <a:off x="264160" y="883920"/>
            <a:ext cx="11663680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7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ไฉนพวกคนอธรรมจึงมีชีวิตอยู่ เออ จนแก่เฒ่า และเจริญมีกำลังมากขึ้น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508000" indent="-508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โซเฟอร์เพิ่งยืนยันว่าคนชั่วตายก่อนเวลา</a:t>
            </a:r>
            <a:r>
              <a:rPr lang="th-TH" altLang="zh-HK" sz="3600" kern="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อันควร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(20:11) โยบยืนยันในทางตรงกันข้าม พวกเขามีชีวิตที่ดี แม้กระทั่งสุขภาพที่ดี คำภาษาฮีบรูที่แปลว่าพลังสามารถหมายถึงสุขภาพร่างกาย ผลกำไรทางธุรกิจ และ</a:t>
            </a:r>
            <a:r>
              <a:rPr lang="th-TH" altLang="zh-HK" sz="3600" kern="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ความอุดมสมบูรณ์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ทางวัตถุในเวลาเดียวกัน</a:t>
            </a:r>
            <a:endParaRPr lang="zh-TW" altLang="zh-HK" sz="2000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8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ลูกหลานของเขาก็ตั้งมั่นคงอยู่ต่อหน้าเขา และเชื้อสายของเขาก็อยู่ต่อหน้าต่อตาเขา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บิลดัดเคยกล่าวหาว่าคนชั่ว "</a:t>
            </a:r>
            <a:r>
              <a:rPr lang="th-TH" altLang="zh-HK" sz="360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เขา</a:t>
            </a:r>
            <a:r>
              <a:rPr lang="th-TH" altLang="zh-HK" sz="36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ไม่มีลูกหลาน</a:t>
            </a:r>
            <a:r>
              <a:rPr lang="th-TH" altLang="zh-HK" sz="360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ท่ามกลางชนชาติของเขา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(18:19) แต่โยบเห็นว่า "พวกเขาเห็นลูกและหลานแล้ว และพวกเขาก็ตั้งตัวอยู่กับพวกเขาแล้ว" 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เขาส่งเด็กเล็กออกไปอยู่อย่างฝูงแพะแกะ และเด็กๆ ของเขาก็</a:t>
            </a:r>
            <a:r>
              <a:rPr lang="th-TH" altLang="zh-HK" sz="28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เต้นรำ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(ข้อ 11)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35933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2549F479-88BC-1273-9C7D-09125F6A5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17" y="589280"/>
            <a:ext cx="11680894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75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6E5A2BC-3053-1224-1742-750DA87A93E5}"/>
              </a:ext>
            </a:extLst>
          </p:cNvPr>
          <p:cNvSpPr txBox="1"/>
          <p:nvPr/>
        </p:nvSpPr>
        <p:spPr>
          <a:xfrm>
            <a:off x="589280" y="619760"/>
            <a:ext cx="10871200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11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เขาส่งเด็กเล็กออกไปอยู่อย่างฝูงแพะแกะ และเด็กๆ ของเขาก็เต้นรำ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12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เขาร้องเพลงประสานเสียงรำมะนาและพิณเขาคู่ และเปรมปรีดิ์ตามเสียงปี่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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บ้านปลอดภัย เด็กๆ อยู่กันเป็นฝูง ร้องรำทำเพลง สงบสุข... นี่คือสภาพจริงในบ้านของคนชั่ว เหตุผลแบบไหน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新細明體" panose="02020500000000000000" pitchFamily="18" charset="-120"/>
                <a:cs typeface="Angsana New" panose="02020603050405020304" pitchFamily="18" charset="-34"/>
              </a:rPr>
              <a:t>_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Angsana New" panose="02020603050405020304" pitchFamily="18" charset="-34"/>
              </a:rPr>
              <a:t>พระเจ้าทรงอนุญาตให้พวกเขาอยู่อย่างนี้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MORE  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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892512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6C3DCC3-733A-B3D8-3DA3-DFC89A37D325}"/>
              </a:ext>
            </a:extLst>
          </p:cNvPr>
          <p:cNvSpPr txBox="1"/>
          <p:nvPr/>
        </p:nvSpPr>
        <p:spPr>
          <a:xfrm>
            <a:off x="436880" y="396240"/>
            <a:ext cx="114300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13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เขามั่งมีศรีสุขตลอดวันเวลาของเขา และลงไปยังแดนคนตายอย่างสงบ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254000" indent="-254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เอลีฟัสอ้างว่า "</a:t>
            </a:r>
            <a:r>
              <a:rPr lang="th-TH" altLang="zh-HK" sz="4000" kern="10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คนอธรรมทนทุกข์ทรมาน</a:t>
            </a:r>
            <a:r>
              <a:rPr lang="th-TH" altLang="zh-HK" sz="4000" kern="10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ตลอดอายุ</a:t>
            </a:r>
            <a:r>
              <a:rPr lang="th-TH" altLang="zh-HK" sz="4000" kern="10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ของเขา</a:t>
            </a:r>
            <a:r>
              <a:rPr lang="th-TH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" (15:20) แต่โยบเห็นว่า "</a:t>
            </a:r>
            <a:r>
              <a:rPr lang="th-TH" altLang="zh-HK" sz="4000" kern="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เขามั่งมีศรีสุข</a:t>
            </a:r>
            <a:r>
              <a:rPr lang="th-TH" altLang="zh-HK" sz="4000" kern="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ตลอดวันเวลา</a:t>
            </a:r>
            <a:r>
              <a:rPr lang="th-TH" altLang="zh-HK" sz="4000" kern="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ของเขา</a:t>
            </a:r>
            <a:r>
              <a:rPr lang="en-US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"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และ "ลงไปในนรกทันที</a:t>
            </a:r>
            <a:r>
              <a:rPr lang="en-US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th-TH" altLang="zh-HK" sz="4000" kern="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อย่างสงบ</a:t>
            </a:r>
            <a:r>
              <a:rPr lang="en-US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th-TH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" (แปลเป็นภาษาอังกฤษ </a:t>
            </a:r>
            <a:r>
              <a:rPr lang="en-US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ESV)</a:t>
            </a:r>
            <a:endParaRPr lang="zh-TW" altLang="zh-HK" sz="2400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คนอธรรมมีชีวิตที่ปราศจากความกังวลและเจริญรุ่งเรือง และตายโดยปราศจากความเจ็บปวดหรือยาวนาน โยบไม่ได้บอกว่านี่ต้องเป็นชะตากรรมของคนชั่วร้าย แต่เขามีประสบการณ์มากพอที่จะ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เห็น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สิ่งนี้เกิดขึ้นบ่อยครั้ง คำอธิบายชีวิตดังกล่าวแตกต่างจากเพื่อนของเขามาก พวกเขาเชื่อว่าคนชั่วจะถูกประณามโดยมโนธรรมอย่างแน่นอน (15:20) ไม่มีบุตร (18:19) และถูกฆ่าตาย (20:24)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68020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081C85CE-C1C1-CCFC-6D21-D261AAC18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88" y="162560"/>
            <a:ext cx="11449796" cy="656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97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82AB8703-83A4-0393-9889-C08879CE2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27" y="629920"/>
            <a:ext cx="11894743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041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A3B38AA-15D0-584D-CC70-F3588201AB2B}"/>
              </a:ext>
            </a:extLst>
          </p:cNvPr>
          <p:cNvSpPr txBox="1"/>
          <p:nvPr/>
        </p:nvSpPr>
        <p:spPr>
          <a:xfrm>
            <a:off x="1656080" y="2001520"/>
            <a:ext cx="870712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3. โยบกล่าวว่าในชีวิตจริง คนชั่วไม่จำเป็นต้องถูกลงโทษเสมอไป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21:17-26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423484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587A93D2-FE00-DC15-059D-B5120BB1B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59" y="375920"/>
            <a:ext cx="11798527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84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6790F37-E809-AA57-C0BF-05296AD1EF7B}"/>
              </a:ext>
            </a:extLst>
          </p:cNvPr>
          <p:cNvSpPr txBox="1"/>
          <p:nvPr/>
        </p:nvSpPr>
        <p:spPr>
          <a:xfrm>
            <a:off x="243840" y="182880"/>
            <a:ext cx="1164336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19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ท่านว่า ‘พระเจ้าทรงสะสมความบาปชั่วของเขาไว้ให้ลูกหลานของเขา’ ขอพระองค์ทรงตอบแทนแก่เขาทั้งหลายเอง เพื่อเขาทั้งหลายจะได้ทราบ </a:t>
            </a:r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20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ขอให้นัยน์ตาของเขาเห็นความพินาศของเขา และให้เขาดื่มพระพิโรธขององค์ผู้ทรงมหิทธิฤทธิ์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พระเจ้าทรงเตือนผู้คนว่าอย่าทำบาป ซึ่งหมายความว่าพฤติกรรมที่ไม่ถูกต้องของพ่อแม่จะส่งผลกระทบอย่างแท้จริงต่อลูกและหลาน ดังนั้นลูกและหลานก็จะถูกลงโทษเพราะบาปด้วย อย่างไรก็ตาม ความรับผิดชอบต่อบาปจะไม่ส่งต่อไปยังลูกหลาน และการลงโทษที่เกิดจากอาชญากรรมนั้นจะต้องรับโทษด้วย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ตัวเอง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(เอเสเคียล 18:2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4) ดังนั้นโยบจึงยืนยันว่าเขาควรได้รับโทษด้วยตนเอง เพื่อที่เขาจะได้รู้ถึงการกระทำชั่วของเขาอย่างแท้จริง 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โยบเห็นคนบาปตายอย่างสุขสบาย แต่เขาปรารถนาเป็นอย่างอื่น เขาคงชอบมากกว่าที่คำยืนยันของเพื่อนของเขาเป็นความจริง ว่าคนชั่วได้รับรางวัลในชีวิตนี้ ได้เห็น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ความพินาศของตนเอง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และประสบกับพระพิโรธของพระเจ้า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96851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FD25418-90A8-27E7-DB1F-237473DD62CA}"/>
              </a:ext>
            </a:extLst>
          </p:cNvPr>
          <p:cNvSpPr txBox="1"/>
          <p:nvPr/>
        </p:nvSpPr>
        <p:spPr>
          <a:xfrm>
            <a:off x="843280" y="975361"/>
            <a:ext cx="1057656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21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เพราะเขาจะสนใจอะไรเกี่ยวกับเชื้อสายที่เกิดมาภายหลัง เมื่อจำนวนเดือนของเขาถูกตัดขาดเสียแล้ว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เพื่อนของโยบดูเหมือนจะคิดว่าลูกหลานของคนชั่วจะถูกลงโทษ โยบตอบว่าคนชั่วจะถูกลงโทษเพราะบาปของพวกเขา เพราะแท้จริงแล้วคนชั่วจะคำนึงถึงสิ่งที่เกิดขึ้นกับสมาชิกในครอบครัว</a:t>
            </a:r>
            <a:r>
              <a:rPr lang="th-TH" altLang="zh-HK" sz="48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หลังความตาย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ได้อย่างไร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6975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E5F316A-8C3B-0797-3144-85C1F5CE8831}"/>
              </a:ext>
            </a:extLst>
          </p:cNvPr>
          <p:cNvSpPr txBox="1"/>
          <p:nvPr/>
        </p:nvSpPr>
        <p:spPr>
          <a:xfrm>
            <a:off x="467360" y="944880"/>
            <a:ext cx="10982960" cy="3736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5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5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คำตอบที่สามของโยบ 21:1-34</a:t>
            </a:r>
            <a:endParaRPr lang="zh-TW" altLang="zh-HK" sz="3600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5400" kern="0" dirty="0">
                <a:solidFill>
                  <a:srgbClr val="202124"/>
                </a:solidFill>
                <a:effectLst/>
                <a:cs typeface="新細明體" panose="02020500000000000000" pitchFamily="18" charset="-120"/>
              </a:rPr>
              <a:t>◎</a:t>
            </a:r>
            <a:r>
              <a:rPr lang="th-TH" altLang="zh-HK" sz="5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นี่เป็นครั้งเดียวที่โยบจำกัดการพูดกับเพื่อนของเขา โดยไม่เปลี่ยนเป็นการพูดคนเดียวหรืออธิษฐานถึงพระเจ้า รูปแบบทั้งหมดคล้ายกับการโต้วาทีอย่างเป็นทางการ โยบตั้งใจที่จะล้มล้างข้อโต้แย้งของเพื่อนๆ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716280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301AE29-BE54-70DA-DC91-38F25A7BFD3A}"/>
              </a:ext>
            </a:extLst>
          </p:cNvPr>
          <p:cNvSpPr txBox="1"/>
          <p:nvPr/>
        </p:nvSpPr>
        <p:spPr>
          <a:xfrm>
            <a:off x="822960" y="721360"/>
            <a:ext cx="1028192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22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ผู้ใดจะอาจสอนความรู้แด่พระเจ้า เมื่อพระองค์ทรงพิพากษาผู้อยู่ในที่สูง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โยบได้ชี้ให้เห็นถึงความลึกล้ำของน้ำพระทัยของพระเจ้า และเป็นไปไม่ได้ที่มนุษย์จะหยั่งรู้และเปลี่ยนแปลงพระประสงค์ของพระเจ้า เราไม่สามารถ</a:t>
            </a:r>
            <a:r>
              <a:rPr lang="th-TH" altLang="zh-HK" sz="48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พูดแทน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พระเจ้าด้วยท่าทางเงอะงะเช่น "พระเจ้ากำลังสะสมความชั่วช้าสำหรับลูกหลานของคนชั่วร้าย"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296164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4EC1EAA-651E-3E52-6A0B-3D55B91D2FAD}"/>
              </a:ext>
            </a:extLst>
          </p:cNvPr>
          <p:cNvSpPr txBox="1"/>
          <p:nvPr/>
        </p:nvSpPr>
        <p:spPr>
          <a:xfrm>
            <a:off x="375920" y="233680"/>
            <a:ext cx="1139952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23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คนหนึ่งตายเมื่อยังแข็งแรงเต็มที่ สบายและปลอดภัยทั้งสิ้น </a:t>
            </a:r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24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ตัวของเขาเต็มด้วยน้ำนม และไขกระดูกของเขาก็ชุ่ม </a:t>
            </a:r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25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อีกคนหนึ่งตายด้วยใจขมขื่น ไม่เคยได้ชิมของดี </a:t>
            </a:r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26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เขาทั้งสองนอนลงในผงคลีดินเหมือนกัน และตัวหนอนก็คลุมเขาทั้งสองไว้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พระคัมภีร์ข้างต้นกล่าวถึงสภาพของผู้คนหลังความตาย ประเด็นของโยบไม่ใช่ว่าคนดีต้องทนทุกข์เสมอ และคนชั่วมักง่ายเสมอ ความจริงแล้ว การสรุปโดยทั่วไปไม่ได้เป็นจริงมากไปกว่าสูตรสำเร็จของเพื่อนๆ ของเขา (คนชอบธรรมมักรุ่งเรือง และคนชั่วมักล้มเหลว) ชีวิตซับซ้อนกว่านั้นมาก สำหรับทุกคนไม่มีรูปแบบใดๆ ที่สามารถกำหนดได้ มี่แต่ความตายคือปลายทางสุดท้ายเสมอ ทุกคน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เหมือนกันหมด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158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3C0DCC8-528B-7652-695D-73143A47F626}"/>
              </a:ext>
            </a:extLst>
          </p:cNvPr>
          <p:cNvSpPr txBox="1"/>
          <p:nvPr/>
        </p:nvSpPr>
        <p:spPr>
          <a:xfrm>
            <a:off x="1524000" y="1838961"/>
            <a:ext cx="90424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4. โยบคิดว่าเพื่อนรู้ได้ว่าคนชั่วจะตายดีได้ เพียงแค่ถามคนที่ผ่านไปมาก็จะรู้ ดังนั้น การโต้เถียงของเพื่อนจึงเป็นเรื่องที่ผิดโดยพื้นฐาน เขาจะปลอบโยนโยบได้อย่างไร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21:27-34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52972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246AB6F-3CB5-CAB4-E762-34B45A4C3584}"/>
              </a:ext>
            </a:extLst>
          </p:cNvPr>
          <p:cNvSpPr txBox="1"/>
          <p:nvPr/>
        </p:nvSpPr>
        <p:spPr>
          <a:xfrm>
            <a:off x="640080" y="924561"/>
            <a:ext cx="1055624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27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ดูเถิด ข้ารู้ความคิดของพวกท่าน และอุบายของท่านที่จะทำผิดต่อข้า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อุบาย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โยบรู้ว่าเพื่อนทั้งสามคนไม่</a:t>
            </a:r>
            <a:r>
              <a:rPr lang="th-TH" altLang="zh-HK" sz="48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ซื่อสัตย์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ตรรกะของพวกเขาเรียบง่ายและผิวเผิน: "ถ้าคุณทำบาป คุณต้องทนทุกข์ทรมาน ตอนนี้คุณอยู่ในความทุกข์ คุณจึงเป็นคนบาป"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083391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557D624-39B6-8143-3679-3937B8916504}"/>
              </a:ext>
            </a:extLst>
          </p:cNvPr>
          <p:cNvSpPr txBox="1"/>
          <p:nvPr/>
        </p:nvSpPr>
        <p:spPr>
          <a:xfrm>
            <a:off x="274320" y="213360"/>
            <a:ext cx="1167384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28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เพราะท่านว่า ‘วังของเจ้านายอยู่ที่ไหน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เต็นท์ซึ่งคนอธรรมอาศัยนั้นอยู่ที่ไหน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?’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29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ท่านมิได้ถามนักเดินทาง และท่านไม่ได้รับสักขีพยานของเขาหรือ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30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ว่าในคราวที่เกิดภัยพิบัตินั้น คนอธรรมมักรอดได้ ในวันแห่งพระพิโรธ เขาก็ได้รับการช่วยให้พ้น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วังของเจ้านาย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…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เต็นท์ซึ่งคนอธรรมอาศัยนั้น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เพื่อนทั้งสามคนเคยพูดถึงมาก่อน (8:22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15:34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18:6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 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14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 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15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20:26) โซฟาร์กล่าวว่า "ตั้งแต่สมัยโบราณ ตั้งแต่มนุษย์เกิดมาบนโลก" (20:4) เป็นสามัญสำนึกที่ความชั่วจะตอบแทนด้วย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ความชั่ว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แต่โยบคิดว่านั่นไม่ใช่สามัญสำนึกเลย สำหรับ "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นักเดินทาง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ahoma" panose="020B0604030504040204" pitchFamily="34" charset="0"/>
              </a:rPr>
              <a:t>...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สักขีพยาน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ที่เป็นกลาง (ข้อ 29) สามารถยืนยันได้ว่าสิ่งตรงกันข้ามคือความจริง: "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วังของเจ้านาย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…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เต็นท์ซึ่งคนอธรรมอาศัยนั้น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ยังคงได้รับ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การอนุรักษ์ไว้อย่างดี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เป็นพยานอย่างเงียบๆ " 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ในคราวที่เกิดภัยพิบัตินั้น คนอธรรมมักรอดได้ ในวันแห่งพระพิโรธ เขาก็ได้รับการช่วยให้พ้น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” (ข้อ 30)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79499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EDD588C8-AA3A-CA24-3941-EA509EE9BDCF}"/>
              </a:ext>
            </a:extLst>
          </p:cNvPr>
          <p:cNvSpPr txBox="1"/>
          <p:nvPr/>
        </p:nvSpPr>
        <p:spPr>
          <a:xfrm>
            <a:off x="243840" y="121920"/>
            <a:ext cx="1144016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ผู้ใดแจ้งวิธีการของเขาให้เขาฟัง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และผู้ใดสนองเขาในสิ่งที่เขาได้ทำ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32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และเมื่อคนหามเขาไปยังหลุมศพ ก็มียามเฝ้าที่อุโมงค์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33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สำหรับเขา ก้อนดินที่หุบเขาก็เบาสบาย คนทั้งปวงตามเขาไป และคนที่ไปข้างหน้าก็นับไม่ถ้วน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ความชั่วร้ายของคนชั่วไม่ถูก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เปิดเผย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(31ก) และไม่ได้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การ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ลงโทษ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(31ข) ตรงกันข้าม พวกเขาได้รับการปกป้องและช่วยให้รอดในวันที่มีปัญหา ซึ่งดูเหมือนเป็นผลงานของพระเจ้า เพราะทุกคนชอบประจบประแจงคนรวย (ข้อ 32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33) และปิดตาจากบาปของเขา แทนที่จะตายด้วยความอับอายและถูกลืม (เช่นบิลดัดในบทที่สิบแปดและโซเฟอร์ในบทที่ยี่สิบ) คนชั่วกลับจบชีวิตด้วยความเคารพอย่างยิ่ง: งานศพที่โอ่โถง ถูกหามไปที่สุสาน หลุมฝังศพที่มีผู้พิทักษ์ ซึ่งทั้งหมดนี้แสดงถึง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เกียรติยศ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และการแสดง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ความเคารพ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62306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B2A90807-259B-D8E7-D4B8-E6825CE8E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03" y="1026160"/>
            <a:ext cx="11636961" cy="463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1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9995081-86DA-6B8D-C2F4-AFFC3A5CD08F}"/>
              </a:ext>
            </a:extLst>
          </p:cNvPr>
          <p:cNvSpPr txBox="1"/>
          <p:nvPr/>
        </p:nvSpPr>
        <p:spPr>
          <a:xfrm>
            <a:off x="396240" y="365760"/>
            <a:ext cx="1134872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เป็นการสรุปการโต้วาทีรอบที่สองระหว่างโยบกับเพื่อนสามคนของเขา ในรอบนี้ พระเจ้าใช้เครื่องมือชิ้นแรกคือเอลีฟัสเพื่อกระตุ้น "ความหวัง" ของความเป็นอมตะในใจของโยบ (17:15) พระเจ้ายังใช้เครื่องมือที่สองคือบิลดัดเพื่อชี้นำโยบให้เห็น "ความหวัง" นี้อย่างชัดเจน" เนื้อหา: พระเจ้าไม่ได้เป็นเพียง "เพื่อนสนิท" ของเขาเท่านั้น (29:4) แต่ยังเป็น "ผู้ไถ่" ของเขาด้วย (19:25) พระเจ้ายังใช้เครื่องมือที่สาม โซฟาร์ เพื่อแนะนำโยบให้คิดว่าเหตุใดเขาจึงต้องการ "ผู้ไถ่"  แม้ว่าโยบได้ชี้ให้เห็นถึง "ความผิด" ของเพื่อนทั้งสามคนสำเร็จแล้ว (ข้อ 34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42:7) เขาก็ยังไม่เข้าใจว่าอะไรคือ "ความถูกต้อง" แม้ว่าโยบจะปฏิเสธตัวตนในอดีตของเขา (12:3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13.2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16.4 ) แต่ยังไม่ได้ปฏิเสธตัวตนปัจจุบัน ดังนั้น พระเจ้าจะใช้เครื่องมือเหล่านี้เป็นครั้งที่สาม เพื่อให้โยบเผชิญกับความกลัวที่แท้จริงในใจของเขา (ข้อ 6)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8669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E68E804-7695-71EC-CCCA-39485436DAC0}"/>
              </a:ext>
            </a:extLst>
          </p:cNvPr>
          <p:cNvSpPr txBox="1"/>
          <p:nvPr/>
        </p:nvSpPr>
        <p:spPr>
          <a:xfrm>
            <a:off x="1219200" y="1534160"/>
            <a:ext cx="907288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3200" b="1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 </a:t>
            </a:r>
            <a:r>
              <a:rPr lang="en-US" altLang="zh-HK" sz="3200" b="1" kern="1800" cap="all" spc="75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21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3200" b="1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โยบตอบว่า บ่อยครั้งที่คนอธรรมไม่ถูกลงโทษ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1. โยบขอเพื่อน ๆ ฟังเขา ไม่ว่าเพื่อนของเขาจะมีปฏิกิริยาอย่างไรหลังจากที่เขาพูด เขาต้องการพูด เพราะเขาตื่นตระหนกและหวาดกลัวเมื่อคิดถึงการลงโทษในโลกนี้ที่ไม่ยุติธรรม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21:1-6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80405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EF5FC99-654C-408C-6DBC-147E0F6B5CA7}"/>
              </a:ext>
            </a:extLst>
          </p:cNvPr>
          <p:cNvSpPr txBox="1"/>
          <p:nvPr/>
        </p:nvSpPr>
        <p:spPr>
          <a:xfrm>
            <a:off x="609600" y="751840"/>
            <a:ext cx="1091184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แล้วโยบตอบว่า </a:t>
            </a:r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ขอฟังถ้อยคำของข้าให้ดี และให้คำนี้ปลอบใจพวกท่าน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1168400" indent="-1016000"/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เอลีฟัส 15:11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ท่านเห็นคำปลอบโยนของพระเจ้าเป็นของ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เล็กน้อย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ไปหรือ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คือถ้อยคำที่พูดกับท่านอย่างสุภาพนั้น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เอลีฟัสพูดถ้อยคำของเขาเองเพื่อเป็นการปลอบโยนจากพระเจ้า และโยบหวังว่าจะมีใครสักคนฟังเขาและปลอบโยนเขาอย่าง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แท้จริง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44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7F8B76D-42E0-ADD8-0368-463DECE0134A}"/>
              </a:ext>
            </a:extLst>
          </p:cNvPr>
          <p:cNvSpPr txBox="1"/>
          <p:nvPr/>
        </p:nvSpPr>
        <p:spPr>
          <a:xfrm>
            <a:off x="548640" y="904240"/>
            <a:ext cx="1055624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ขออดทนหน่อย และข้าจะพูด และเมื่อข้าพูดแล้ว ก็เยาะเย้ยต่อไปเถอะ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ขออดทน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(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ต่อข้า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)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หน่อย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เพราะโยบกำลังจะพูดอีกครั้ง "พูดแล้วให้หัวเราะ!" โยบรู้ว่าเขาไม่สามารถโน้มน้าวใจเพื่อนทั้งสามคนได้ และพวกเขาจะใช้ "เย้ยหยัน" ต่อไปแทน " ปลอบโยน". ดังนั้นบทนี้จึงไม่ได้เกี่ยวกับการที่โยบหักล้างเพื่อนทั้งสามคนมากนัก แต่เกี่ยวกับโยบที่นำเสนอผลลัพธ์ของความคิดของเขาเองต่อ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ต่อหน้าคนในโลก (ข้อ 4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7)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42356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F966222-D6B4-0AB6-178F-512EC946165A}"/>
              </a:ext>
            </a:extLst>
          </p:cNvPr>
          <p:cNvSpPr txBox="1"/>
          <p:nvPr/>
        </p:nvSpPr>
        <p:spPr>
          <a:xfrm>
            <a:off x="650240" y="883920"/>
            <a:ext cx="1073912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4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ส่วนข้านี้ ข้าบ่นต่อว่ามนุษย์หรือ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ไฉนข้าจึงไม่ควรหุนหัน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สามารถเข้าใจได้ในลักษณะนี้: "เพราะฉันกำลังบ่นกับพระเจ้า ฉันจึงไม่ต้องอดกลั้น และฉันก็อดไม่ได้ที่จะแสดงความกังวล" โยบเชื่อว่าพระเจ้าเป็นสาเหตุของความทุกข์ทั้งหมดของเขา ดังนั้นเขาจึงต้องค้นหาคำตอบจากพระเจ้า เพื่อนทั้งสามคนเชื่อเช่นกันว่าการทนทุกข์ของโยบมาจากพระเจ้า แต่พวกเขาตอบอย่างกล้าหาญเพื่อพระเจ้าว่า “</a:t>
            </a:r>
            <a:r>
              <a:rPr lang="th-TH" altLang="zh-HK" sz="440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พระเจ้าทรงเอาโทษท่าน</a:t>
            </a:r>
            <a:r>
              <a:rPr lang="th-TH" altLang="zh-HK" sz="44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น้อยกว่า</a:t>
            </a:r>
            <a:r>
              <a:rPr lang="th-TH" altLang="zh-HK" sz="440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ที่ท่าน</a:t>
            </a:r>
            <a:r>
              <a:rPr lang="th-TH" altLang="zh-HK" sz="440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ควรได้รับ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” (11:6)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18007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F6C32DB2-64AC-17AF-4F46-C9DF6CB12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72" y="1280160"/>
            <a:ext cx="11791084" cy="397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1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EA0786A-4408-C8A5-F778-37C9B488B6ED}"/>
              </a:ext>
            </a:extLst>
          </p:cNvPr>
          <p:cNvSpPr txBox="1"/>
          <p:nvPr/>
        </p:nvSpPr>
        <p:spPr>
          <a:xfrm>
            <a:off x="487680" y="670561"/>
            <a:ext cx="1104392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เมื่อระลึกขึ้นมาได้ ข้าก็หวาดผวา และเนื้อตัวข้าสั่นระริก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ข้าก็หวาดผวา และเนื้อตัวข้าสั่นระริก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เนื่องจากข้อเท็จจริงเหล่านี้ตรงกันข้ามกับทฤษฎีดั้งเดิมอย่างสิ้นเชิง เพื่อนทั้งสามเชื่อว่าบาปจะนำไปสู่ความทุกข์ ความทุกข์ทรมานพิสูจน์ให้เห็นถึงบาป แต่โยบสังเกตว่าแม้ทุกอย่างจะดำเนินไปภายใต้สายพระเนตรของพระเจ้า แต่ความเชื่อของเพื่อน ๆ ของเขาไม่เหมือนกับ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ความเป็นจริง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ความคิดเหล่านี้จะดึงเขาออกมา ความกลัวที่ลึกยิ่งขึ้น — “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เพราะฉะนั้นข้าจึงหวาดผวาเฉพาะพระพักตร์พระองค์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เมื่อข้าตรึกตรอง ข้าก็ครั่นคร้ามต่อพระองค์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” (23:15)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9425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E7373441-D7D4-6BF9-5B33-F56BFF146D13}"/>
              </a:ext>
            </a:extLst>
          </p:cNvPr>
          <p:cNvSpPr txBox="1"/>
          <p:nvPr/>
        </p:nvSpPr>
        <p:spPr>
          <a:xfrm>
            <a:off x="944880" y="1503680"/>
            <a:ext cx="102920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2. โยบกล่าวว่าในชีวิตจริง มีคนชั่วร้ายที่ประสบความสำเร็จ ซึ่งตรงกันข้ามกับที่โซเฟอร์พูดทุกประการ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21:7-16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0711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2209</Words>
  <Application>Microsoft Office PowerPoint</Application>
  <PresentationFormat>寬螢幕</PresentationFormat>
  <Paragraphs>50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7" baseType="lpstr">
      <vt:lpstr>inherit</vt:lpstr>
      <vt:lpstr>新細明體</vt:lpstr>
      <vt:lpstr>Angsana New</vt:lpstr>
      <vt:lpstr>Arial</vt:lpstr>
      <vt:lpstr>Calibri</vt:lpstr>
      <vt:lpstr>Calibri Light</vt:lpstr>
      <vt:lpstr>Open Sans</vt:lpstr>
      <vt:lpstr>Tahoma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27</cp:revision>
  <dcterms:created xsi:type="dcterms:W3CDTF">2023-12-19T13:36:45Z</dcterms:created>
  <dcterms:modified xsi:type="dcterms:W3CDTF">2024-06-04T10:07:57Z</dcterms:modified>
</cp:coreProperties>
</file>