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2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B362AD-8CEB-6CA4-DF28-6FE481951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7C86CE1-AB4B-DEDA-AE3B-5A9ECBA3F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CD91CF-72E0-31FB-09B7-21233A71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8/3/2023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84B3B6-D6EA-A9D7-4143-5F543E69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20F86C-9465-7A5F-22B7-2F72C293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9271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2B0677-5BF2-C63F-E285-98CC3F30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6A5BD19-F421-4C8F-B84E-FF5E41AA9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50C058-2920-27DA-83FA-832307AB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8/3/2023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BA22A5-8847-658A-02B3-05934BDA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652D71-21F4-3311-E0E2-64A8D6DD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4668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FC70FF0-A75E-4F7D-2183-07FF5621C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1D6275A-D802-2702-1091-205CDF2E6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BA37CA-CEB7-573C-21D4-20DF8518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8/3/2023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A804DC-2BFD-507B-B1A0-7DEF6A66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F186D4-AD7C-DBF7-D424-03E81364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6146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259128-6E81-589C-B5DC-6EEBF8E1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48B7B2-92DD-D129-34E5-652DE29F3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541493-97F1-29F8-E014-C83E8342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8/3/2023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27EEA1-16B3-95AF-92AE-E9F7FF28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D42DEB-87C9-06D1-1AD4-9870CFE6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149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62E6A7-6040-4AEF-8B74-D2980D9B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D4DF019-3091-09E7-FAF1-AA7E87A21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53094B-E461-E90D-E193-4346705D3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8/3/2023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364A08-2C78-9F31-7064-2ADE35AB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66CB93-9125-4D2F-C48E-CDEEF2E6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074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AF1194-FC1A-538C-D83E-27ABD2FB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5DF70F-CFDF-FAF1-2702-DE0E0003A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BDB6902-DF3D-0CD5-233C-F3B3A8720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2188EDC-B3E9-1CB8-928C-3AA718EB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8/3/2023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DBC070-8E08-3588-503C-733981FF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EADB1A8-7760-B9F5-3CA0-48271D41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2545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B3FBB-90F7-8BA9-621F-4A89D5EB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B1BA939-59B5-5C1D-C51E-19FD741E0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0BDDCD-C129-5BA1-C367-9C0C7F148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132B902-FD41-88FF-6A02-B27087DA3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1BE0E1C-5018-B3D0-578B-E66C33FE3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0A7E0D4-D9A1-BD22-CAFF-D018FFE2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8/3/2023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6F8FB5F-CFF8-C062-D197-DCA00F9B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002C4FB-BF63-32AC-2179-C296F27D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0105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089934-CBBD-73C3-B48A-1384B4FC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930A6BD-52BB-3E36-102D-C2799D0B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8/3/2023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C3A2509-914C-4108-9544-672AA1BA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666653-B4C7-979A-140D-3E342064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4072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09A19ED-C044-1D35-972C-BA14FDC23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8/3/2023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71AC15B-5208-F60C-973E-EBE558F6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35DA81B-734A-A508-7244-85F2BD93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8625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33244F-7AE5-D0E1-8D03-716D15CB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ED30A1-A382-928F-8945-07A6034D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488E7CC-0B84-903A-50FD-A350A157A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FC7A58E-6DE2-33E6-B9D9-837357259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8/3/2023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E9601EF-D17B-70E4-0969-898B77EE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D49E310-D76F-D545-4180-B81BC232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600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3C8324-14D4-026D-1BDC-321C7D4E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A5C6E7F-6998-4BEC-0555-C9B6E90CE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8B7420B-7824-F89B-3B13-4D05DE6C8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2AE4E35-4E99-7C87-67AE-84448424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8/3/2023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673BAFB-3441-D869-3F1F-372974ED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BA9B55-80F6-92D9-2296-721411E7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7263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1EFC26-965E-C1ED-D621-81E2F84B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1D26793-6470-EF25-A021-D226117B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067A04-96FD-D5A3-7123-14AAB079C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7D98-3674-487D-9170-C1DEFF51F09B}" type="datetimeFigureOut">
              <a:rPr lang="zh-HK" altLang="en-US" smtClean="0"/>
              <a:t>8/3/2023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B9C915-2845-3BC4-64A9-DED45E080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976319-ECD6-479F-ADA6-67EA93B4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388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79FF917-DF9C-1B1D-4D3F-370F56CCD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19"/>
          <a:stretch/>
        </p:blipFill>
        <p:spPr>
          <a:xfrm>
            <a:off x="2732285" y="575164"/>
            <a:ext cx="9530456" cy="628283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C8465CE-D997-4F22-0C85-09F85CACBC08}"/>
              </a:ext>
            </a:extLst>
          </p:cNvPr>
          <p:cNvSpPr txBox="1"/>
          <p:nvPr/>
        </p:nvSpPr>
        <p:spPr>
          <a:xfrm>
            <a:off x="639869" y="1565721"/>
            <a:ext cx="10553647" cy="4586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h-TH" altLang="zh-HK" sz="66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ทั้งชาวอิสราเอลและ</a:t>
            </a:r>
            <a:endParaRPr lang="en-US" altLang="zh-HK" sz="6600" dirty="0"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6600" dirty="0"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th-TH" altLang="zh-HK" sz="66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คนต่างชาติได้รับความเมตตา</a:t>
            </a:r>
            <a:endParaRPr lang="en-US" altLang="zh-HK" sz="6600" dirty="0"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h-TH" altLang="zh-HK" sz="54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11</a:t>
            </a:r>
            <a:r>
              <a:rPr lang="en-US" altLang="zh-HK" sz="5400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:1-</a:t>
            </a:r>
            <a:r>
              <a:rPr lang="th-TH" altLang="zh-HK" sz="54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36</a:t>
            </a:r>
            <a:r>
              <a:rPr lang="en-US" altLang="zh-HK" sz="5400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(</a:t>
            </a:r>
            <a:r>
              <a:rPr lang="en-US" altLang="zh-HK" sz="5400" dirty="0"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2</a:t>
            </a:r>
            <a:r>
              <a:rPr lang="en-US" altLang="zh-HK" sz="5400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)</a:t>
            </a:r>
            <a:endParaRPr lang="en-US" altLang="zh-HK" sz="5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87CA0B3-674F-EB9E-CF4D-08FE6AF88323}"/>
              </a:ext>
            </a:extLst>
          </p:cNvPr>
          <p:cNvSpPr txBox="1"/>
          <p:nvPr/>
        </p:nvSpPr>
        <p:spPr>
          <a:xfrm>
            <a:off x="440173" y="-648089"/>
            <a:ext cx="10238337" cy="3670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7200" b="1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CTC BS Book of Romans</a:t>
            </a:r>
            <a:endParaRPr lang="en-US" altLang="zh-TW" sz="7200" b="1" dirty="0">
              <a:solidFill>
                <a:srgbClr val="FF0000"/>
              </a:solidFill>
              <a:effectLst/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7200" b="1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บทที่</a:t>
            </a:r>
            <a:r>
              <a:rPr lang="en-US" altLang="zh-HK" sz="7200" b="1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25</a:t>
            </a:r>
            <a:endParaRPr lang="en-US" altLang="zh-HK" sz="72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6514115-2BB9-5380-F529-23C4FD553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5120" y="748535"/>
            <a:ext cx="1521592" cy="18588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2292A1B-D133-00BD-31C2-590148D59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158" y="947523"/>
            <a:ext cx="2680278" cy="134013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B16866C-64EB-D538-445E-BB68FAD01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791" y="815415"/>
            <a:ext cx="3121092" cy="201622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CE9AF16-AB6F-E6AB-5389-5CCD195A75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4918" y="84889"/>
            <a:ext cx="1131095" cy="1593092"/>
          </a:xfrm>
          <a:prstGeom prst="rect">
            <a:avLst/>
          </a:prstGeom>
        </p:spPr>
      </p:pic>
      <p:pic>
        <p:nvPicPr>
          <p:cNvPr id="4098" name="Picture 2" descr="Love Your Neighbor: Only Israelites or Everyone? - Biblical Archaeology  Society">
            <a:extLst>
              <a:ext uri="{FF2B5EF4-FFF2-40B4-BE49-F238E27FC236}">
                <a16:creationId xmlns:a16="http://schemas.microsoft.com/office/drawing/2014/main" id="{CA43B8BD-31F6-9258-0DF2-98B7739B0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085" y="1953738"/>
            <a:ext cx="2636783" cy="172269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144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186663BC-FFBF-0014-1A2B-F4BFDE20B56A}"/>
              </a:ext>
            </a:extLst>
          </p:cNvPr>
          <p:cNvSpPr txBox="1"/>
          <p:nvPr/>
        </p:nvSpPr>
        <p:spPr>
          <a:xfrm>
            <a:off x="157655" y="120402"/>
            <a:ext cx="11666483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23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ส่วนพวกอิสราเอล ถ้าเขาไม่ดึงดันอยู่ในความไม่เชื่อ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1143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เขาก็จะ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ถูกต่อเข้าไปใหม่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เพราะว่า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พระเจ้าทรงสามารถ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ที่จะต่อเข้าอีกได้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พระประสงค์ของพระเจ้า: 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เปโตร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3:9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องค์พระผู้เป็นเจ้าไม่ได้ทรงเฉื่อยช้าในเรื่องพระสัญญาของพระองค์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</a:p>
          <a:p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ตามที่บางคนคิดนั้น แต่ทรงอดทนกับพวกท่าน พระองค์ไม่ทรง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ประสงค์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ให้ใครพินาศ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เลย แต่ประสงค์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ให้ทุกคนกลับใจใหม่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ความคิดของเปาโลและพระทัยของพระเจ้าเหมือนกัน เพราะเขาไม่ได้ละทิ้งชาวยิวเพราะความไม่เชื่อของพวกเขา และยังคงรอให้พวกเขาเชื่อมต่อกันอีกครั้ง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ฉันคิดแบบเดียวกันหรือเปล่า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0F5063C-044D-3A40-1936-BEFCC65FAA6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6855" y="637687"/>
            <a:ext cx="3116042" cy="223689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163B2D3-2596-3F74-A9F3-FE5ACC21A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593"/>
          <a:stretch/>
        </p:blipFill>
        <p:spPr>
          <a:xfrm>
            <a:off x="6191939" y="1146769"/>
            <a:ext cx="2804916" cy="164372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5270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ACEC4D3-D086-9F45-11CD-F636202D18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27" t="31724" r="34828" b="17241"/>
          <a:stretch/>
        </p:blipFill>
        <p:spPr>
          <a:xfrm>
            <a:off x="278523" y="0"/>
            <a:ext cx="11634953" cy="603495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284B7B1-D1A8-E87C-1BD3-4662D2B0D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07" t="57778" r="35517" b="35019"/>
          <a:stretch/>
        </p:blipFill>
        <p:spPr>
          <a:xfrm>
            <a:off x="278522" y="6034952"/>
            <a:ext cx="11634953" cy="68115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F773ECD-FD51-29D8-CC4E-BE715BB34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8303" y="1618592"/>
            <a:ext cx="1723697" cy="12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51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5F07258-6CFE-364D-993C-C9705E4E5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29885" r="35258" b="28889"/>
          <a:stretch/>
        </p:blipFill>
        <p:spPr>
          <a:xfrm>
            <a:off x="191064" y="0"/>
            <a:ext cx="11809871" cy="500292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929A4BC-245A-E595-3270-471651340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598" y="4389754"/>
            <a:ext cx="3988602" cy="257856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5AC3E6A-5834-60CC-F072-5C1171B2F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99034"/>
            <a:ext cx="4246649" cy="277552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62F041D-E291-5209-F6E4-2D4A6D5BA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288" y="4221586"/>
            <a:ext cx="1552602" cy="217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6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5220943-DBD8-6BFC-ED84-C60A4D1CA224}"/>
              </a:ext>
            </a:extLst>
          </p:cNvPr>
          <p:cNvSpPr txBox="1"/>
          <p:nvPr/>
        </p:nvSpPr>
        <p:spPr>
          <a:xfrm>
            <a:off x="94593" y="169383"/>
            <a:ext cx="11761075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26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และเมื่อเป็นดังนั้น อิสราเอล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ทั้งชาติ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ก็จะ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ได้รับความรอด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ตามที่มีคำเขียนไว้ในพระคัมภีร์ว่า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/>
            <a:r>
              <a:rPr lang="en-US" altLang="zh-HK" sz="32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พระผู้ช่วยกู้ชีวิตจะเสด็จมาจาก</a:t>
            </a:r>
            <a:r>
              <a:rPr lang="th-TH" altLang="zh-HK" sz="32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ศิโยน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14300"/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และจะทรงกำจัดอธรรมให้สูญสิ้นไปจาก</a:t>
            </a:r>
            <a:r>
              <a:rPr lang="th-TH" altLang="zh-HK" sz="32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ยาโคบ</a:t>
            </a:r>
            <a:r>
              <a:rPr lang="en-US" altLang="zh-HK" sz="32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27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และนี่แหละจะเป็นพันธสัญญาของเรากับพวกเขา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14300"/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เมื่อเรายกโทษบาปของเขา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”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-304800"/>
            <a:r>
              <a:rPr lang="en-US" altLang="zh-HK" sz="1600" kern="0" dirty="0">
                <a:solidFill>
                  <a:srgbClr val="1212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  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อิสยาห์ 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27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:9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เพราะฉะนั้น 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บาป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ของยาโคบจะได้รับการ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ลบล้าง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ด้วยการนี้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-152400"/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และนี่จะเป็นผลลัพธ์เต็มขนาดในการขจัดบาปของเขา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-304800"/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อิสยาห์ 59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: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20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และองค์พระผู้ไถ่จะเสด็จมายังศิโยน มายังพวกที่อยู่ในยาโคบซึ่ง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-304800"/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หันจากการทรยศ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”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พระยาห์เวห์ตรัสดังนี้แหละ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-304800"/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เยเรมีย์ 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31:34 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และทุกคนจะไม่สอนเพื่อนบ้านและพี่น้องของตนแต่ละคนอีกว่า </a:t>
            </a:r>
            <a:endParaRPr lang="en-US" altLang="zh-HK" sz="28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indent="-304800"/>
            <a:r>
              <a:rPr lang="en-US" altLang="zh-HK" sz="28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‘จงรู้จักพระยาห์เวห์’ เพราะเขาทุกคนจะ</a:t>
            </a:r>
            <a:r>
              <a:rPr lang="th-TH" altLang="zh-HK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รู้จักเรา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ตั้งแต่</a:t>
            </a:r>
            <a:r>
              <a:rPr lang="th-TH" altLang="zh-HK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คนเล็กน้อยที่สุด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ถึง</a:t>
            </a:r>
            <a:r>
              <a:rPr lang="th-TH" altLang="zh-HK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คนใหญ่</a:t>
            </a:r>
            <a:endParaRPr lang="en-US" altLang="zh-HK" sz="2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indent="-304800"/>
            <a:r>
              <a:rPr lang="en-US" altLang="zh-HK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</a:t>
            </a:r>
            <a:r>
              <a:rPr lang="th-TH" altLang="zh-HK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โตที่สุด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” พระยาห์เวห์ตรัสดังนี้แหละ “เพราะเราจะ</a:t>
            </a:r>
            <a:r>
              <a:rPr lang="th-TH" altLang="zh-HK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ให้อภัยความผิดบาป</a:t>
            </a:r>
            <a:r>
              <a:rPr lang="th-TH" altLang="zh-HK" sz="28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ของเขา </a:t>
            </a:r>
            <a:endParaRPr lang="en-US" altLang="zh-HK" sz="280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indent="-304800"/>
            <a:r>
              <a:rPr lang="en-US" altLang="zh-HK" sz="2800" dirty="0">
                <a:solidFill>
                  <a:srgbClr val="121212"/>
                </a:solidFill>
                <a:ea typeface="新細明體" panose="02020500000000000000" pitchFamily="18" charset="-120"/>
                <a:cs typeface="Tahoma" panose="020B0604030504040204" pitchFamily="34" charset="0"/>
              </a:rPr>
              <a:t>    </a:t>
            </a:r>
            <a:r>
              <a:rPr lang="th-TH" altLang="zh-HK" sz="28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และจะ</a:t>
            </a:r>
            <a:r>
              <a:rPr lang="th-TH" altLang="zh-HK" sz="28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ไม่จดจำบาป</a:t>
            </a:r>
            <a:r>
              <a:rPr lang="th-TH" altLang="zh-HK" sz="28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ของเขาอีกต่อไป”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BA96498-9FB0-E769-720B-9B84B14FD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277" y="731198"/>
            <a:ext cx="3987130" cy="257883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3B0E136-A143-5B5C-254B-FDD9BE480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2407" y="315310"/>
            <a:ext cx="985510" cy="138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66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3A2C2CB2-93FD-2F7B-8F54-B2D01AE82F64}"/>
              </a:ext>
            </a:extLst>
          </p:cNvPr>
          <p:cNvSpPr txBox="1"/>
          <p:nvPr/>
        </p:nvSpPr>
        <p:spPr>
          <a:xfrm>
            <a:off x="252248" y="40954"/>
            <a:ext cx="11939752" cy="6265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04800"/>
            <a:r>
              <a:rPr lang="en-US" altLang="zh-HK" sz="1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มีชาวอิสราเอลเพียงไม่กี่คนเท่านั้นที่รอดต่อหน้าต่อตาเปาโล แต่หลังจากที่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-304800"/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 พระกิตติคุณประกาศแก่คนต่างชาติแล้ว จะมีอะไรตามมา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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-30607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  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ฮีบรู 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8:10-12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-306070"/>
            <a:r>
              <a:rPr lang="en-US" altLang="zh-HK" sz="1600" kern="100" dirty="0">
                <a:solidFill>
                  <a:srgbClr val="121212"/>
                </a:solidFill>
                <a:effectLst/>
                <a:latin typeface="Helvetica" panose="020B060402020202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  </a:t>
            </a:r>
            <a:r>
              <a:rPr lang="en-US" altLang="zh-HK" sz="1600" kern="0" dirty="0">
                <a:solidFill>
                  <a:srgbClr val="12121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  </a:t>
            </a:r>
            <a:r>
              <a:rPr lang="en-US" altLang="zh-HK" sz="28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10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th-TH" altLang="zh-HK" sz="28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นี่คือพันธสัญญาที่เราจะทำกับ</a:t>
            </a:r>
            <a:r>
              <a:rPr lang="th-TH" altLang="zh-HK" sz="28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ชนชาติอิสราเอล</a:t>
            </a:r>
            <a:r>
              <a:rPr lang="th-TH" altLang="zh-HK" sz="28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ภายหลังจากสมัยนั้น องค์</a:t>
            </a:r>
            <a:endParaRPr lang="en-US" altLang="zh-HK" sz="2800" i="1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indent="-306070"/>
            <a:r>
              <a:rPr lang="th-TH" altLang="zh-HK" sz="28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พระผู้เป็นเจ้าตรัส เราจะ</a:t>
            </a:r>
            <a:r>
              <a:rPr lang="th-TH" altLang="zh-HK" sz="28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บรรจุธรรมบัญญัติของเราไว้ในจิตใจ</a:t>
            </a:r>
            <a:r>
              <a:rPr lang="th-TH" altLang="zh-HK" sz="28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ของพวกเขา 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-306070"/>
            <a:r>
              <a:rPr lang="th-TH" altLang="zh-HK" sz="28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</a:t>
            </a:r>
            <a:r>
              <a:rPr lang="en-US" altLang="zh-HK" sz="28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th-TH" altLang="zh-HK" sz="28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และเราจะจารึกมันไว้ในดวงใจของพวกเขา และเราจะ</a:t>
            </a:r>
            <a:r>
              <a:rPr lang="th-TH" altLang="zh-HK" sz="28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เป็นพระเจ้าของพวก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-306070"/>
            <a:r>
              <a:rPr lang="th-TH" altLang="zh-HK" sz="28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เขา</a:t>
            </a:r>
            <a:r>
              <a:rPr lang="th-TH" altLang="zh-HK" sz="28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และพวก</a:t>
            </a:r>
            <a:r>
              <a:rPr lang="th-TH" altLang="zh-HK" sz="28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เขาจะเป็นประชากรของเรา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en-US" altLang="zh-HK" sz="28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indent="-306070"/>
            <a:r>
              <a:rPr lang="en-US" altLang="zh-HK" sz="2800" kern="0" baseline="3000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</a:t>
            </a:r>
            <a:r>
              <a:rPr lang="en-US" altLang="zh-HK" sz="28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11 </a:t>
            </a:r>
            <a:r>
              <a:rPr lang="th-TH" altLang="zh-HK" sz="28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และพวกเขาจะไม่สอนเพื่อนบ้าน  และพี่น้องของตนแต่ละคนว่า </a:t>
            </a:r>
            <a:endParaRPr lang="en-US" altLang="zh-HK" sz="2800" i="1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indent="-306070"/>
            <a:r>
              <a:rPr lang="en-US" altLang="zh-HK" sz="2800" i="1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</a:t>
            </a:r>
            <a:r>
              <a:rPr lang="th-TH" altLang="zh-HK" sz="28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‘จงรู้จักองค์พระผู้เป็นเจ้า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’</a:t>
            </a:r>
            <a:r>
              <a:rPr lang="en-US" altLang="zh-HK" sz="28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altLang="zh-HK" sz="28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เพราะเขาทุกคนจะ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-306070"/>
            <a:r>
              <a:rPr lang="th-TH" altLang="zh-HK" sz="28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รู้จักเรา ตั้งแต่คนต่ำต้อยที่สุดจนถึงคนใหญ่โตที่สุด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en-US" altLang="zh-HK" sz="28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indent="-306070"/>
            <a:r>
              <a:rPr lang="en-US" altLang="zh-HK" sz="2800" kern="0" baseline="3000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</a:t>
            </a:r>
            <a:r>
              <a:rPr lang="en-US" altLang="zh-HK" sz="28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12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th-TH" altLang="zh-HK" sz="28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เพราะเราจะ</a:t>
            </a:r>
            <a:r>
              <a:rPr lang="th-TH" altLang="zh-HK" sz="28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เมตตา</a:t>
            </a:r>
            <a:r>
              <a:rPr lang="th-TH" altLang="zh-HK" sz="2800" i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ต่อการอธรรมของพวกเขา</a:t>
            </a:r>
            <a:r>
              <a:rPr lang="th-TH" altLang="zh-HK" sz="28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en-US" altLang="zh-HK" sz="2800" i="1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indent="-306070"/>
            <a:r>
              <a:rPr lang="en-US" altLang="zh-HK" sz="2800" i="1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  </a:t>
            </a:r>
            <a:r>
              <a:rPr lang="th-TH" altLang="zh-HK" sz="28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และจะ</a:t>
            </a:r>
            <a:r>
              <a:rPr lang="th-TH" altLang="zh-HK" sz="28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ไม่จดจำบรรดาบาป</a:t>
            </a:r>
            <a:r>
              <a:rPr lang="th-TH" altLang="zh-HK" sz="28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ของพวกเขาไว้เลย”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พระเจ้าตั้งใจแน่วแน่ที่จะช่วยพวกเขา และช่วยพวกเขาให้รอดจนถึงที่สุด แต่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24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     สถานการณ์ปัจจุบันของพวกเขาเป็นอย่างนี้</a:t>
            </a:r>
            <a:r>
              <a:rPr lang="en-US" altLang="zh-HK" sz="2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: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</a:t>
            </a:r>
            <a:endParaRPr lang="zh-HK" altLang="en-US" sz="28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90BD8C5-F9CB-26E5-E6A3-4FA85A2D9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957" y="3719030"/>
            <a:ext cx="2174492" cy="151971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B99BBBB-8579-542C-113A-08DD6C322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446" y="2669140"/>
            <a:ext cx="2049553" cy="135632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AFCFBD5-98E4-B41A-B355-40179D36CF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3475"/>
          <a:stretch/>
        </p:blipFill>
        <p:spPr>
          <a:xfrm>
            <a:off x="9793552" y="4704859"/>
            <a:ext cx="2398447" cy="71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60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9F49172-CAD1-B5C9-2AA7-5A55817F90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4" t="29732" r="34827" b="14023"/>
          <a:stretch/>
        </p:blipFill>
        <p:spPr>
          <a:xfrm>
            <a:off x="283778" y="178675"/>
            <a:ext cx="11119946" cy="641669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BEFEAD1-F4F3-2240-A218-E47D2FC9C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517" y="1356327"/>
            <a:ext cx="2522483" cy="157211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1FAF75C-D8AE-0EE3-B670-8ECFBE73F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0459" y="262627"/>
            <a:ext cx="981541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01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C3D7540-8D74-AA5B-B46E-774A7B50C0E8}"/>
              </a:ext>
            </a:extLst>
          </p:cNvPr>
          <p:cNvSpPr txBox="1"/>
          <p:nvPr/>
        </p:nvSpPr>
        <p:spPr>
          <a:xfrm>
            <a:off x="236483" y="0"/>
            <a:ext cx="11719034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30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เมื่อก่อนพวกท่านที่เป็นคนต่างชาติไม่ได้เชื่อฟังพระเจ้า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แต่เดี๋ยวนี้ได้รับ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พระเมตตา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เพราะความไม่เชื่อฟังของพวกอิสราเอล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31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ในทำนองเดียวกันเขาเหล่านั้นก็ไม่ได้เชื่อฟัง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เพื่อว่าเขาจะได้รับ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พระเมตตา</a:t>
            </a:r>
            <a:endParaRPr lang="en-US" altLang="zh-HK" sz="3600" kern="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โดย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พระคุณ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ที่ได้ประทานแก่ท่าน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เปาโลได้ประกาศก่อนหน้านี้ว่า: "</a:t>
            </a:r>
            <a:r>
              <a:rPr lang="th-TH" altLang="zh-HK" sz="28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เพราะว่า</a:t>
            </a:r>
            <a:r>
              <a:rPr lang="th-TH" altLang="zh-HK" sz="28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ทุกคนทำบาป</a:t>
            </a:r>
            <a:r>
              <a:rPr lang="th-TH" altLang="zh-HK" sz="28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 และ</a:t>
            </a:r>
            <a:r>
              <a:rPr lang="th-TH" altLang="zh-HK" sz="28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เสื่อมจากพระสิริ</a:t>
            </a:r>
            <a:r>
              <a:rPr lang="th-TH" altLang="zh-HK" sz="28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ของพระเจ้า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" (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3:23)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ต่อหน้าศาลของพระเจ้า ทุกคน</a:t>
            </a:r>
            <a:r>
              <a:rPr lang="th-TH" altLang="zh-HK" sz="28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เท่าเทียมกัน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ไม่ว่าพวกเขาจะเป็นชาวยิวหรือคนต่างชาติ ไม่มีใครมีคุณสมบัติเหมาะสมที่จะได้รับความชอบธรรมจากพระเจ้า ถ้าใครยังมีความหวัง เขาทำได้เพียงพึ่งพา</a:t>
            </a:r>
            <a:r>
              <a:rPr lang="th-TH" altLang="zh-HK" sz="28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พระคุณ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ของพระเจ้า แต่พระเจ้าทรงประทานความหวังนี้โดยไม่ลังเล พระเจ้าประณามทั้งชาวยิวและคนต่างชาติว่าเป็นอาชญากร และทรงเปิดเผยการไม่เชื่อฟังต่อพระประสงค์ของพระเจ้าตาม</a:t>
            </a:r>
            <a:r>
              <a:rPr lang="th-TH" altLang="zh-HK" sz="28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ความเป็นจริง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จุดประสงค์ของพระองค์คือเพื่อเทพระคุณที่ไม่สมควรแก่ชาวยิวและคนต่างชาติอย่างมากมาย ให้พวกเขาทั้งหมดมีเมตตา</a:t>
            </a:r>
            <a:endParaRPr lang="zh-HK" altLang="en-US" sz="36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3593B9A-757D-F7DA-AF0E-AF8E7B704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203" y="1099207"/>
            <a:ext cx="3285797" cy="219053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95D6687-A448-01DD-0CDA-5F74D5E5DF7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192407" y="-317963"/>
            <a:ext cx="1881352" cy="265259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2316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D549AC8-5FFC-FDF9-3877-52DF2AD76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5" t="29426" r="35172" b="10191"/>
          <a:stretch/>
        </p:blipFill>
        <p:spPr>
          <a:xfrm>
            <a:off x="157655" y="178675"/>
            <a:ext cx="11824138" cy="649539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767EE85-0D00-8B31-CFF0-DB045AF63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9214" y="2668531"/>
            <a:ext cx="2322786" cy="16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17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B2A6DF4-EC73-6E13-8109-3CFEA447ABD9}"/>
              </a:ext>
            </a:extLst>
          </p:cNvPr>
          <p:cNvSpPr txBox="1"/>
          <p:nvPr/>
        </p:nvSpPr>
        <p:spPr>
          <a:xfrm>
            <a:off x="352096" y="111325"/>
            <a:ext cx="1148780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33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โอ พระปัญญาและความรอบรู้ของพระเจ้านั้น ล้ำลึกเท่าใด ข้อตัดสินของพระองค์นั้นเหลือที่จะหยั่งรู้ได้ และทางของพระองค์ก็เหลือที่จะสืบเสาะได้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03200" indent="-2032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พระเจ้ายอมรับคนต่างชาติเพราะความไม่เชื่อของชาวยิว และพวกต่างชาติก็พบความโปรดปรานและทำให้ชาวยิว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เปลี่ยนใจ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(ข้อ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11-12)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ซึ่งทำให้พวกเขาเต็มใจที่จะ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กลับใจ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และรับพระคุณ ปัญญาอันไร้ขอบเขตของพระเจ้าแสดงไว้ที่นี่ ซึ่งจริงๆ แล้ว "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ล้ำลึก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และ "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เหลือที่จะหยั่งรู้ได้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"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    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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เปาโลจึงสรรเสริญพระเจ้าว่า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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4C99A3B-8435-C2E4-3317-B9E542CB3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414" y="4845268"/>
            <a:ext cx="2627586" cy="20127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47E2036-1FD4-1FFE-723D-0AF4890B2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069" y="3826734"/>
            <a:ext cx="2809218" cy="225861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E71431E-CCDE-9E7D-15C0-C5095C09C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797" y="5036332"/>
            <a:ext cx="3253117" cy="19134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214ACFE-FCE7-6446-CF3F-41EE2225F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56" y="4945533"/>
            <a:ext cx="4554181" cy="191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8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1586262-1B34-CFCE-B8CC-7DC0FCB64717}"/>
              </a:ext>
            </a:extLst>
          </p:cNvPr>
          <p:cNvSpPr txBox="1"/>
          <p:nvPr/>
        </p:nvSpPr>
        <p:spPr>
          <a:xfrm>
            <a:off x="262758" y="56138"/>
            <a:ext cx="11666483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34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en-US" altLang="zh-HK" sz="32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เพราะว่า ใครเล่า</a:t>
            </a:r>
            <a:r>
              <a:rPr lang="th-TH" altLang="zh-HK" sz="32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รู้พระทัย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ขององค์พระผู้เป็นเจ้า</a:t>
            </a:r>
            <a:r>
              <a:rPr lang="en-US" altLang="zh-HK" sz="32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 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14300"/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หรือใครเป็น</a:t>
            </a:r>
            <a:r>
              <a:rPr lang="th-TH" altLang="zh-HK" sz="32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ที่ปรึกษา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ของพระองค์</a:t>
            </a:r>
            <a:r>
              <a:rPr lang="en-US" altLang="zh-HK" sz="32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 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35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หรือใครได้</a:t>
            </a:r>
            <a:r>
              <a:rPr lang="th-TH" altLang="zh-HK" sz="32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ถวายสิ่งหนึ่งสิ่งใด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แก่พระองค์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76200" indent="114300"/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ที่พระองค์จะต้องตอบแทนเขา</a:t>
            </a:r>
            <a:r>
              <a:rPr lang="en-US" altLang="zh-HK" sz="32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”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-304800"/>
            <a:r>
              <a:rPr lang="th-TH" altLang="zh-HK" sz="1600" kern="100" dirty="0">
                <a:solidFill>
                  <a:srgbClr val="121212"/>
                </a:solidFill>
                <a:effectLst/>
                <a:latin typeface="Helvetica" panose="020B0604020202020204" pitchFamily="34" charset="0"/>
                <a:ea typeface="新細明體" panose="02020500000000000000" pitchFamily="18" charset="-120"/>
                <a:cs typeface="Angsana New" panose="02020603050405020304" pitchFamily="18" charset="-34"/>
              </a:rPr>
              <a:t>                    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อิสยาห์ 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40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:13-14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-3048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   </a:t>
            </a:r>
            <a:r>
              <a:rPr lang="en-US" altLang="zh-HK" sz="28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13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ใครให้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คำแนะนำ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แก่พระวิญญาณของพระยาห์เวห์ หรือเป็น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ที่ปรึกษา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-304800"/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พระองค์ผู้ให้คำสอนแก่พระองค์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</a:p>
          <a:p>
            <a:pPr indent="-304800"/>
            <a:r>
              <a:rPr lang="en-US" altLang="zh-HK" sz="2800" kern="0" baseline="30000" dirty="0">
                <a:solidFill>
                  <a:srgbClr val="12121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     </a:t>
            </a:r>
            <a:r>
              <a:rPr lang="en-US" altLang="zh-HK" sz="28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14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ใครที่พระองค์ทรงต้องปรึกษาเพื่อจะรู้แจ้ง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-152400"/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และใครสอนทางแห่งความยุติธรรมให้พระองค์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ใครสอนความรู้แก่พระองค์ 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-152400"/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และสำแดงให้พระองค์รู้ทางแห่งความเข้าใจ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-30607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โยบ 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41: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11 </a:t>
            </a:r>
          </a:p>
          <a:p>
            <a:pPr indent="-306070"/>
            <a:r>
              <a:rPr lang="en-US" altLang="zh-HK" sz="2800" kern="0" dirty="0">
                <a:solidFill>
                  <a:srgbClr val="12121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  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ผู้ใดเล่าให้อะไรแก่เรา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(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พระยาห์เวห์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)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ซึ่งเราจะต้อง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ตอบแทน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เขา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    </a:t>
            </a:r>
          </a:p>
          <a:p>
            <a:pPr indent="-306070"/>
            <a:r>
              <a:rPr lang="en-US" altLang="zh-HK" sz="2800" kern="0" dirty="0">
                <a:solidFill>
                  <a:srgbClr val="12121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  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ทุกสิ่งที่อยู่ใต้ฟ้าสวรรค์เป็นของเรา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-30607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หลังจากอ่านคำข้างต้นแล้ว คุณจะตอบคำถามของเปาโลอย่างไร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5561376-9228-5496-569C-5AEF7A078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110" y="357315"/>
            <a:ext cx="3951890" cy="206486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34641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B07E5C0-429A-9EAC-E0D9-48FA4DEE2295}"/>
              </a:ext>
            </a:extLst>
          </p:cNvPr>
          <p:cNvSpPr txBox="1"/>
          <p:nvPr/>
        </p:nvSpPr>
        <p:spPr>
          <a:xfrm>
            <a:off x="178676" y="0"/>
            <a:ext cx="11834648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15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เพราะว่าถ้าการที่พวกอิสราเอล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ถูกทอดทิ้ง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เป็นเหตุ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ให้คนทั้งโลกกลับคืนดีกับพระเจ้า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การที่พระองค์ทรงรับเขา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(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พวกอิสราเอล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)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กลับมาอีก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นั้น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ก็เป็นเหมือนกับว่าเขาได้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ตายไปแล้ว</a:t>
            </a:r>
            <a:r>
              <a:rPr lang="th-TH" altLang="zh-HK" sz="36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กลับเป็นขึ้นใหม่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ถ้ามีคน "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ตายไปแล้วและกลับเป็นขึ้นใหม่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เราจะตอบสนองย่างไร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101600"/>
            <a:endParaRPr lang="en-US" altLang="zh-HK" sz="32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indent="1016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ลูกา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15: 22-24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81000" indent="-3048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22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แต่บิดาสั่งพวกบ่าวของตนว่า ‘จงรีบไปเอาเสื้อที่ดีที่สุดออกมาสวมให้เขา เอาแหวนมาสวมที่นิ้วมือ และเอารองเท้ามาสวมให้ด้วย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23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และจงไปเอาลูกวัวตัวที่อ้วนพีมาฆ่าเลี้ยงกันเพื่อความรื่นเริง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24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เพราะว่าลูกของเราคนนี้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ตายแล้ว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กลับเป็นขึ้นอีก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หายไปแล้ว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ได้พบกันอีก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’ พวกเขาต่างก็มีความรื่นเริง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 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เราจะตอบสนองย่าง</a:t>
            </a:r>
            <a:r>
              <a:rPr lang="th-TH" altLang="zh-HK" sz="32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มีความรื่นเริง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เพราะว่า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:</a:t>
            </a:r>
            <a:endParaRPr lang="zh-HK" altLang="en-US" sz="36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8BE4FE2-9C95-DDC3-423D-EC69998C9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2992" y="0"/>
            <a:ext cx="2039007" cy="146595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DC954D4-3CF3-1538-5B4F-CE18EAA27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972" y="2608537"/>
            <a:ext cx="2039008" cy="11469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7E79BC8-3F6B-A078-7B57-BAA0D07EA7B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4272" y="2608537"/>
            <a:ext cx="2007025" cy="133694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E7D2F4E-B86A-4510-7138-E2F204C3333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7655" y="2572923"/>
            <a:ext cx="2123945" cy="14081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42213E3-D4F8-40A6-96A4-F54AE4374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8603" y="2782404"/>
            <a:ext cx="2213396" cy="97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16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17DEE25-F350-B3AC-D795-6E6776C16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10" t="45057" r="35948" b="37931"/>
          <a:stretch/>
        </p:blipFill>
        <p:spPr>
          <a:xfrm>
            <a:off x="81431" y="4177862"/>
            <a:ext cx="11784835" cy="268013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A02BD5D-ECD0-D327-EC3A-94B0C4FD0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17" y="-60885"/>
            <a:ext cx="10489324" cy="451963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9048F3D-E787-6FA5-80E6-ED9C7D466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9126" y="-692747"/>
            <a:ext cx="1883827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46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001BD02-0253-1899-6EE5-89633F1495E7}"/>
              </a:ext>
            </a:extLst>
          </p:cNvPr>
          <p:cNvSpPr txBox="1"/>
          <p:nvPr/>
        </p:nvSpPr>
        <p:spPr>
          <a:xfrm>
            <a:off x="204951" y="179249"/>
            <a:ext cx="11782097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16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ถ้าแป้งดิบที่ถวายเป็นผลแรกบริสุทธิ์ แป้งดิบทั้งอ่างก็บริสุทธิ์ด้วย และถ้า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รากบริสุทธิ์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กิ่งทั้งหมดก็บริสุทธิ์ด้วย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55600" indent="-203200"/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อพยพ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29:37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จงลบมลทินแท่นนั้นทั้งเจ็ดวัน และชำระให้มันบริสุทธิ์ แล้วแท่นนั้นจะบริสุทธิ์ที่สุด สิ่งใดๆ ที่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ถูกต้องแท่นนั้น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ก็จะ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บริสุทธิ์ด้วย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55600" indent="-203200"/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จากข้อพระคัมภีร์ข้างต้น ข้าพเจ้าเห็นว่าทัศนะของอิสราเอลเรื่องการชำระให้บริสุทธิ์มีลักษณะดังนี้: การชำระให้บริสุทธิ์นั้น</a:t>
            </a:r>
            <a:r>
              <a:rPr lang="th-TH" altLang="zh-HK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ผ่านกันและกันได้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ดังนั้นจงเข้าใกล้แหล่งศักดิ์สิทธิ์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ลักษณะชีวิตทางศาสนาของพวกเขาเป็นอย่างไร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355600"/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__________________________________________________________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“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รากบริสุทธิ์ กิ่งทั้งหมดก็บริสุทธิ์ด้วย</a:t>
            </a:r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” </a:t>
            </a:r>
            <a:r>
              <a:rPr lang="th-TH" altLang="zh-HK" sz="28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เมื่อก่อนเราสกปรก แต่พระคริสต์ทรงบริสุทธิ์ ทันทีที่เราเชื่อในพระเจ้า เราก็เป็นเหมือน</a:t>
            </a:r>
            <a:r>
              <a:rPr lang="th-TH" altLang="zh-HK" sz="28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กิ่งก้านบนต้นไม้</a:t>
            </a:r>
            <a:r>
              <a:rPr lang="th-TH" altLang="zh-HK" sz="28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 เราก็บริสุทธิ์เช่นกัน ดังนั้น ความบริสุทธิ์ของคริสเตียนจึงไม่เกิดขึ้นจากการทำงานหนักของเราเอง แต่เกี่ยวข้องกับ</a:t>
            </a:r>
            <a:r>
              <a:rPr lang="th-TH" altLang="zh-HK" sz="28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ความสัมพันธ์</a:t>
            </a:r>
            <a:r>
              <a:rPr lang="th-TH" altLang="zh-HK" sz="28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ระหว่างเรากับพระคริสต์ </a:t>
            </a:r>
            <a:endParaRPr lang="zh-HK" altLang="en-US" sz="2800" dirty="0"/>
          </a:p>
        </p:txBody>
      </p:sp>
      <p:sp>
        <p:nvSpPr>
          <p:cNvPr id="4" name="文字方塊 512">
            <a:extLst>
              <a:ext uri="{FF2B5EF4-FFF2-40B4-BE49-F238E27FC236}">
                <a16:creationId xmlns:a16="http://schemas.microsoft.com/office/drawing/2014/main" id="{75E6A329-0EF9-78D6-FE7B-EA62551FD021}"/>
              </a:ext>
            </a:extLst>
          </p:cNvPr>
          <p:cNvSpPr txBox="1"/>
          <p:nvPr/>
        </p:nvSpPr>
        <p:spPr>
          <a:xfrm>
            <a:off x="2120680" y="4191064"/>
            <a:ext cx="9587844" cy="654203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800"/>
              </a:lnSpc>
            </a:pPr>
            <a:r>
              <a:rPr lang="th-TH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เน้นสถานที่</a:t>
            </a:r>
            <a:r>
              <a:rPr lang="th-TH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บริสุทธิ์</a:t>
            </a:r>
            <a:r>
              <a:rPr lang="th-TH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และวัตถุ ละเว้นการแสวงหาชีวิตที่</a:t>
            </a:r>
            <a:r>
              <a:rPr lang="th-TH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บริสุทธิ์</a:t>
            </a:r>
            <a:endParaRPr lang="zh-TW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365B2C6-229E-5BF9-7154-80A79DCAB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916" y="3111063"/>
            <a:ext cx="1685597" cy="131904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94336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C612B29-9573-1E76-1F05-D9AEEBBE9318}"/>
              </a:ext>
            </a:extLst>
          </p:cNvPr>
          <p:cNvSpPr txBox="1"/>
          <p:nvPr/>
        </p:nvSpPr>
        <p:spPr>
          <a:xfrm>
            <a:off x="215462" y="179249"/>
            <a:ext cx="11761076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17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แต่ถ้าบางกิ่งถูกหักออกเสียแล้ว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&gt;&gt;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ถ้าในหมู่ชาวยิวมี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ผู้ไม่เชื่อ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พวกเขาจะเหมือนกับ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“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บางกิ่ง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ที่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ถูกทุบทิ้ง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และพระเจ้าทรงนำท่านผู้เป็น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กิ่งมะกอกป่า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มาต่อกิ่งไว้แทนกิ่งเหล่านั้น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&gt;&gt;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มะกอกป่าเป็น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ชาวต่างชาติ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ที่มาด้วย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ความเชื่อ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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รับพลังชีวิตจาก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รากของต้นไม้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(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คือ</a:t>
            </a:r>
            <a:r>
              <a:rPr lang="th-TH" altLang="zh-HK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พระคริสต์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)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เหมือนกิ่งดั้งเดิม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เพื่อให้เข้าเป็นส่วนได้รับน้ำเลี้ยงจากรากต้นมะกอก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เปาโลใช้คำอุปมาของชาวยิว ซึ่งคนต่างชาติที่เปลี่ยนมานับถือศาสนายิวถูกเปรียบเสมือน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กิ่งมะกอกป่า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ต่อกิ่งบนต้นมะกอกอย่างดีของอิสราเอล ซึ่งเป็นต้นมะกอกที่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ถูกทำลาย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เปาโลอ้างอิงจาก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เยเรมีย์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11:16: "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พระยาห์เวห์ทรงเคยเรียกเจ้าว่า ‘ต้นมะกอกสดงดงามด้วยผลอย่างดี’ แต่พระองค์ทรงก่อไฟเผามันเสียด้วยเสียงดังสนั่น และ</a:t>
            </a:r>
            <a:r>
              <a:rPr lang="th-TH" altLang="zh-HK" sz="32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กิ่ง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ทั้งหลายของมันจะ</a:t>
            </a:r>
            <a:r>
              <a:rPr lang="th-TH" altLang="zh-HK" sz="32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ถูกเผาผลาญหมด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"</a:t>
            </a:r>
            <a:endParaRPr lang="zh-HK" altLang="en-US" sz="28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7A614D3-0895-5A8A-ECCF-2272578BC0D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53600" y="1818289"/>
            <a:ext cx="2438400" cy="215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58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2FF1594-C107-6DD8-0A12-097B8F875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59" y="148374"/>
            <a:ext cx="11835651" cy="660977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460E427-995C-A4E8-AD09-87F4D285F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830" y="5638556"/>
            <a:ext cx="1490465" cy="107107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98C925C-0BE5-F4BF-F94A-3225C172CC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038"/>
          <a:stretch/>
        </p:blipFill>
        <p:spPr>
          <a:xfrm>
            <a:off x="9774217" y="5496910"/>
            <a:ext cx="1299593" cy="139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26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FCF0543-9C96-7488-9173-660E4A8C4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72" t="42299" r="34483" b="35019"/>
          <a:stretch/>
        </p:blipFill>
        <p:spPr>
          <a:xfrm>
            <a:off x="169018" y="0"/>
            <a:ext cx="11853964" cy="438281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98D871D-6E75-ED78-96A5-7795F3846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298" y="3678621"/>
            <a:ext cx="4244635" cy="317937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71F3F0B-BAD2-8BC9-E62E-B9B8E0D2C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696" y="3578773"/>
            <a:ext cx="4372303" cy="327922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D9CA71F-B853-3E64-849A-2982651C5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657" y="4183117"/>
            <a:ext cx="2684686" cy="267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98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726EDCE-2824-8F19-CA48-58CDE116B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6" t="30038" r="35603" b="26897"/>
          <a:stretch/>
        </p:blipFill>
        <p:spPr>
          <a:xfrm>
            <a:off x="189186" y="136634"/>
            <a:ext cx="11829192" cy="648488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36BC99F-C9F2-5702-7FB2-3247D36E8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577" y="4840049"/>
            <a:ext cx="3121423" cy="201795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EEFFD6C-DD42-BE11-9E0F-8F128DDEBEC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87231" y="3719859"/>
            <a:ext cx="1759939" cy="212916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CC7BD72-DF97-AABE-DE35-91C2265F9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4912" y="5731751"/>
            <a:ext cx="2002221" cy="112624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103DCE3-151B-69B5-BDA5-61BC2B24F4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8139" y="3983421"/>
            <a:ext cx="1759940" cy="201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17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14FD5F5-FBC9-F9DE-DE2A-8E50AD1ACBF5}"/>
              </a:ext>
            </a:extLst>
          </p:cNvPr>
          <p:cNvSpPr txBox="1"/>
          <p:nvPr/>
        </p:nvSpPr>
        <p:spPr>
          <a:xfrm>
            <a:off x="840827" y="291181"/>
            <a:ext cx="106680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21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เพราะว่าเมื่อพระองค์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ไม่ได้ทรงหวง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กิ่งเหล่านั้นที่เป็น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กิ่งเดิม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พระองค์ก็จะไม่ทรงหวงท่านเหมือนกัน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03200" indent="-2032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ภาพสะท้อนชีวิต: เมื่อเราไม่พึ่งพาพระองค์ แต่พึ่งพาตนเอง เราจะตัดการสามัคคีธรรมกับพระเจ้า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พระองค์ก็จะไม่ทรงหวงท่านเหมือนกัน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แต่เมื่อเราไม่พึ่งพาตนเอง แต่พึ่งพาพระองค์อย่างใกล้ชิด เราก็จะอยู่ในการ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ทรงหวง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ของพร้เจ้า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 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ภาพสะท้อนแบบนี้เป็นอย่างไร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3EFB553-87C9-D3FC-0DF3-6F6C9B076E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38" t="53908"/>
          <a:stretch/>
        </p:blipFill>
        <p:spPr>
          <a:xfrm>
            <a:off x="5875019" y="4053369"/>
            <a:ext cx="4961147" cy="280463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6869DD2-A606-2206-9C97-638022E769F5}"/>
              </a:ext>
            </a:extLst>
          </p:cNvPr>
          <p:cNvSpPr/>
          <p:nvPr/>
        </p:nvSpPr>
        <p:spPr>
          <a:xfrm>
            <a:off x="5633545" y="4199943"/>
            <a:ext cx="1828800" cy="525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EB0C5AF-C25A-10EC-576F-2E545B1BD45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9673" y="4053369"/>
            <a:ext cx="3891455" cy="265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11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2D9335D6-3499-0E3E-51A0-B26FBF284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1" t="29885" r="34655" b="14023"/>
          <a:stretch/>
        </p:blipFill>
        <p:spPr>
          <a:xfrm>
            <a:off x="178676" y="189185"/>
            <a:ext cx="11887200" cy="6589987"/>
          </a:xfrm>
          <a:prstGeom prst="rect">
            <a:avLst/>
          </a:prstGeom>
        </p:spPr>
      </p:pic>
      <p:sp>
        <p:nvSpPr>
          <p:cNvPr id="20" name="AutoShape 16" descr="Fortnite Behold! Emote - Pro Game Guides">
            <a:extLst>
              <a:ext uri="{FF2B5EF4-FFF2-40B4-BE49-F238E27FC236}">
                <a16:creationId xmlns:a16="http://schemas.microsoft.com/office/drawing/2014/main" id="{AF655EDD-1753-1C41-C04C-F43C1B5F73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F40429A-505D-CEC8-F2E5-8C0FB2C02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273" y="3276600"/>
            <a:ext cx="1601444" cy="213885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48584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3376</TotalTime>
  <Words>1639</Words>
  <Application>Microsoft Office PowerPoint</Application>
  <PresentationFormat>寬螢幕</PresentationFormat>
  <Paragraphs>92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Helvetica</vt:lpstr>
      <vt:lpstr>Tahoma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cw ip</dc:creator>
  <cp:lastModifiedBy>cw ip</cp:lastModifiedBy>
  <cp:revision>55</cp:revision>
  <dcterms:created xsi:type="dcterms:W3CDTF">2022-09-07T04:23:43Z</dcterms:created>
  <dcterms:modified xsi:type="dcterms:W3CDTF">2023-03-08T03:55:17Z</dcterms:modified>
</cp:coreProperties>
</file>