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8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C2AFA0-D88D-B4E6-F44F-7CAAFD6CC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FEAD124-2793-D380-5A98-96E2D9C6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6842CF-05EB-5222-5FE0-60544176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23/7/2024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79CC1D-0341-4714-8286-C9054F0F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8B2494-94DF-8CEE-641F-B335B1FF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125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457C3C-B757-2FB8-20E7-CF7AC770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516AFD-AF81-EC5A-722A-325311866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279299-3A6E-96EB-A75C-C2371297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23/7/2024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A18EAE-1782-8CE7-8EDC-FC482B32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B64E42-70CB-E2EC-A230-4EF8638F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89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5334454-0AD6-96B3-0963-70A214143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50E1C8-4A1E-DB9B-69C8-2657EB130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1313A7-AFAB-CF3A-25A7-7A601EF6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23/7/2024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9E4524-0516-8A38-59A5-0220683B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AB4B8-8C7E-B615-B01B-93E0AD02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477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B72918-EB72-5090-AD7D-C760526B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B65212-5535-3579-E7FE-54810535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19B70C-3A6B-4B06-5AA2-523C9AB4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23/7/2024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21DAEA-59F2-4F22-6FC8-39F57AFF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60BB7C-280A-2FE4-7843-D1F05309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203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62BD6-8B00-8E3E-5EE5-C81DC07A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36C55B-5525-A554-7A04-452FADF5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A1C056-FFDD-84B8-5109-FAF0191A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23/7/2024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462867-D28A-5FD0-BCCA-75489ACB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7C31CA-76DE-BF33-EDF2-8F35591A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19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97E296-1D8E-946F-5AC3-228915A9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B23A4A-35FD-3B10-C30D-9BF13F219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B0CB0A-D6BC-B567-E1B1-58F52245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F98AD1C-D3E0-1C6E-A7CF-F1D495EA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23/7/2024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A2CB8CC-3DC3-AB87-CB54-77C6A4B8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4FFF79-2C7D-79ED-613A-C66D96A0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687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6A2C47-48E8-A349-D65C-AAB14C68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773BCB-53F0-7AB6-624E-24C64F9A7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048A89-5797-610C-4D66-1FA0D0C31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B25C02-0DE5-D7B1-A56B-7817F0D23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271993C-7C45-B398-C815-AE1D86D8A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9EE6000-1547-E0BB-C635-D7E22216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23/7/2024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9AB869F-89CA-1EA5-498C-94983E23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7F04392-24E6-D96B-E3ED-EB5800CB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695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0E5063-4E1C-7793-DC0A-29CB4F16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BD1ED9-FB44-9CF5-A064-80E2E528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23/7/2024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DE47CC-1D28-46F4-242F-A2DA72A4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AFB05EF-50A8-9AEB-72E5-63231F87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97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A0B6207-C06A-E22B-0AE9-6FAEAEAB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23/7/2024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810C99-C434-AC6B-DFE9-7A68F4F3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FDD652-2F67-9820-1230-2CE9E15D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856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AC1BF3-4926-8199-6641-831C9702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25FED4-7DDE-47E7-40DC-4475F87A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AAB264-21AF-6F8A-02E8-9B0C01952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8C91F4-B2E3-0728-AE66-8967ACBD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23/7/2024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17E124-2FFE-3838-22C9-0BB519E5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BA70C3-9E6E-AD63-0DEE-CCA36BE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414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43453-1EFA-9EA8-3A45-00FBE85E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DD4A2D7-4E88-73FE-EEB4-433447106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4B8DBB-28BE-0110-DFB4-E55430F36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D0C417-3C59-0335-29D7-45FE2FD5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23/7/2024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039C3A-32B5-B7C7-FD10-C5C3A089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0B3F78-5EFF-E772-9955-EBB6FDF9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46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EC616B7-60B5-CCB1-D245-140E4D6E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11D079-D1EB-7F39-B741-958A576BF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7A684A-91F6-8BAA-7FD3-49C52CE37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6A57-CCCA-4CBD-BC44-A6A5911DC0B3}" type="datetimeFigureOut">
              <a:rPr lang="zh-HK" altLang="en-US" smtClean="0"/>
              <a:t>23/7/2024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1294DB-51B8-62D8-52C9-294206E17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3F376E-70D9-2BF9-2261-8E586E60B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475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7AB85FF-5090-7B7D-1A7C-DAB1C9120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61186" cy="399129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D50636E-382F-A279-C5E3-7D6D476993AC}"/>
              </a:ext>
            </a:extLst>
          </p:cNvPr>
          <p:cNvSpPr txBox="1"/>
          <p:nvPr/>
        </p:nvSpPr>
        <p:spPr>
          <a:xfrm>
            <a:off x="243840" y="3991292"/>
            <a:ext cx="11808162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บทที่ </a:t>
            </a:r>
            <a:r>
              <a:rPr lang="en-US" altLang="zh-HK" sz="7200" kern="1800" cap="all" spc="75" dirty="0">
                <a:solidFill>
                  <a:srgbClr val="121212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23</a:t>
            </a: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endParaRPr lang="en-US" altLang="zh-HK" sz="7200" kern="1800" cap="all" spc="75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ctr">
              <a:lnSpc>
                <a:spcPts val="7000"/>
              </a:lnSpc>
            </a:pPr>
            <a:r>
              <a:rPr lang="th-TH" altLang="zh-HK" sz="66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อดีตของ</a:t>
            </a:r>
            <a:r>
              <a:rPr lang="th-TH" altLang="zh-HK" sz="66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โยบ</a:t>
            </a:r>
            <a:r>
              <a:rPr lang="en-US" altLang="zh-HK" sz="66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 </a:t>
            </a:r>
          </a:p>
          <a:p>
            <a:pPr algn="ctr">
              <a:lnSpc>
                <a:spcPts val="7000"/>
              </a:lnSpc>
            </a:pPr>
            <a:r>
              <a:rPr lang="en-US" altLang="zh-HK" sz="48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2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9</a:t>
            </a:r>
            <a:r>
              <a:rPr lang="en-US" altLang="zh-HK" sz="48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:1-2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5</a:t>
            </a:r>
            <a:endParaRPr lang="en-US" altLang="zh-HK" sz="23900" kern="0" dirty="0">
              <a:solidFill>
                <a:srgbClr val="202124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F144C5B-D302-8E02-F843-C4441F36AE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3254" y="0"/>
            <a:ext cx="5328745" cy="3785246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E768EF20-03A9-7BE4-1916-3262D0CC84AC}"/>
              </a:ext>
            </a:extLst>
          </p:cNvPr>
          <p:cNvSpPr txBox="1"/>
          <p:nvPr/>
        </p:nvSpPr>
        <p:spPr>
          <a:xfrm>
            <a:off x="9662160" y="6264166"/>
            <a:ext cx="2389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/>
              <a:t>(textbook pg. 137-140)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2637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BA5A2222-4703-3AAC-9B14-A44D5BC96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83046"/>
            <a:ext cx="11419839" cy="662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329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4F531A8-6070-8751-4707-CDDB8C60B6A4}"/>
              </a:ext>
            </a:extLst>
          </p:cNvPr>
          <p:cNvSpPr txBox="1"/>
          <p:nvPr/>
        </p:nvSpPr>
        <p:spPr>
          <a:xfrm>
            <a:off x="1696720" y="2204720"/>
            <a:ext cx="898144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4. โยบในอดีตแข็งแกร่งขึ้นและมีชื่อเสียงมากขึ้น 29:18-25</a:t>
            </a: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803448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5A871A18-475B-313C-FEFB-97A035F2A1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59" y="619760"/>
            <a:ext cx="11805223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544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6AE4A017-ADC3-A4B3-3637-092548095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71" y="1391920"/>
            <a:ext cx="11408602" cy="405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505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F8FE662-81FE-17E0-403C-C0E08A671A36}"/>
              </a:ext>
            </a:extLst>
          </p:cNvPr>
          <p:cNvSpPr txBox="1"/>
          <p:nvPr/>
        </p:nvSpPr>
        <p:spPr>
          <a:xfrm>
            <a:off x="223520" y="271726"/>
            <a:ext cx="1165352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21</a:t>
            </a:r>
            <a:r>
              <a:rPr lang="en-US" altLang="zh-HK" sz="28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คนทั้งหลายฟังข้าและคอยอยู่ และนิ่งเงียบอยู่ฟังคำปรึกษาของข้า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22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หลังจากที่ข้าพูดแล้ว เขาก็ไม่พูดอีกเลย และคำของข้าก็กลั่นลงมาเหนือเขา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23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เขาคอยข้าเหมือนคอยฝน เขาอ้าปากเหมือนรอรับน้ำฝนชุกปลายฤดู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24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ข้ายิ้มให้ เขาก็ไม่เชื่อ และใบหน้ายิ้มแย้มของข้า เขามิได้คาดหวังว่าจะเห็น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8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25</a:t>
            </a:r>
            <a:r>
              <a:rPr lang="th-TH" altLang="zh-HK" sz="28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ข้าเลือกทางให้เขา และนั่งเป็นหัวหน้า ข้าอยู่อย่างกษัตริย์ท่ามกลางกองทหารอย่างผู้ปลอบโยนคนที่คร่ำครวญ</a:t>
            </a:r>
            <a:endParaRPr lang="zh-TW" altLang="zh-HK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  <a:sym typeface="Wingdings" panose="05000000000000000000" pitchFamily="2" charset="2"/>
              </a:rPr>
              <a:t>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ข้อความนี้ดูเหมือนจะสะท้อนถึงชีวิตของโยบที่ได้จักการอย่างดีในหลายด้าน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: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พลเมือง การบริหาร และครอบครัว ในฐานะผู้นำ เขาเลือกหนทางไกล่เกลี่ยความขัดแย้งกัน เขาเป็นผู้บริหารที่มีความสามารถ ได้นำกองทัพของเขาเหมือน</a:t>
            </a:r>
            <a:r>
              <a:rPr lang="th-TH" altLang="zh-HK" sz="40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กษัตริย์</a:t>
            </a:r>
            <a:r>
              <a:rPr lang="th-TH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รักษาความสงบเรียบร้อยและมีระเบียบวินัย ในฐานะผู้ปลอบโยน เขาพยายามช่วยเหลือและปลอบโยน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“</a:t>
            </a:r>
            <a:r>
              <a:rPr lang="th-TH" altLang="zh-HK" sz="28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คนที่</a:t>
            </a:r>
            <a:r>
              <a:rPr lang="th-TH" altLang="zh-HK" sz="28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คร่ำครวญ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”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(25)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7442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140DE47-5362-DC43-8F37-0091C2A57134}"/>
              </a:ext>
            </a:extLst>
          </p:cNvPr>
          <p:cNvSpPr txBox="1"/>
          <p:nvPr/>
        </p:nvSpPr>
        <p:spPr>
          <a:xfrm>
            <a:off x="1300480" y="1328614"/>
            <a:ext cx="93472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h-TH" altLang="zh-HK" sz="6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โยบและเอลีฮู 29:1-37:24</a:t>
            </a:r>
            <a:endParaRPr lang="zh-TW" altLang="zh-HK" sz="3600" kern="100" dirty="0">
              <a:effectLst/>
              <a:highlight>
                <a:srgbClr val="F8F9FA"/>
              </a:highlight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h-TH" altLang="zh-HK" sz="60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1. วาทกรรมยาวของโยบ 29:1-31:40</a:t>
            </a:r>
            <a:endParaRPr lang="zh-TW" altLang="zh-HK" sz="3600" kern="100" dirty="0">
              <a:effectLst/>
              <a:highlight>
                <a:srgbClr val="F8F9FA"/>
              </a:highlight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60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(1) โยบเล่าถึงชีวิตความเป็นอยู่ที่เหนือกว่าในอดีตของเขา 29:1-25</a:t>
            </a:r>
            <a:endParaRPr lang="zh-HK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2577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933ADFA-1F78-3248-6C98-49C01CF186C2}"/>
              </a:ext>
            </a:extLst>
          </p:cNvPr>
          <p:cNvSpPr txBox="1"/>
          <p:nvPr/>
        </p:nvSpPr>
        <p:spPr>
          <a:xfrm>
            <a:off x="1838960" y="1635760"/>
            <a:ext cx="9164320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000" b="1" kern="1800" cap="all" spc="75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 </a:t>
            </a:r>
            <a:r>
              <a:rPr lang="en-US" altLang="zh-HK" sz="4000" b="1" kern="1800" cap="all" spc="75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29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000" b="1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โยบยุติการโต้คารม</a:t>
            </a:r>
            <a:endParaRPr lang="zh-TW" altLang="zh-HK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5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1. โยบนึกถึงพระคุณที่พระเจ้าประทานแก่เขาในอดีต ขณะนั้น เขามีลูกมากมายและมีครอบครัวที่ร่ำรวย 29:1-6</a:t>
            </a: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55401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B51B1B90-A59A-19B4-F981-2625736CA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92" y="782320"/>
            <a:ext cx="11902105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55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7EBE359-8AD9-070A-1AC9-D852E6937DC4}"/>
              </a:ext>
            </a:extLst>
          </p:cNvPr>
          <p:cNvSpPr txBox="1"/>
          <p:nvPr/>
        </p:nvSpPr>
        <p:spPr>
          <a:xfrm>
            <a:off x="294640" y="89624"/>
            <a:ext cx="11602720" cy="667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24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5</a:t>
            </a:r>
            <a:r>
              <a:rPr lang="th-TH" altLang="zh-HK" sz="2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เมื่อองค์ผู้ทรงมหิทธิฤทธิ์ยังอยู่กับข้า และลูกหลานห้อมล้อมข้า</a:t>
            </a:r>
            <a:endParaRPr lang="zh-TW" altLang="zh-HK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4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th-TH" altLang="zh-HK" sz="2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เมื่อเขาล้างย่างเท้าของข้าด้วยนมข้น และก้อนหินเทธารน้ำมันออกให้ข้า</a:t>
            </a:r>
            <a:endParaRPr lang="zh-TW" altLang="zh-HK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2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r>
              <a:rPr lang="en-US" altLang="zh-HK" sz="24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2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ก้อนหินเทธารน้ำมันออกให้ข้า</a:t>
            </a:r>
            <a:r>
              <a:rPr lang="en-US" altLang="zh-HK" sz="24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”</a:t>
            </a:r>
            <a:endParaRPr lang="zh-TW" altLang="zh-HK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400050" indent="-40005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ข้อ 2-6 ระลึกถึง"</a:t>
            </a:r>
            <a:r>
              <a:rPr lang="th-TH" altLang="zh-HK" sz="2400" kern="0" dirty="0">
                <a:solidFill>
                  <a:srgbClr val="121212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ข้า</a:t>
            </a:r>
            <a:r>
              <a:rPr lang="th-TH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"ที่ได้รับพระคุณของพระเจ้า และยังอธิษฐานขอให้สถานการณ์</a:t>
            </a:r>
            <a:r>
              <a:rPr lang="en-US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“</a:t>
            </a:r>
            <a:r>
              <a:rPr lang="th-TH" altLang="zh-HK" sz="2400" kern="0" dirty="0">
                <a:solidFill>
                  <a:srgbClr val="121212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แต่เก่าก่อน</a:t>
            </a:r>
            <a:r>
              <a:rPr lang="en-US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” </a:t>
            </a:r>
            <a:r>
              <a:rPr lang="th-TH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ซึ่งเป็น"</a:t>
            </a:r>
            <a:r>
              <a:rPr lang="th-TH" altLang="zh-HK" sz="2400" kern="0" dirty="0">
                <a:solidFill>
                  <a:srgbClr val="121212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สมัยเมื่อพระเจ้าทรง</a:t>
            </a:r>
            <a:r>
              <a:rPr lang="th-TH" altLang="zh-HK" sz="2400" kern="0" dirty="0">
                <a:solidFill>
                  <a:srgbClr val="FF0000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พิทักษ์</a:t>
            </a:r>
            <a:r>
              <a:rPr lang="th-TH" altLang="zh-HK" sz="2400" kern="0" dirty="0">
                <a:solidFill>
                  <a:srgbClr val="121212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ข้า</a:t>
            </a:r>
            <a:r>
              <a:rPr lang="th-TH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"(ข้อ 2) ในสมัยแห่งพระคุณ   ความคิดแรกของโยบคือ "</a:t>
            </a:r>
            <a:r>
              <a:rPr lang="th-TH" altLang="zh-HK" sz="2400" kern="0" dirty="0">
                <a:solidFill>
                  <a:srgbClr val="121212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ประทีปของพระองค์ส่องเหนือศีรษะข้า และข้าเดินฝ่าความมืดไปด้วย</a:t>
            </a:r>
            <a:r>
              <a:rPr lang="th-TH" altLang="zh-HK" sz="2400" kern="0" dirty="0">
                <a:solidFill>
                  <a:srgbClr val="FF0000"/>
                </a:solidFill>
                <a:effectLst/>
                <a:highlight>
                  <a:srgbClr val="F8F9FA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ความสว่างของพระองค์</a:t>
            </a:r>
            <a:r>
              <a:rPr lang="th-TH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(ข้อ 3) การสามัคคีธรรมกับพระเจ้าก็อยู่ใน</a:t>
            </a:r>
            <a:r>
              <a:rPr lang="th-TH" altLang="zh-HK" sz="3600" kern="0" dirty="0">
                <a:solidFill>
                  <a:srgbClr val="FF0000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บ้าน</a:t>
            </a:r>
            <a:r>
              <a:rPr lang="th-TH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ของเขา (ใน... เต็นท์ของข้าพเจ้า) ) ไม่ใช่ในวัด "พระเจ้าทรงอยู่เคียงข้างฉันในที่</a:t>
            </a:r>
            <a:r>
              <a:rPr lang="th-TH" altLang="zh-HK" sz="3600" kern="0" dirty="0">
                <a:solidFill>
                  <a:srgbClr val="FF0000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ประชุม</a:t>
            </a:r>
            <a:r>
              <a:rPr lang="th-TH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(ข้อ 4) แล้วกล่าวถึงพระคุณที่มีต่อ</a:t>
            </a:r>
            <a:r>
              <a:rPr lang="th-TH" altLang="zh-HK" sz="3600" kern="0" dirty="0">
                <a:solidFill>
                  <a:srgbClr val="FF0000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ครอบครัว</a:t>
            </a:r>
            <a:r>
              <a:rPr lang="th-TH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(รายล้อมไปด้วยลูกๆ) และความมั่งคั่ง (นมและน้ำมันมากมาย) ต่อพระพักตร์ผู้ทรงฤทธานุภาพ โยบยอมรับว่า "</a:t>
            </a:r>
            <a:r>
              <a:rPr lang="th-TH" altLang="zh-HK" sz="3200" kern="100" dirty="0">
                <a:solidFill>
                  <a:srgbClr val="121212"/>
                </a:solidFill>
                <a:effectLst/>
                <a:highlight>
                  <a:srgbClr val="F8F9FA"/>
                </a:highlight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พระยาห์เวห์</a:t>
            </a:r>
            <a:r>
              <a:rPr lang="th-TH" altLang="zh-HK" sz="3200" kern="100" dirty="0">
                <a:solidFill>
                  <a:srgbClr val="FF0000"/>
                </a:solidFill>
                <a:effectLst/>
                <a:highlight>
                  <a:srgbClr val="F8F9FA"/>
                </a:highlight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ประทาน</a:t>
            </a:r>
            <a:r>
              <a:rPr lang="th-TH" altLang="zh-HK" sz="3200" kern="100" dirty="0">
                <a:solidFill>
                  <a:srgbClr val="121212"/>
                </a:solidFill>
                <a:effectLst/>
                <a:highlight>
                  <a:srgbClr val="F8F9FA"/>
                </a:highlight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 และพระยาห์เวห์ทรง</a:t>
            </a:r>
            <a:r>
              <a:rPr lang="th-TH" altLang="zh-HK" sz="3200" kern="100" dirty="0">
                <a:solidFill>
                  <a:srgbClr val="FF0000"/>
                </a:solidFill>
                <a:effectLst/>
                <a:highlight>
                  <a:srgbClr val="F8F9FA"/>
                </a:highlight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เอาไปเสีย</a:t>
            </a:r>
            <a:r>
              <a:rPr lang="th-TH" altLang="zh-HK" sz="3200" kern="100" dirty="0">
                <a:solidFill>
                  <a:srgbClr val="121212"/>
                </a:solidFill>
                <a:effectLst/>
                <a:highlight>
                  <a:srgbClr val="F8F9FA"/>
                </a:highlight>
                <a:latin typeface="Open Sans" panose="020B0606030504020204" pitchFamily="34" charset="0"/>
                <a:ea typeface="新細明體" panose="02020500000000000000" pitchFamily="18" charset="-120"/>
                <a:cs typeface="Angsana New" panose="02020603050405020304" pitchFamily="18" charset="-34"/>
              </a:rPr>
              <a:t> สาธุการแด่พระนามพระยาห์เวห์</a:t>
            </a:r>
            <a:r>
              <a:rPr lang="th-TH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" (1:21) แต่สิ่งที่เขาให้ความสำคัญมากที่สุดไม่ใช่สิ่งของ (1:9</a:t>
            </a:r>
            <a:r>
              <a:rPr lang="en-US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-</a:t>
            </a:r>
            <a:r>
              <a:rPr lang="th-TH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11) แต่เป็น</a:t>
            </a:r>
            <a:r>
              <a:rPr lang="th-TH" altLang="zh-HK" sz="3600" kern="0" dirty="0">
                <a:solidFill>
                  <a:srgbClr val="FF0000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การสถิตอยู่กับพระเจ้า</a:t>
            </a:r>
            <a:r>
              <a:rPr lang="th-TH" altLang="zh-HK" sz="3600" kern="0" dirty="0">
                <a:solidFill>
                  <a:srgbClr val="202124"/>
                </a:solidFill>
                <a:effectLst/>
                <a:highlight>
                  <a:srgbClr val="F8F9FA"/>
                </a:highlight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มิตรภาพอันใกล้ชิดระหว่างเขากับพระเจ้า</a:t>
            </a:r>
            <a:endParaRPr lang="zh-TW" altLang="zh-HK" kern="100" dirty="0">
              <a:effectLst/>
              <a:highlight>
                <a:srgbClr val="F8F9FA"/>
              </a:highlight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เขามีจิตวิญญาณอย่างดีอยู่แล้ว ทำไมพระเจ้ายังจัดการกับเขาในฐานะศัตรู (13:24)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?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5742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A6D6F38-1124-EF14-9A49-DBE6129600D5}"/>
              </a:ext>
            </a:extLst>
          </p:cNvPr>
          <p:cNvSpPr txBox="1"/>
          <p:nvPr/>
        </p:nvSpPr>
        <p:spPr>
          <a:xfrm>
            <a:off x="3200400" y="2736334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2. โยบเป็นที่นับถือของผู้คนในอดีต 29:7-10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027637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718C52D-93E4-E660-4532-F2E1466A26AC}"/>
              </a:ext>
            </a:extLst>
          </p:cNvPr>
          <p:cNvSpPr txBox="1"/>
          <p:nvPr/>
        </p:nvSpPr>
        <p:spPr>
          <a:xfrm>
            <a:off x="254000" y="265778"/>
            <a:ext cx="11684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24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7</a:t>
            </a:r>
            <a:r>
              <a:rPr lang="th-TH" altLang="zh-HK" sz="2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เมื่อข้าออกมายังประตูเมือง เมื่อข้านั่งลงที่ลานเมือง</a:t>
            </a:r>
            <a:endParaRPr lang="zh-TW" altLang="zh-HK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4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8</a:t>
            </a:r>
            <a:r>
              <a:rPr lang="th-TH" altLang="zh-HK" sz="2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คนหนุ่มๆ เห็นข้าแล้วก็หลีกไป คนสูงอายุลุกขึ้นยืน</a:t>
            </a:r>
            <a:endParaRPr lang="zh-TW" altLang="zh-HK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4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9</a:t>
            </a:r>
            <a:r>
              <a:rPr lang="th-TH" altLang="zh-HK" sz="2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เจ้านายหยุดพูด เอามือปิดปากของตนไว้</a:t>
            </a:r>
            <a:endParaRPr lang="zh-TW" altLang="zh-HK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24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10</a:t>
            </a:r>
            <a:r>
              <a:rPr lang="th-TH" altLang="zh-HK" sz="2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เสียงของขุนนางก็สงบลง และลิ้นของเขาก็เกาะติดเพดานปาก</a:t>
            </a:r>
            <a:endParaRPr lang="zh-TW" altLang="zh-HK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  <a:sym typeface="Wingdings" panose="05000000000000000000" pitchFamily="2" charset="2"/>
              </a:rPr>
              <a:t>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ข้อ 7-10 ระลึกถึง "ข้า" ที่น่า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เคารพ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โยบไม่เพียงแต่ร่ำรวยเท่านั้น แต่ยังได้รับความเคารพอย่างสูงและมีสถานะสูงด้วย (ข้อ 8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~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10) ในบรรดาชาวอิสราเอล ประตูเมือง (ข้อ 7) เป็นศูนย์กลางของชุมชน ซึ่งเป็นที่ดำเนินธุรกิจสาธารณะ และเป็นที่ที่โยบได้รับความเคารพนับถือมากที่สุด ในหมู่ชาวอิสราเอล เป็นการสุภาพที่จะยืนหยัดต่อหน้าคนชรา (เลวีนิติ 19:32) โยบอยู่ในช่วง</a:t>
            </a:r>
            <a:r>
              <a:rPr lang="th-TH" altLang="zh-HK" sz="2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หนุ่มแน่น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ของเขา (ข้อ 4) แต่ต่อหน้าเขา คน</a:t>
            </a:r>
            <a:r>
              <a:rPr lang="th-TH" altLang="zh-HK" sz="2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สูงอายุ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ก็ยืนขึ้นด้วย (ข้อ 8) ซึ่งเป็นผู้นำที่มีชื่อเสียงที่สุด (</a:t>
            </a:r>
            <a:r>
              <a:rPr lang="th-TH" altLang="zh-HK" sz="2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เจ้านาย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หลากหลาย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(</a:t>
            </a:r>
            <a:r>
              <a:rPr lang="th-TH" altLang="zh-HK" sz="2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ขุนนาง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&lt;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หลากหลาย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&gt;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จะต้องให้ความสนใจเขาด้วยการ</a:t>
            </a:r>
            <a:r>
              <a:rPr lang="th-TH" altLang="zh-HK" sz="36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เงียบและฟังอย่างระมัดระวัง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(9</a:t>
            </a:r>
            <a:r>
              <a:rPr lang="en-US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th-TH" altLang="zh-HK" sz="36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10) และคำพูดและกิริยาท่าทางของเขาได้รับคำชมโดยทั่วไป (11) สถานะประเภทนี้เป็นที่รู้จักกันดีสำหรับทุกคน และหากโยบหลอกตัวเองเมื่อเขากล่าวอ้างเช่นนั้น ก็จะดึงดูดการต่อต้านจำนวนมากอย่างแน่นอน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46748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8EC4B64-1038-D60B-C51E-B3C87102864E}"/>
              </a:ext>
            </a:extLst>
          </p:cNvPr>
          <p:cNvSpPr txBox="1"/>
          <p:nvPr/>
        </p:nvSpPr>
        <p:spPr>
          <a:xfrm>
            <a:off x="2021840" y="2468880"/>
            <a:ext cx="814832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3. เมื่อโยบร่ำรวย เขาก็ทำความยุติธรรมและทำความดีมากมายด้วย 29:11-17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115128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B826A84-2021-E69F-7134-6DAD10F1CB82}"/>
              </a:ext>
            </a:extLst>
          </p:cNvPr>
          <p:cNvSpPr txBox="1"/>
          <p:nvPr/>
        </p:nvSpPr>
        <p:spPr>
          <a:xfrm>
            <a:off x="243840" y="457200"/>
            <a:ext cx="1170432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11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เมื่อหูได้ยินแล้ว ต่างก็เยินยอข้า และเมื่อตาเห็นแล้ว ก็ยกย่องข้า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12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เพราะข้าช่วยคนยากจนที่ร้องให้ช่วย และเด็กกำพร้าที่ไม่มีผู้ใดอุปถัมภ์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13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พรของคนที่กำลังจะตายก็มาถึงข้า และข้าทำให้จิตใจของหญิงม่ายร้องเพลงด้วยความชื่นบาน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14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ข้าสวมความชอบธรรม และมันก็ห่อหุ้มข้าไว้ ความยุติธรรมของข้าเหมือนเสื้อคลุมและผ้าโพกศีรษะ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15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ข้าเป็นดวงตาให้คนตาบอด และเป็นเท้าให้คนง่อย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16</a:t>
            </a:r>
            <a:r>
              <a:rPr lang="th-TH" altLang="zh-HK" sz="32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ข้าเป็นบิดาให้คนขัดสน และข้าเป็นธุระคดีความให้ผู้ที่ข้าไม่รู้จัก</a:t>
            </a:r>
            <a:endParaRPr lang="zh-TW" altLang="zh-HK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2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17</a:t>
            </a:r>
            <a:r>
              <a:rPr lang="th-TH" altLang="zh-HK" sz="3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ข้าหักเขี้ยวเล็บของคนที่ไม่ชอบธรรม และได้ดึงเอาเหยื่อจากฟันของเขา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31338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2970</TotalTime>
  <Words>944</Words>
  <Application>Microsoft Office PowerPoint</Application>
  <PresentationFormat>寬螢幕</PresentationFormat>
  <Paragraphs>36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3" baseType="lpstr">
      <vt:lpstr>inherit</vt:lpstr>
      <vt:lpstr>Angsana New</vt:lpstr>
      <vt:lpstr>Arial</vt:lpstr>
      <vt:lpstr>Calibri</vt:lpstr>
      <vt:lpstr>Calibri Light</vt:lpstr>
      <vt:lpstr>Open Sans</vt:lpstr>
      <vt:lpstr>Tahoma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cw ip</dc:creator>
  <cp:lastModifiedBy>cw ip</cp:lastModifiedBy>
  <cp:revision>43</cp:revision>
  <dcterms:created xsi:type="dcterms:W3CDTF">2023-12-19T13:36:45Z</dcterms:created>
  <dcterms:modified xsi:type="dcterms:W3CDTF">2024-07-23T14:30:17Z</dcterms:modified>
</cp:coreProperties>
</file>