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8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23/7/2024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23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66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อดีตของ</a:t>
            </a:r>
            <a:r>
              <a:rPr lang="th-TH" altLang="zh-HK" sz="66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โยบ</a:t>
            </a:r>
            <a:r>
              <a:rPr lang="en-US" altLang="zh-HK" sz="66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>
              <a:lnSpc>
                <a:spcPts val="7000"/>
              </a:lnSpc>
            </a:pPr>
            <a:r>
              <a:rPr lang="en-US" altLang="zh-HK" sz="48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2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9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:1-2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5</a:t>
            </a:r>
            <a:endParaRPr lang="en-US" altLang="zh-HK" sz="23900" kern="0" dirty="0">
              <a:solidFill>
                <a:srgbClr val="202124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137-140)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A5A2222-4703-3AAC-9B14-A44D5BC96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83046"/>
            <a:ext cx="11419839" cy="662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29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4F531A8-6070-8751-4707-CDDB8C60B6A4}"/>
              </a:ext>
            </a:extLst>
          </p:cNvPr>
          <p:cNvSpPr txBox="1"/>
          <p:nvPr/>
        </p:nvSpPr>
        <p:spPr>
          <a:xfrm>
            <a:off x="1696720" y="2204720"/>
            <a:ext cx="89814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4. โยบในอดีตแข็งแกร่งขึ้นและมีชื่อเสียงมากขึ้น 29:18-25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80344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A871A18-475B-313C-FEFB-97A035F2A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59" y="619760"/>
            <a:ext cx="11805223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4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6AE4A017-ADC3-A4B3-3637-092548095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71" y="1391920"/>
            <a:ext cx="11408602" cy="405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05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F8FE662-81FE-17E0-403C-C0E08A671A36}"/>
              </a:ext>
            </a:extLst>
          </p:cNvPr>
          <p:cNvSpPr txBox="1"/>
          <p:nvPr/>
        </p:nvSpPr>
        <p:spPr>
          <a:xfrm>
            <a:off x="223520" y="271726"/>
            <a:ext cx="1165352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คนทั้งหลายฟังข้าและคอยอยู่ และนิ่งเงียบอยู่ฟังคำปรึกษาของข้า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หลังจากที่ข้าพูดแล้ว เขาก็ไม่พูดอีกเลย และคำของข้าก็กลั่นลงมาเหนือเขา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23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เขาคอยข้าเหมือนคอยฝน เขาอ้าปากเหมือนรอรับน้ำฝนชุกปลายฤดู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24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ข้ายิ้มให้ เขาก็ไม่เชื่อ และใบหน้ายิ้มแย้มของข้า เขามิได้คาดหวังว่าจะเห็น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25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ข้าเลือกทางให้เขา และนั่งเป็นหัวหน้า ข้าอยู่อย่างกษัตริย์ท่ามกลางกองทหารอย่างผู้ปลอบโยนคนที่คร่ำครวญ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ข้อความนี้ดูเหมือนจะสะท้อนถึงชีวิตของโยบที่ได้จักการอย่างดีในหลายด้าน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พลเมือง การบริหาร และครอบครัว ในฐานะผู้นำ เขาเลือกหนทางไกล่เกลี่ยความขัดแย้งกัน เขาเป็นผู้บริหารที่มีความสามารถ ได้นำกองทัพของเขาเหมือน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กษัตริย์</a:t>
            </a:r>
            <a:r>
              <a:rPr lang="th-TH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รักษาความสงบเรียบร้อยและมีระเบียบวินัย ในฐานะผู้ปลอบโยน เขาพยายามช่วยเหลือและปลอบโยน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คนที่</a:t>
            </a:r>
            <a:r>
              <a:rPr lang="th-TH" altLang="zh-HK" sz="2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คร่ำครวญ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(25)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442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140DE47-5362-DC43-8F37-0091C2A57134}"/>
              </a:ext>
            </a:extLst>
          </p:cNvPr>
          <p:cNvSpPr txBox="1"/>
          <p:nvPr/>
        </p:nvSpPr>
        <p:spPr>
          <a:xfrm>
            <a:off x="1300480" y="1328614"/>
            <a:ext cx="93472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6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โยบและเอลีฮู 29:1-37:24</a:t>
            </a:r>
            <a:endParaRPr lang="zh-TW" altLang="zh-HK" sz="36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60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วาทกรรมยาวของโยบ 29:1-31:40</a:t>
            </a:r>
            <a:endParaRPr lang="zh-TW" altLang="zh-HK" sz="3600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60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(1) โยบเล่าถึงชีวิตความเป็นอยู่ที่เหนือกว่าในอดีตของเขา 29:1-25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2577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933ADFA-1F78-3248-6C98-49C01CF186C2}"/>
              </a:ext>
            </a:extLst>
          </p:cNvPr>
          <p:cNvSpPr txBox="1"/>
          <p:nvPr/>
        </p:nvSpPr>
        <p:spPr>
          <a:xfrm>
            <a:off x="1838960" y="1635760"/>
            <a:ext cx="916432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40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29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0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โยบยุติการโต้คารม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โยบนึกถึงพระคุณที่พระเจ้าประทานแก่เขาในอดีต ขณะนั้น เขามีลูกมากมายและมีครอบครัวที่ร่ำรวย 29:1-6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554015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51B1B90-A59A-19B4-F981-2625736CA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92" y="782320"/>
            <a:ext cx="11902105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5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A7EBE359-8AD9-070A-1AC9-D852E6937DC4}"/>
              </a:ext>
            </a:extLst>
          </p:cNvPr>
          <p:cNvSpPr txBox="1"/>
          <p:nvPr/>
        </p:nvSpPr>
        <p:spPr>
          <a:xfrm>
            <a:off x="294640" y="89624"/>
            <a:ext cx="11602720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เมื่อองค์ผู้ทรงมหิทธิฤทธิ์ยังอยู่กับข้า และลูกหลานห้อมล้อมข้า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เมื่อเขาล้างย่างเท้าของข้าด้วยนมข้น และก้อนหินเทธารน้ำมันออกให้ข้า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r>
              <a:rPr lang="en-US" altLang="zh-HK" sz="2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ก้อนหินเทธารน้ำมันออกให้ข้า</a:t>
            </a:r>
            <a:r>
              <a:rPr lang="en-US" altLang="zh-HK" sz="2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400050" indent="-40005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ข้อ 2-6 ระลึกถึง"</a:t>
            </a:r>
            <a:r>
              <a:rPr lang="th-TH" altLang="zh-HK" sz="24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"ที่ได้รับพระคุณของพระเจ้า และยังอธิษฐานขอให้สถานการณ์</a:t>
            </a:r>
            <a:r>
              <a:rPr lang="en-US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“</a:t>
            </a:r>
            <a:r>
              <a:rPr lang="th-TH" altLang="zh-HK" sz="24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แต่เก่าก่อน</a:t>
            </a:r>
            <a:r>
              <a:rPr lang="en-US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”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ซึ่งเป็น"</a:t>
            </a:r>
            <a:r>
              <a:rPr lang="th-TH" altLang="zh-HK" sz="24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สมัยเมื่อพระเจ้าทรง</a:t>
            </a:r>
            <a:r>
              <a:rPr lang="th-TH" altLang="zh-HK" sz="24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พิทักษ์</a:t>
            </a:r>
            <a:r>
              <a:rPr lang="th-TH" altLang="zh-HK" sz="24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"(ข้อ 2) ในสมัยแห่งพระคุณ   ความคิดแรกของโยบคือ "</a:t>
            </a:r>
            <a:r>
              <a:rPr lang="th-TH" altLang="zh-HK" sz="2400" kern="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ประทีปของพระองค์ส่องเหนือศีรษะข้า และข้าเดินฝ่าความมืดไปด้วย</a:t>
            </a:r>
            <a:r>
              <a:rPr lang="th-TH" altLang="zh-HK" sz="24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ความสว่างของพระองค์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3) การสามัคคีธรรมกับพระเจ้าก็อยู่ใน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บ้าน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ของเขา (ใน... เต็นท์ของข้าพเจ้า) ) ไม่ใช่ในวัด "พระเจ้าทรงอยู่เคียงข้างฉันในที่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ประชุม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(ข้อ 4) แล้วกล่าวถึงพระคุณที่มีต่อ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ครอบครัว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(รายล้อมไปด้วยลูกๆ) และความมั่งคั่ง (นมและน้ำมันมากมาย) ต่อพระพักตร์ผู้ทรงฤทธานุภาพ โยบยอมรับว่า "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พระยาห์เวห์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ประทาน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และพระยาห์เวห์ทรง</a:t>
            </a:r>
            <a:r>
              <a:rPr lang="th-TH" altLang="zh-HK" sz="3200" kern="10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เอาไปเสีย</a:t>
            </a:r>
            <a:r>
              <a:rPr lang="th-TH" altLang="zh-HK" sz="3200" kern="100" dirty="0">
                <a:solidFill>
                  <a:srgbClr val="121212"/>
                </a:solidFill>
                <a:effectLst/>
                <a:highlight>
                  <a:srgbClr val="F8F9FA"/>
                </a:highlight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 สาธุการแด่พระนามพระยาห์เวห์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(1:21) แต่สิ่งที่เขาให้ความสำคัญมากที่สุดไม่ใช่สิ่งของ (1:9</a:t>
            </a:r>
            <a:r>
              <a:rPr lang="en-US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11) แต่เป็น</a:t>
            </a:r>
            <a:r>
              <a:rPr lang="th-TH" altLang="zh-HK" sz="3600" kern="0" dirty="0">
                <a:solidFill>
                  <a:srgbClr val="FF0000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การสถิตอยู่กับพระเจ้า</a:t>
            </a:r>
            <a:r>
              <a:rPr lang="th-TH" altLang="zh-HK" sz="3600" kern="0" dirty="0">
                <a:solidFill>
                  <a:srgbClr val="202124"/>
                </a:solidFill>
                <a:effectLst/>
                <a:highlight>
                  <a:srgbClr val="F8F9FA"/>
                </a:highlight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มิตรภาพอันใกล้ชิดระหว่างเขากับพระเจ้า</a:t>
            </a:r>
            <a:endParaRPr lang="zh-TW" altLang="zh-HK" kern="100" dirty="0">
              <a:effectLst/>
              <a:highlight>
                <a:srgbClr val="F8F9FA"/>
              </a:highlight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เขามีจิตวิญญาณอย่างดีอยู่แล้ว ทำไมพระเจ้ายังจัดการกับเขาในฐานะศัตรู (13:24)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?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5742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A6D6F38-1124-EF14-9A49-DBE6129600D5}"/>
              </a:ext>
            </a:extLst>
          </p:cNvPr>
          <p:cNvSpPr txBox="1"/>
          <p:nvPr/>
        </p:nvSpPr>
        <p:spPr>
          <a:xfrm>
            <a:off x="3200400" y="2736334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โยบเป็นที่นับถือของผู้คนในอดีต 29:7-10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027637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718C52D-93E4-E660-4532-F2E1466A26AC}"/>
              </a:ext>
            </a:extLst>
          </p:cNvPr>
          <p:cNvSpPr txBox="1"/>
          <p:nvPr/>
        </p:nvSpPr>
        <p:spPr>
          <a:xfrm>
            <a:off x="254000" y="265778"/>
            <a:ext cx="11684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เมื่อข้าออกมายังประตูเมือง เมื่อข้านั่งลงที่ลานเมือง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คนหนุ่มๆ เห็นข้าแล้วก็หลีกไป คนสูงอายุลุกขึ้นยืน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เจ้านายหยุดพูด เอามือปิดปากของตนไว้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2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เสียงของขุนนางก็สงบลง และลิ้นของเขาก็เกาะติดเพดานปาก</a:t>
            </a:r>
            <a:endParaRPr lang="zh-TW" altLang="zh-HK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  <a:sym typeface="Wingdings" panose="05000000000000000000" pitchFamily="2" charset="2"/>
              </a:rPr>
              <a:t>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ข้อ 7-10 ระลึกถึง "ข้า" ที่น่า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เคารพ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โยบไม่เพียงแต่ร่ำรวยเท่านั้น แต่ยังได้รับความเคารพอย่างสูงและมีสถานะสูงด้วย (ข้อ 8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~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10) ในบรรดาชาวอิสราเอล ประตูเมือง (ข้อ 7) เป็นศูนย์กลางของชุมชน ซึ่งเป็นที่ดำเนินธุรกิจสาธารณะ และเป็นที่ที่โยบได้รับความเคารพนับถือมากที่สุด ในหมู่ชาวอิสราเอล เป็นการสุภาพที่จะยืนหยัดต่อหน้าคนชรา (เลวีนิติ 19:32) โยบอยู่ในช่วง</a:t>
            </a:r>
            <a:r>
              <a:rPr lang="th-TH" altLang="zh-HK" sz="2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หนุ่มแน่น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ของเขา (ข้อ 4) แต่ต่อหน้าเขา คน</a:t>
            </a:r>
            <a:r>
              <a:rPr lang="th-TH" altLang="zh-HK" sz="2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สูงอายุ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ก็ยืนขึ้นด้วย (ข้อ 8) ซึ่งเป็นผู้นำที่มีชื่อเสียงที่สุด (</a:t>
            </a:r>
            <a:r>
              <a:rPr lang="th-TH" altLang="zh-HK" sz="2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เจ้านาย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)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หลากหลาย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(</a:t>
            </a:r>
            <a:r>
              <a:rPr lang="th-TH" altLang="zh-HK" sz="2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ขุนนาง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&lt;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หลากหลาย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&gt;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จะต้องให้ความสนใจเขาด้วยการ</a:t>
            </a:r>
            <a:r>
              <a:rPr lang="th-TH" altLang="zh-HK" sz="36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เงียบและฟังอย่างระมัดระวัง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(9</a:t>
            </a:r>
            <a:r>
              <a:rPr lang="en-US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th-TH" altLang="zh-HK" sz="3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10) และคำพูดและกิริยาท่าทางของเขาได้รับคำชมโดยทั่วไป (11) สถานะประเภทนี้เป็นที่รู้จักกันดีสำหรับทุกคน และหากโยบหลอกตัวเองเมื่อเขากล่าวอ้างเช่นนั้น ก็จะดึงดูดการต่อต้านจำนวนมากอย่างแน่นอน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467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8EC4B64-1038-D60B-C51E-B3C87102864E}"/>
              </a:ext>
            </a:extLst>
          </p:cNvPr>
          <p:cNvSpPr txBox="1"/>
          <p:nvPr/>
        </p:nvSpPr>
        <p:spPr>
          <a:xfrm>
            <a:off x="2021840" y="2468880"/>
            <a:ext cx="814832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เมื่อโยบร่ำรวย เขาก็ทำความยุติธรรมและทำความดีมากมายด้วย 29:11-17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15128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B826A84-2021-E69F-7134-6DAD10F1CB82}"/>
              </a:ext>
            </a:extLst>
          </p:cNvPr>
          <p:cNvSpPr txBox="1"/>
          <p:nvPr/>
        </p:nvSpPr>
        <p:spPr>
          <a:xfrm>
            <a:off x="243840" y="457200"/>
            <a:ext cx="117043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เมื่อหูได้ยินแล้ว ต่างก็เยินยอข้า และเมื่อตาเห็นแล้ว ก็ยกย่องข้า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เพราะข้าช่วยคนยากจนที่ร้องให้ช่วย และเด็กกำพร้าที่ไม่มีผู้ใดอุปถัมภ์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พรของคนที่กำลังจะตายก็มาถึงข้า และข้าทำให้จิตใจของหญิงม่ายร้องเพลงด้วยความชื่นบาน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14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ข้าสวมความชอบธรรม และมันก็ห่อหุ้มข้าไว้ ความยุติธรรมของข้าเหมือนเสื้อคลุมและผ้าโพกศีรษะ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ข้าเป็นดวงตาให้คนตาบอด และเป็นเท้าให้คนง่อย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ข้าเป็นบิดาให้คนขัดสน และข้าเป็นธุระคดีความให้ผู้ที่ข้าไม่รู้จัก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17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ข้าหักเขี้ยวเล็บของคนที่ไม่ชอบธรรม และได้ดึงเอาเหยื่อจากฟันของเขา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3133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944</Words>
  <Application>Microsoft Office PowerPoint</Application>
  <PresentationFormat>寬螢幕</PresentationFormat>
  <Paragraphs>36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inherit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43</cp:revision>
  <dcterms:created xsi:type="dcterms:W3CDTF">2023-12-19T13:36:45Z</dcterms:created>
  <dcterms:modified xsi:type="dcterms:W3CDTF">2024-07-23T14:30:17Z</dcterms:modified>
</cp:coreProperties>
</file>