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5">
  <p:sldMasterIdLst>
    <p:sldMasterId id="2147483648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1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CC72A-A26A-4648-9C5A-84CD479BFC5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02E1A-9727-48F7-93CE-C9BD43135E20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383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B02E1A-9727-48F7-93CE-C9BD43135E20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2965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C2AFA0-D88D-B4E6-F44F-7CAAFD6C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FEAD124-2793-D380-5A98-96E2D9C6F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76842CF-05EB-5222-5FE0-605441764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C79CC1D-0341-4714-8286-C9054F0FB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78B2494-94DF-8CEE-641F-B335B1FF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6125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457C3C-B757-2FB8-20E7-CF7AC7707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5516AFD-AF81-EC5A-722A-32531186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B279299-3A6E-96EB-A75C-C23712971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9A18EAE-1782-8CE7-8EDC-FC482B320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6B64E42-70CB-E2EC-A230-4EF8638FD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00899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5334454-0AD6-96B3-0963-70A214143A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050E1C8-4A1E-DB9B-69C8-2657EB130E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71313A7-AFAB-CF3A-25A7-7A601EF65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09E4524-0516-8A38-59A5-0220683BB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4CAB4B8-8C7E-B615-B01B-93E0AD025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84773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DB72918-EB72-5090-AD7D-C760526BE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B65212-5535-3579-E7FE-548105357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F19B70C-3A6B-4B06-5AA2-523C9AB4D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D21DAEA-59F2-4F22-6FC8-39F57AFF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D60BB7C-280A-2FE4-7843-D1F05309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3203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E62BD6-8B00-8E3E-5EE5-C81DC07A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136C55B-5525-A554-7A04-452FADF5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FA1C056-FFDD-84B8-5109-FAF0191A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B462867-D28A-5FD0-BCCA-75489ACB2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7C31CA-76DE-BF33-EDF2-8F35591A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7190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397E296-1D8E-946F-5AC3-228915A90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B23A4A-35FD-3B10-C30D-9BF13F2194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3B0CB0A-D6BC-B567-E1B1-58F522455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F98AD1C-D3E0-1C6E-A7CF-F1D495EAB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A2CB8CC-3DC3-AB87-CB54-77C6A4B8D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34FFF79-2C7D-79ED-613A-C66D96A0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877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6A2C47-48E8-A349-D65C-AAB14C681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B773BCB-53F0-7AB6-624E-24C64F9A7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048A89-5797-610C-4D66-1FA0D0C311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C7B25C02-0DE5-D7B1-A56B-7817F0D23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271993C-7C45-B398-C815-AE1D86D8A7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D9EE6000-1547-E0BB-C635-D7E22216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19AB869F-89CA-1EA5-498C-94983E232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37F04392-24E6-D96B-E3ED-EB5800CB8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96953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0E5063-4E1C-7793-DC0A-29CB4F16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FBD1ED9-FB44-9CF5-A064-80E2E5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9FDE47CC-1D28-46F4-242F-A2DA72A48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AFB05EF-50A8-9AEB-72E5-63231F87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9973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3A0B6207-C06A-E22B-0AE9-6FAEAEABA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D8810C99-C434-AC6B-DFE9-7A68F4F3F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EFDD652-2F67-9820-1230-2CE9E15DD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7856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AC1BF3-4926-8199-6641-831C9702D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425FED4-7DDE-47E7-40DC-4475F87A1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AAB264-21AF-6F8A-02E8-9B0C01952A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598C91F4-B2E3-0728-AE66-8967ACBD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A17E124-2FFE-3838-22C9-0BB519E5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3BA70C3-9E6E-AD63-0DEE-CCA36BE07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14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C43453-1EFA-9EA8-3A45-00FBE85E1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DD4A2D7-4E88-73FE-EEB4-4334471061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E4B8DBB-28BE-0110-DFB4-E55430F36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2D0C417-3C59-0335-29D7-45FE2FD5F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7039C3A-32B5-B7C7-FD10-C5C3A089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90B3F78-5EFF-E772-9955-EBB6FDF91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46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BEC616B7-60B5-CCB1-D245-140E4D6EB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11D079-D1EB-7F39-B741-958A576BF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7A684A-91F6-8BAA-7FD3-49C52CE37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36A57-CCCA-4CBD-BC44-A6A5911DC0B3}" type="datetimeFigureOut">
              <a:rPr lang="zh-HK" altLang="en-US" smtClean="0"/>
              <a:t>26/11/2024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61294DB-51B8-62D8-52C9-294206E17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13F376E-70D9-2BF9-2261-8E586E60B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727C14-DDF5-44F2-9471-C15CA94519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9475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7AB85FF-5090-7B7D-1A7C-DAB1C9120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761186" cy="3991292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CD50636E-382F-A279-C5E3-7D6D476993AC}"/>
              </a:ext>
            </a:extLst>
          </p:cNvPr>
          <p:cNvSpPr txBox="1"/>
          <p:nvPr/>
        </p:nvSpPr>
        <p:spPr>
          <a:xfrm>
            <a:off x="243840" y="3991292"/>
            <a:ext cx="11808162" cy="2715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7000"/>
              </a:lnSpc>
            </a:pP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บทที่ </a:t>
            </a:r>
            <a:r>
              <a:rPr lang="en-US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35</a:t>
            </a:r>
            <a:r>
              <a:rPr lang="th-TH" altLang="zh-HK" sz="7200" kern="1800" cap="all" spc="75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  </a:t>
            </a:r>
            <a:endParaRPr lang="en-US" altLang="zh-HK" sz="7200" kern="1800" cap="all" spc="75" dirty="0">
              <a:solidFill>
                <a:srgbClr val="121212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lnSpc>
                <a:spcPts val="7000"/>
              </a:lnSpc>
            </a:pP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การตอบสนองของผู้สร้าง—การจัดเตรียมต่างๆ ของพระเจ้า (</a:t>
            </a:r>
            <a:r>
              <a:rPr lang="en-US" altLang="zh-HK" sz="4800" kern="0" dirty="0">
                <a:solidFill>
                  <a:srgbClr val="202124"/>
                </a:solidFill>
                <a:ea typeface="Times New Roman" panose="02020603050405020304" pitchFamily="18" charset="0"/>
                <a:cs typeface="Tahoma" panose="020B0604030504040204" pitchFamily="34" charset="0"/>
              </a:rPr>
              <a:t>2</a:t>
            </a:r>
            <a:r>
              <a:rPr lang="th-TH" altLang="zh-HK" sz="4800" kern="0" dirty="0">
                <a:solidFill>
                  <a:srgbClr val="202124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) </a:t>
            </a:r>
            <a:r>
              <a:rPr lang="en-US" altLang="zh-HK" sz="4000" kern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41:1-34</a:t>
            </a:r>
            <a:endParaRPr lang="th-TH" altLang="zh-HK" sz="4000" kern="0" dirty="0">
              <a:solidFill>
                <a:srgbClr val="202124"/>
              </a:solidFill>
              <a:effectLst/>
              <a:ea typeface="Times New Roman" panose="02020603050405020304" pitchFamily="18" charset="0"/>
              <a:cs typeface="Tahoma" panose="020B060403050404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F144C5B-D302-8E02-F843-C4441F36A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254" y="0"/>
            <a:ext cx="5328745" cy="3785246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768EF20-03A9-7BE4-1916-3262D0CC84AC}"/>
              </a:ext>
            </a:extLst>
          </p:cNvPr>
          <p:cNvSpPr txBox="1"/>
          <p:nvPr/>
        </p:nvSpPr>
        <p:spPr>
          <a:xfrm>
            <a:off x="9662160" y="6264166"/>
            <a:ext cx="238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dirty="0"/>
              <a:t>(textbook pg. 199-203)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1826370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733614F-B447-E11A-D1DB-1FD6F1F83E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41" y="812800"/>
            <a:ext cx="11638602" cy="526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05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718AB5E3-C0A0-33C7-1F9B-73D979A44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2" y="670560"/>
            <a:ext cx="11690953" cy="531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01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A58D28F-0B84-4B02-8434-ED3040C97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50" y="1270000"/>
            <a:ext cx="11529059" cy="422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041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2B064A8-5E7F-9AB0-CC3F-772FD76AA1B9}"/>
              </a:ext>
            </a:extLst>
          </p:cNvPr>
          <p:cNvSpPr txBox="1"/>
          <p:nvPr/>
        </p:nvSpPr>
        <p:spPr>
          <a:xfrm>
            <a:off x="172720" y="294640"/>
            <a:ext cx="115824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13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ผู้ใดจะถลกเสื้อชั้นนอกของมันออกได้ ผู้ใดจะแทงเข้าไปในเสื้อเกราะสองชั้นของมันได้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เสื้อชั้นนอก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เสื้อเกราะสองชั้น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”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นี่คือผิวด้านนอกของมันแต่ก็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: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ไม่สามารถถูกทำลายได้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เสื้อเกราะสองชั้น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”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ยังแปลได้ว่า 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: “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ระหว่างฟันบนและฟันล่าง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”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หมายความว่า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: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อันตราย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Angsana New" panose="02020603050405020304" pitchFamily="18" charset="-34"/>
                <a:sym typeface="Wingdings" panose="05000000000000000000" pitchFamily="2" charset="2"/>
              </a:rPr>
              <a:t>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14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ผู้ใดจะมีแรงง้างขากรรไกรมันได้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ฟันของมันเรียงรายโดยรอบน่าสยดสยอง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กรรไกรมัน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ฟันของมันเรียงรายโดยรอบน่า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นี่คือ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อันตราย</a:t>
            </a:r>
            <a:r>
              <a:rPr lang="th-TH" altLang="zh-HK" sz="44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ที่ที่อันตรายที่สุดของมัน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657644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8509E54-8E8D-F2A6-C937-9D586806BD6E}"/>
              </a:ext>
            </a:extLst>
          </p:cNvPr>
          <p:cNvSpPr txBox="1"/>
          <p:nvPr/>
        </p:nvSpPr>
        <p:spPr>
          <a:xfrm>
            <a:off x="345440" y="457200"/>
            <a:ext cx="11267440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15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ที่หลังของมันทำด้วยโล่เป็นแถวๆ แนบตัวมันสนิทเหมือนอย่างตราผนึก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16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มันอยู่ชิดกันมาก ไม่มีลมผ่านเข้าไปได้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17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เกล็ดเหล่านั้นเชื่อมต่อกันและกัน มันเกาะติดกันแน่น และแยกจากกันไม่ได้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8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8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คุณจะอธิบายชุดเกราะหนังประเภทนี้ว่าอย่างไร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?</a:t>
            </a:r>
            <a:r>
              <a:rPr lang="th-TH" altLang="zh-HK" sz="48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การป้องกันที่ไม่มีใครสามารถทำลายได้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915823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250DE10-78AE-0D6F-3037-320D488BFE13}"/>
              </a:ext>
            </a:extLst>
          </p:cNvPr>
          <p:cNvSpPr txBox="1"/>
          <p:nvPr/>
        </p:nvSpPr>
        <p:spPr>
          <a:xfrm>
            <a:off x="660400" y="1249680"/>
            <a:ext cx="1101344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18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การจามของมันปล่อยแสงสว่างออกมา ตาของมันเหมือนอย่างแสงอรุณ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304800" indent="-304800"/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การจามของมัน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”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เมื่อจระเข้อ้าปากหันหน้าไปทางดวงอาทิตย์ มันจะจาม และน้ำจะพุ่งออกจากปากและแวววาวเมื่อถูก</a:t>
            </a:r>
            <a:r>
              <a:rPr lang="th-TH" altLang="zh-HK" sz="44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แสงแดด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ตาของมันเหมือนอย่างแสงอรุณ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”</a:t>
            </a:r>
            <a:r>
              <a:rPr lang="th-TH" altLang="zh-HK" sz="44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เมื่อถูกแสงแดด เปลือกตาของมันดูเหมือนจะเปลี่ยนเป็น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เส้น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--- 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อย่างแสงอรุณ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”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24578680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B9D72EE2-B4BF-1B07-782B-5EF3B97F78D1}"/>
              </a:ext>
            </a:extLst>
          </p:cNvPr>
          <p:cNvSpPr txBox="1"/>
          <p:nvPr/>
        </p:nvSpPr>
        <p:spPr>
          <a:xfrm>
            <a:off x="304800" y="416560"/>
            <a:ext cx="11430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19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คบเพลิงออกมาจากปากของมัน ประกายไฟพุ่งออกมา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20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ควันออกมาทางรูจมูกของมัน อย่างกับมาจากหม้อเดือดและอ้อเล็กที่ลุกไหม้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21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ลมหายใจของมันจุดไฟให้ถ่านได้ เปลวเพลิงออกมาจากปากของมัน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4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จระเข้ด้านบนเป็นสัตว์ขนาดยักษ์ที่อยู่ในน้ำ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(15-17)</a:t>
            </a:r>
            <a:r>
              <a:rPr lang="th-TH" altLang="zh-HK" sz="44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 แต่มันยังสามารถ: 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คบเพลิงออกมาจากปากของมัน ประกายไฟพุ่งออกมา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ควัน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ลมหายใจของมันจุดไฟให้ถ่านได้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เปลวเพลิงออกมาจากปาก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” </a:t>
            </a:r>
            <a:r>
              <a:rPr lang="th-TH" altLang="zh-HK" sz="44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มันยังสามารถควบคุมเปลวไฟได้ มันคืออะไร</a:t>
            </a:r>
            <a:r>
              <a:rPr lang="en-US" altLang="zh-HK" sz="4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?</a:t>
            </a:r>
            <a:r>
              <a:rPr lang="th-TH" altLang="zh-HK" sz="44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เกินกว่าจระเข้แล้ว</a:t>
            </a:r>
            <a:endParaRPr lang="zh-HK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38504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AF45A894-BD43-53CE-A21F-53E7214DED7E}"/>
              </a:ext>
            </a:extLst>
          </p:cNvPr>
          <p:cNvSpPr txBox="1"/>
          <p:nvPr/>
        </p:nvSpPr>
        <p:spPr>
          <a:xfrm>
            <a:off x="482600" y="797510"/>
            <a:ext cx="112268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6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22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กำลังอยู่ในลำคอของมัน และความสยดสยองเต้นอยู่ข้างหน้ามัน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กำลังอยู่ในลำคอของมัน</a:t>
            </a:r>
            <a:r>
              <a:rPr lang="en-US" altLang="zh-HK" sz="36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”  </a:t>
            </a:r>
            <a:r>
              <a:rPr lang="th-TH" altLang="zh-HK" sz="4400" kern="1800" cap="all" spc="7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เฉลยธรรมบัญญัติ </a:t>
            </a:r>
            <a:r>
              <a:rPr lang="en-US" altLang="zh-HK" sz="4400" kern="1800" cap="all" spc="75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31:</a:t>
            </a:r>
            <a:r>
              <a:rPr lang="en-US" altLang="zh-HK" sz="4400" kern="100" dirty="0"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27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406400" indent="-254000"/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เพราะข้าพเจ้ารู้ว่าพวกท่านเป็นคนมักกบฏและ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(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หัวแข็ง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==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มี 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กำลังอยู่ใน</a:t>
            </a:r>
            <a:r>
              <a:rPr lang="th-TH" altLang="zh-HK" sz="3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ลำคอ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”)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 นี่แน่ะ เมื่อข้าพเจ้ายังมีชีวิตอยู่กับท่าน</a:t>
            </a:r>
            <a:r>
              <a:rPr lang="en-US" altLang="zh-HK" sz="4400" kern="1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Cordia New" panose="020B0304020202020204" pitchFamily="34" charset="-34"/>
              </a:rPr>
              <a:t>  </a:t>
            </a:r>
            <a:r>
              <a:rPr lang="th-TH" altLang="zh-HK" sz="4400" kern="10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วันนี้ ท่านยังกบฏต่อพระยาห์เวห์ เมื่อข้าพเจ้าตายแล้วจะยิ่งกว่านี้สักเท่าใด</a:t>
            </a:r>
            <a:endParaRPr lang="zh-TW" altLang="zh-HK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4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“</a:t>
            </a:r>
            <a:r>
              <a:rPr lang="th-TH" altLang="zh-HK" sz="36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ความสยดสยองเต้นอยู่ข้างหน้ามัน</a:t>
            </a:r>
            <a:r>
              <a:rPr lang="en-US" altLang="zh-HK" sz="440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” </a:t>
            </a:r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อธิบาย</a:t>
            </a:r>
            <a:r>
              <a:rPr lang="th-TH" altLang="zh-HK" sz="44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ความกลัว</a:t>
            </a:r>
            <a:r>
              <a:rPr lang="th-TH" altLang="zh-HK" sz="4400" dirty="0"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ของ</a:t>
            </a:r>
            <a:r>
              <a:rPr lang="th-TH" altLang="zh-HK" sz="440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สัตว์อื่นได้อย่างชัดเจน รวมถึงมนุษย์ ต่อหน้าของมัน</a:t>
            </a:r>
            <a:endParaRPr lang="zh-HK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00019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8E58DB99-C224-05C1-8FB2-DC866302CA3E}"/>
              </a:ext>
            </a:extLst>
          </p:cNvPr>
          <p:cNvSpPr txBox="1"/>
          <p:nvPr/>
        </p:nvSpPr>
        <p:spPr>
          <a:xfrm>
            <a:off x="370840" y="1043731"/>
            <a:ext cx="1145032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23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หลืบเนื้อของมันเกาะติดกัน หล่อติดกันแน่น ไม่ขยับเขยื้อน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หลืบเนื้อของมัน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…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ไม่ขยับเขยื้อน</a:t>
            </a:r>
            <a:r>
              <a:rPr lang="en-US" altLang="zh-HK" sz="32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”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ดูเหมือนว่าจะไม่สามารถ</a:t>
            </a:r>
            <a:r>
              <a:rPr lang="th-TH" altLang="zh-HK" sz="40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เปลี่ยนแปลง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Angsana New" panose="02020603050405020304" pitchFamily="18" charset="-34"/>
              </a:rPr>
              <a:t>ได้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32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24</a:t>
            </a:r>
            <a:r>
              <a:rPr lang="th-TH" altLang="zh-HK" sz="32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หัวใจของมันแข็งอย่างกับหิน เออ แข็งเหมือนอย่างแท่นหินโม่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pPr marL="425450" indent="-273050"/>
            <a:r>
              <a:rPr lang="th-TH" altLang="zh-HK" sz="4000" kern="1800" cap="all" spc="75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มัทธิว </a:t>
            </a:r>
            <a:r>
              <a:rPr lang="en-US" altLang="zh-HK" sz="4000" kern="1800" cap="all" spc="75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13:</a:t>
            </a:r>
            <a:r>
              <a:rPr lang="en-US" altLang="zh-HK" sz="4000" kern="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15  </a:t>
            </a:r>
            <a:r>
              <a:rPr lang="th-TH" altLang="zh-HK" sz="4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เพราะว่าชนชาตินี้กลายเป็นคนมี</a:t>
            </a:r>
            <a:r>
              <a:rPr lang="th-TH" altLang="zh-HK" sz="4000" i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ใจเฉื่อยชา</a:t>
            </a:r>
            <a:r>
              <a:rPr lang="th-TH" altLang="zh-HK" sz="4000" i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หูก็ตึง และตาของพวกเขาก็ปิด เกรงว่าเขาจะเห็นด้วยตา จะได้ยินด้วยหู และจะได้เข้าใจด้วยจิตใจ แล้วจะหันกลับมา และเราจะรักษาพวกเขาให้หาย’</a:t>
            </a:r>
            <a:r>
              <a:rPr lang="en-US" altLang="zh-HK" sz="4000" kern="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Cordia New" panose="020B0304020202020204" pitchFamily="34" charset="-34"/>
              </a:rPr>
              <a:t>   </a:t>
            </a:r>
            <a:r>
              <a:rPr lang="en-US" altLang="zh-HK" sz="4000" kern="0" dirty="0"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</a:t>
            </a:r>
            <a:endParaRPr lang="zh-TW" altLang="zh-HK" sz="24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th-TH" altLang="zh-HK" sz="4000" kern="1800" cap="all" spc="75" dirty="0"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เอเสเคียล </a:t>
            </a:r>
            <a:r>
              <a:rPr lang="en-US" altLang="zh-HK" sz="4000" kern="1800" cap="all" spc="75" dirty="0"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36:</a:t>
            </a:r>
            <a:r>
              <a:rPr lang="en-US" altLang="zh-HK" sz="4000" dirty="0"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26  </a:t>
            </a:r>
            <a:r>
              <a:rPr lang="th-TH" altLang="zh-HK" sz="4000" dirty="0"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เราจะให้ใจใหม่แก่พวกเจ้า และเราจะบรรจุวิญญาณใหม่ไว้ภายในของเจ้าทั้งหลาย เราจะนำ</a:t>
            </a:r>
            <a:r>
              <a:rPr lang="th-TH" altLang="zh-HK" sz="400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ใจหิน</a:t>
            </a:r>
            <a:r>
              <a:rPr lang="th-TH" altLang="zh-HK" sz="4000" dirty="0"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ออกจากเนื้อของเจ้า และให้ใจเนื้อแก่เจ้า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98515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E95AA4E9-074C-F865-2EF4-6C3826AD1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00" y="1605280"/>
            <a:ext cx="11695291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504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DCA0C750-B823-39E9-AF21-457CACBEB189}"/>
              </a:ext>
            </a:extLst>
          </p:cNvPr>
          <p:cNvSpPr txBox="1"/>
          <p:nvPr/>
        </p:nvSpPr>
        <p:spPr>
          <a:xfrm>
            <a:off x="1706880" y="2413337"/>
            <a:ext cx="979424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altLang="zh-HK" sz="6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1. มนุษย์ไม่สามารถจับ</a:t>
            </a:r>
            <a:r>
              <a:rPr lang="en-US" altLang="zh-HK" sz="6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“</a:t>
            </a:r>
            <a:r>
              <a:rPr lang="th-TH" altLang="zh-HK" sz="6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เลวีอาธาน</a:t>
            </a:r>
            <a:r>
              <a:rPr lang="en-US" altLang="zh-HK" sz="6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  <a:cs typeface="Cordia New" panose="020B0304020202020204" pitchFamily="34" charset="-34"/>
              </a:rPr>
              <a:t>”</a:t>
            </a:r>
            <a:r>
              <a:rPr lang="th-TH" altLang="zh-HK" sz="66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ได้ </a:t>
            </a:r>
            <a:r>
              <a:rPr lang="th-TH" altLang="zh-HK" sz="6000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41:1-8</a:t>
            </a:r>
            <a:endParaRPr lang="zh-TW" altLang="zh-HK" sz="40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8303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AB88CD2-D52B-C14D-5A7C-FCEDDB82C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50" y="336899"/>
            <a:ext cx="11597970" cy="611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2008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05399DE-DAE6-7261-3D99-D47F9E06CB0B}"/>
              </a:ext>
            </a:extLst>
          </p:cNvPr>
          <p:cNvSpPr txBox="1"/>
          <p:nvPr/>
        </p:nvSpPr>
        <p:spPr>
          <a:xfrm>
            <a:off x="335280" y="920621"/>
            <a:ext cx="1116584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31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มันทำให้ที่ลึกเดือดเหมือนหม้อ มันทำให้ทะเลเหมือนหม้อน้ำมัน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32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มันละทางแวบวาบไว้ข้างหลัง ทำให้ใครๆ คิดว่าที่ลึกมีผมหงอก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33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บนแผ่นดินโลกไม่มีอะไรเหมือนมัน เป็นสิ่งถูกสร้างที่ไม่ให้รู้จักความกลัว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34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มันเห็นทุกสิ่งที่อยู่สูง มันเป็นราชาเหนือบรรดาสัตว์ที่สง่า”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779352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CBA0A89-1A14-6BD2-025B-610ECD5EA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" y="208666"/>
            <a:ext cx="11145520" cy="651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4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39EE5D6-62B8-5F65-96A4-7D0DCF28EE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94" y="447040"/>
            <a:ext cx="11676179" cy="592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72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03DC810A-ABEF-16BA-140E-41B7652DF215}"/>
              </a:ext>
            </a:extLst>
          </p:cNvPr>
          <p:cNvSpPr txBox="1"/>
          <p:nvPr/>
        </p:nvSpPr>
        <p:spPr>
          <a:xfrm>
            <a:off x="325120" y="396240"/>
            <a:ext cx="113080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3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มันจะวิงวอนต่อเจ้าเป็นอันมากหรือ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 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มันจะพูดกับเจ้าด้วยคำอ่อนหวานหรือ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8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  <a:cs typeface="Angsana New" panose="02020603050405020304" pitchFamily="18" charset="-34"/>
                <a:sym typeface="Wingdings" panose="05000000000000000000" pitchFamily="2" charset="2"/>
              </a:rPr>
              <a:t></a:t>
            </a:r>
            <a:r>
              <a:rPr lang="th-TH" altLang="zh-HK" sz="4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ถ้าเป็นจระเข้ก็จะโจมตีคนในน้ำหรือที่ซ่อนอื่นๆ ตลอดเวลา โดยไม่มี</a:t>
            </a:r>
            <a:r>
              <a:rPr lang="th-TH" altLang="zh-HK" sz="48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การติดต่อ</a:t>
            </a:r>
            <a:r>
              <a:rPr lang="th-TH" altLang="zh-HK" sz="48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ngsana New" panose="02020603050405020304" pitchFamily="18" charset="-34"/>
              </a:rPr>
              <a:t>กับผู้คน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4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มันจะทำพันธสัญญากับเจ้า เพื่อเจ้าจะรับมันเป็นทาสตลอดไปหรือ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ทำพันธสัญญา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…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เป็นทาส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</a:rPr>
              <a:t>” </a:t>
            </a:r>
            <a:r>
              <a:rPr lang="th-TH" altLang="zh-HK" sz="48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นี่เป็นสิ่งที่สามารถทำได้เฉพาะในหมู่คนเท่านั้น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:</a:t>
            </a:r>
            <a:r>
              <a:rPr lang="th-TH" altLang="zh-HK" sz="48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เป็นไปไม่ได้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09285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CEAE927-E94F-27A3-AD11-DA2FC3E40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39" y="1290320"/>
            <a:ext cx="11532982" cy="401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69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8DCEBFC-5AC3-87B0-5F47-88963A773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37" y="1320800"/>
            <a:ext cx="11674039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323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C7730FDF-84D2-9443-0FE1-FF71E291A84F}"/>
              </a:ext>
            </a:extLst>
          </p:cNvPr>
          <p:cNvSpPr txBox="1"/>
          <p:nvPr/>
        </p:nvSpPr>
        <p:spPr>
          <a:xfrm>
            <a:off x="2595880" y="2340094"/>
            <a:ext cx="700024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5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2. </a:t>
            </a:r>
            <a:r>
              <a:rPr lang="th-TH" altLang="zh-HK" sz="54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ถ้ามนุษย์ไม่สามารถปราบสิ่งสร้างได้ เขาจะต่อสู้กับผู้สร้างได้อย่างไร</a:t>
            </a:r>
            <a:r>
              <a:rPr lang="en-US" altLang="zh-HK" sz="54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? 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Times New Roman" panose="02020603050405020304" pitchFamily="18" charset="0"/>
              </a:rPr>
              <a:t>41:9-11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49445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>
            <a:extLst>
              <a:ext uri="{FF2B5EF4-FFF2-40B4-BE49-F238E27FC236}">
                <a16:creationId xmlns:a16="http://schemas.microsoft.com/office/drawing/2014/main" id="{201A422C-E7D0-50D5-52FE-1B892985B52A}"/>
              </a:ext>
            </a:extLst>
          </p:cNvPr>
          <p:cNvSpPr txBox="1"/>
          <p:nvPr/>
        </p:nvSpPr>
        <p:spPr>
          <a:xfrm>
            <a:off x="406400" y="1026160"/>
            <a:ext cx="10993120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HK" sz="4000" kern="0" dirty="0">
                <a:solidFill>
                  <a:srgbClr val="777A7B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9</a:t>
            </a:r>
            <a:r>
              <a:rPr lang="th-TH" altLang="zh-HK" sz="4000" kern="0" dirty="0">
                <a:solidFill>
                  <a:srgbClr val="12121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ดูเถิด ความหวังของคนที่จะจับมันก็สูญเปล่า เมื่อเห็นมันเข้าเท่านั้น จะไม่ล้มลงหรือ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Cordia New" panose="020B0304020202020204" pitchFamily="34" charset="-34"/>
              </a:rPr>
              <a:t>?</a:t>
            </a:r>
            <a:endParaRPr lang="zh-TW" altLang="zh-HK" sz="32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Cordia New" panose="020B0304020202020204" pitchFamily="34" charset="-34"/>
            </a:endParaRPr>
          </a:p>
          <a:p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“</a:t>
            </a:r>
            <a:r>
              <a:rPr lang="th-TH" altLang="zh-HK" sz="4000" kern="0" dirty="0">
                <a:solidFill>
                  <a:srgbClr val="121212"/>
                </a:solidFill>
                <a:effectLst/>
                <a:ea typeface="Times New Roman" panose="02020603050405020304" pitchFamily="18" charset="0"/>
                <a:cs typeface="Tahoma" panose="020B0604030504040204" pitchFamily="34" charset="0"/>
              </a:rPr>
              <a:t>ความหวังของคนที่จะจับมันก็สูญเปล่า</a:t>
            </a:r>
            <a:r>
              <a:rPr lang="en-US" altLang="zh-HK" sz="4000" kern="0" dirty="0">
                <a:solidFill>
                  <a:srgbClr val="121212"/>
                </a:solidFill>
                <a:effectLst/>
                <a:latin typeface="Tahoma" panose="020B0604030504040204" pitchFamily="34" charset="0"/>
                <a:ea typeface="新細明體" panose="02020500000000000000" pitchFamily="18" charset="-120"/>
              </a:rPr>
              <a:t>” </a:t>
            </a:r>
            <a:r>
              <a:rPr lang="th-TH" altLang="zh-HK" sz="4800" kern="0" dirty="0">
                <a:solidFill>
                  <a:srgbClr val="121212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เพราะว่า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</a:rPr>
              <a:t>:_</a:t>
            </a:r>
            <a:r>
              <a:rPr lang="th-TH" altLang="zh-HK" sz="4800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Angsana New" panose="02020603050405020304" pitchFamily="18" charset="-34"/>
              </a:rPr>
              <a:t>จับมัน</a:t>
            </a:r>
            <a:r>
              <a:rPr lang="th-TH" altLang="zh-HK" sz="4800" kern="0" dirty="0">
                <a:solidFill>
                  <a:srgbClr val="FF0000"/>
                </a:solidFill>
                <a:effectLst/>
                <a:ea typeface="新細明體" panose="02020500000000000000" pitchFamily="18" charset="-120"/>
                <a:cs typeface="Angsana New" panose="02020603050405020304" pitchFamily="18" charset="-34"/>
              </a:rPr>
              <a:t>ไม่ได้</a:t>
            </a:r>
            <a:r>
              <a:rPr lang="en-US" altLang="zh-HK" sz="4800" kern="0" dirty="0">
                <a:solidFill>
                  <a:srgbClr val="121212"/>
                </a:solidFill>
                <a:effectLst/>
                <a:latin typeface="Angsana New" panose="02020603050405020304" pitchFamily="18" charset="-34"/>
                <a:ea typeface="新細明體" panose="02020500000000000000" pitchFamily="18" charset="-120"/>
                <a:cs typeface="Angsana New" panose="02020603050405020304" pitchFamily="18" charset="-34"/>
                <a:sym typeface="Wingdings" panose="05000000000000000000" pitchFamily="2" charset="2"/>
              </a:rPr>
              <a:t></a:t>
            </a:r>
            <a:endParaRPr lang="zh-HK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42113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25EB3D99-6661-B6ED-CA0D-7E4134B04B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43" y="579120"/>
            <a:ext cx="11752871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25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855</Words>
  <Application>Microsoft Office PowerPoint</Application>
  <PresentationFormat>寬螢幕</PresentationFormat>
  <Paragraphs>41</Paragraphs>
  <Slides>22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22</vt:i4>
      </vt:variant>
    </vt:vector>
  </HeadingPairs>
  <TitlesOfParts>
    <vt:vector size="31" baseType="lpstr">
      <vt:lpstr>新細明體</vt:lpstr>
      <vt:lpstr>Angsana New</vt:lpstr>
      <vt:lpstr>Aptos</vt:lpstr>
      <vt:lpstr>Arial</vt:lpstr>
      <vt:lpstr>Calibri</vt:lpstr>
      <vt:lpstr>Calibri Light</vt:lpstr>
      <vt:lpstr>Tahoma</vt:lpstr>
      <vt:lpstr>Times New Roman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cw ip</dc:creator>
  <cp:lastModifiedBy>cw ip</cp:lastModifiedBy>
  <cp:revision>88</cp:revision>
  <dcterms:created xsi:type="dcterms:W3CDTF">2023-12-19T13:36:45Z</dcterms:created>
  <dcterms:modified xsi:type="dcterms:W3CDTF">2024-11-26T05:21:54Z</dcterms:modified>
</cp:coreProperties>
</file>