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3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6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AB362AD-8CEB-6CA4-DF28-6FE4819517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C86CE1-AB4B-DEDA-AE3B-5A9ECBA3F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CD91CF-72E0-31FB-09B7-21233A716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7/12/2022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E84B3B6-D6EA-A9D7-4143-5F543E69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D20F86C-9465-7A5F-22B7-2F72C293AA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092711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2B0677-5BF2-C63F-E285-98CC3F30F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6A5BD19-F421-4C8F-B84E-FF5E41AA9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C50C058-2920-27DA-83FA-832307ABA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7/12/2022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BA22A5-8847-658A-02B3-05934BDA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A652D71-21F4-3311-E0E2-64A8D6DDE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466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FC70FF0-A75E-4F7D-2183-07FF5621C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A1D6275A-D802-2702-1091-205CDF2E6A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DBA37CA-CEB7-573C-21D4-20DF8518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7/12/2022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1A804DC-2BFD-507B-B1A0-7DEF6A662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F186D4-AD7C-DBF7-D424-03E813641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61469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259128-6E81-589C-B5DC-6EEBF8E1E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948B7B2-92DD-D129-34E5-652DE29F3F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3541493-97F1-29F8-E014-C83E83420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7/12/2022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E27EEA1-16B3-95AF-92AE-E9F7FF28A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4D42DEB-87C9-06D1-1AD4-9870CFE63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031497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62E6A7-6040-4AEF-8B74-D2980D9B3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D4DF019-3091-09E7-FAF1-AA7E87A21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553094B-E461-E90D-E193-4346705D3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7/12/2022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F364A08-2C78-9F31-7064-2ADE35ABA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C66CB93-9125-4D2F-C48E-CDEEF2E68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690745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AF1194-FC1A-538C-D83E-27ABD2FBB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45DF70F-CFDF-FAF1-2702-DE0E0003A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6BDB6902-DF3D-0CD5-233C-F3B3A87203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2188EDC-B3E9-1CB8-928C-3AA718EB5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7/12/2022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EDBC070-8E08-3588-503C-733981FF2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EADB1A8-7760-B9F5-3CA0-48271D41B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25451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EB3FBB-90F7-8BA9-621F-4A89D5EB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B1BA939-59B5-5C1D-C51E-19FD741E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8B0BDDCD-C129-5BA1-C367-9C0C7F1480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F132B902-FD41-88FF-6A02-B27087DA38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41BE0E1C-5018-B3D0-578B-E66C33FE3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30A7E0D4-D9A1-BD22-CAFF-D018FFE2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7/12/2022</a:t>
            </a:fld>
            <a:endParaRPr lang="zh-HK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46F8FB5F-CFF8-C062-D197-DCA00F9B1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8002C4FB-BF63-32AC-2179-C296F27D9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30105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3089934-CBBD-73C3-B48A-1384B4FCE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930A6BD-52BB-3E36-102D-C2799D0B8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7/12/2022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3A2509-914C-4108-9544-672AA1BA6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666653-B4C7-979A-140D-3E3420643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7407200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09A19ED-C044-1D35-972C-BA14FDC23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7/12/2022</a:t>
            </a:fld>
            <a:endParaRPr lang="zh-HK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271AC15B-5208-F60C-973E-EBE558F61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35DA81B-734A-A508-7244-85F2BD93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86258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233244F-7AE5-D0E1-8D03-716D15CBF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ED30A1-A382-928F-8945-07A6034D2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488E7CC-0B84-903A-50FD-A350A157A2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FC7A58E-6DE2-33E6-B9D9-83735725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7/12/2022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E9601EF-D17B-70E4-0969-898B77EE6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D49E310-D76F-D545-4180-B81BC232D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98600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3C8324-14D4-026D-1BDC-321C7D4E9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FA5C6E7F-6998-4BEC-0555-C9B6E90CEA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HK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78B7420B-7824-F89B-3B13-4D05DE6C86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22AE4E35-4E99-7C87-67AE-844484246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A7D98-3674-487D-9170-C1DEFF51F09B}" type="datetimeFigureOut">
              <a:rPr lang="zh-HK" altLang="en-US" smtClean="0"/>
              <a:t>7/12/2022</a:t>
            </a:fld>
            <a:endParaRPr lang="zh-HK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673BAFB-3441-D869-3F1F-372974ED0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DBA9B55-80F6-92D9-2296-721411E71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872639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51EFC26-965E-C1ED-D621-81E2F84B2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1D26793-6470-EF25-A021-D226117B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49067A04-96FD-D5A3-7123-14AAB079C9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A7D98-3674-487D-9170-C1DEFF51F09B}" type="datetimeFigureOut">
              <a:rPr lang="zh-HK" altLang="en-US" smtClean="0"/>
              <a:t>7/12/2022</a:t>
            </a:fld>
            <a:endParaRPr lang="zh-HK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AB9C915-2845-3BC4-64A9-DED45E0807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8976319-ECD6-479F-ADA6-67EA93B4F4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8CCDB-F9CB-4F48-936C-E756647F03DD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37388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4425" y="0"/>
            <a:ext cx="9963150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1664" y="0"/>
            <a:ext cx="9948672" cy="68580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75D55762-0F7B-6D0B-63BB-0EE24C77B914}"/>
              </a:ext>
            </a:extLst>
          </p:cNvPr>
          <p:cNvSpPr txBox="1"/>
          <p:nvPr/>
        </p:nvSpPr>
        <p:spPr>
          <a:xfrm>
            <a:off x="726392" y="-160486"/>
            <a:ext cx="10351183" cy="2764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6100" b="1" kern="12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CTC BS Book of Romans</a:t>
            </a:r>
            <a:endParaRPr lang="en-US" altLang="zh-TW" sz="6100" b="1" kern="12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6100" b="1" kern="12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บทที่</a:t>
            </a:r>
            <a:r>
              <a:rPr lang="en-US" altLang="zh-HK" sz="6100" b="1" kern="12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61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0" y="5524786"/>
            <a:ext cx="4754880" cy="274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3F2D464E-063E-0E9D-0C72-DE1DC22ACCE6}"/>
              </a:ext>
            </a:extLst>
          </p:cNvPr>
          <p:cNvSpPr txBox="1"/>
          <p:nvPr/>
        </p:nvSpPr>
        <p:spPr>
          <a:xfrm>
            <a:off x="726392" y="2028820"/>
            <a:ext cx="1107583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altLang="zh-HK" sz="5400" b="1" dirty="0"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ธรรมบัญญัติมีประโยชน์อย่างไร</a:t>
            </a:r>
            <a:r>
              <a:rPr lang="en-US" altLang="zh-HK" sz="5400" b="1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? </a:t>
            </a:r>
          </a:p>
          <a:p>
            <a:pPr algn="ctr"/>
            <a:r>
              <a:rPr lang="en-US" altLang="zh-HK" sz="4000" dirty="0">
                <a:effectLst/>
                <a:latin typeface="Tahoma" panose="020B0604030504040204" pitchFamily="34" charset="0"/>
                <a:ea typeface="新細明體" panose="02020500000000000000" pitchFamily="18" charset="-120"/>
              </a:rPr>
              <a:t>7:1-25(1)</a:t>
            </a:r>
            <a:endParaRPr lang="zh-HK" altLang="en-US" sz="4000" b="1" dirty="0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B6A9BDC-88C2-2863-474A-9B3C5F8B59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1664" y="2750163"/>
            <a:ext cx="3582416" cy="41078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CE32350-D7EC-8016-F107-52EA06F119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148"/>
          <a:stretch/>
        </p:blipFill>
        <p:spPr>
          <a:xfrm>
            <a:off x="4272294" y="3567703"/>
            <a:ext cx="2717786" cy="309047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95F8288-F956-CBD9-35FB-BD7119A71C4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346" b="6327"/>
          <a:stretch/>
        </p:blipFill>
        <p:spPr>
          <a:xfrm>
            <a:off x="6336635" y="2527513"/>
            <a:ext cx="5811520" cy="4378960"/>
          </a:xfrm>
          <a:prstGeom prst="rect">
            <a:avLst/>
          </a:prstGeom>
        </p:spPr>
      </p:pic>
      <p:sp>
        <p:nvSpPr>
          <p:cNvPr id="17" name="文字方塊 16">
            <a:extLst>
              <a:ext uri="{FF2B5EF4-FFF2-40B4-BE49-F238E27FC236}">
                <a16:creationId xmlns:a16="http://schemas.microsoft.com/office/drawing/2014/main" id="{117DE3B2-75EF-E7F0-3882-2BDF9F209101}"/>
              </a:ext>
            </a:extLst>
          </p:cNvPr>
          <p:cNvSpPr txBox="1"/>
          <p:nvPr/>
        </p:nvSpPr>
        <p:spPr>
          <a:xfrm>
            <a:off x="6824315" y="4419411"/>
            <a:ext cx="52469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HK" sz="3600" dirty="0">
                <a:latin typeface="Amasis MT Pro Black" panose="02040A04050005020304" pitchFamily="18" charset="0"/>
              </a:rPr>
              <a:t>365 Days + 248 Bones</a:t>
            </a:r>
          </a:p>
          <a:p>
            <a:pPr algn="ctr"/>
            <a:r>
              <a:rPr lang="en-US" altLang="zh-HK" sz="3600" dirty="0">
                <a:latin typeface="Amasis MT Pro Black" panose="02040A04050005020304" pitchFamily="18" charset="0"/>
              </a:rPr>
              <a:t>=</a:t>
            </a:r>
            <a:r>
              <a:rPr lang="en-US" altLang="zh-HK" sz="5400" dirty="0">
                <a:latin typeface="Amasis MT Pro Black" panose="02040A04050005020304" pitchFamily="18" charset="0"/>
              </a:rPr>
              <a:t>613</a:t>
            </a:r>
            <a:endParaRPr lang="zh-HK" altLang="en-US" sz="5400" dirty="0"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849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91BEF03-1EEA-40A3-AF62-6C41A2494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0" t="28445" r="23000" b="11704"/>
          <a:stretch/>
        </p:blipFill>
        <p:spPr>
          <a:xfrm>
            <a:off x="162560" y="121920"/>
            <a:ext cx="11734800" cy="6714964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561BF13-76AF-FA4E-8819-AC96D136EDCF}"/>
              </a:ext>
            </a:extLst>
          </p:cNvPr>
          <p:cNvSpPr txBox="1"/>
          <p:nvPr/>
        </p:nvSpPr>
        <p:spPr>
          <a:xfrm>
            <a:off x="7264400" y="2722880"/>
            <a:ext cx="4330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3200" dirty="0">
                <a:solidFill>
                  <a:srgbClr val="FF0000"/>
                </a:solidFill>
                <a:latin typeface="Algerian" panose="04020705040A02060702" pitchFamily="82" charset="0"/>
              </a:rPr>
              <a:t>God works inside us</a:t>
            </a:r>
            <a:endParaRPr lang="zh-HK" altLang="en-US" sz="3200" dirty="0">
              <a:solidFill>
                <a:srgbClr val="FF0000"/>
              </a:solidFill>
              <a:latin typeface="Algerian" panose="04020705040A02060702" pitchFamily="82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B22EC17-3BE0-93F4-D005-D231079CCE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3680" y="3662363"/>
            <a:ext cx="1971040" cy="117769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C3BDE9F-BF33-7AB0-A12A-9248F6EB5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1723" y="3720570"/>
            <a:ext cx="1184317" cy="117099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88261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7E9B5E7F-2636-D1FD-E71C-D9616045841A}"/>
              </a:ext>
            </a:extLst>
          </p:cNvPr>
          <p:cNvSpPr txBox="1"/>
          <p:nvPr/>
        </p:nvSpPr>
        <p:spPr>
          <a:xfrm>
            <a:off x="0" y="0"/>
            <a:ext cx="117856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6995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พระกายของพระคริสต์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เป็นเนื้อของพระเยซูเจ้าเมื่อพระองค์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ประทับอยู่บนโลก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เมื่อองค์พระผู้เป็นเจ้าถูกตรึงที่กางเขน ชายชราของเราก็ถูกตรึงและสิ้นพระชนม์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พร้อมกับ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พระองค์ด้วย (โรม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6:6-8)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เหตุฉะนั้นเราจึง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ตาย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ต่อหน้าธรรมบัญญัติ  </a:t>
            </a:r>
            <a:endParaRPr lang="en-US" altLang="zh-HK" sz="28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86995"/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กาลาเทีย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2:19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31800" indent="-2032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เพราะโดยธรรมบัญญัตินั้น ข้าพเจ้าได้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ตายต่อ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ธรรมบัญญัติแล้ว เพื่อจะได้มีชีวิต</a:t>
            </a:r>
            <a:r>
              <a:rPr lang="th-TH" altLang="zh-HK" sz="32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อยู่ต่อ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พระเจ้า ข้าพเจ้าถูกตรึงร่วมกับพระคริสต์แล้ว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 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28600" indent="3556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&gt;&gt;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ไม่เรียกเก็บตามกฎบัญญัติแล้ว เพราะหนี้แห่งความบาปได้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ชำระ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แล้ว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03200" indent="-2032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6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เพื่อท่านจะเป็นของผู้อื่น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หมายความว่า "</a:t>
            </a:r>
            <a:r>
              <a:rPr lang="th-TH" altLang="zh-HK" sz="3200" kern="0" dirty="0">
                <a:solidFill>
                  <a:srgbClr val="0033CC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ความตาย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" ไม่ใช่จุดจบ แต่ </a:t>
            </a:r>
            <a:r>
              <a:rPr lang="th-TH" altLang="zh-HK" sz="3200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"การเป็นของ</a:t>
            </a:r>
            <a:r>
              <a:rPr lang="th-TH" altLang="zh-HK" sz="3200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ผู้อื่น</a:t>
            </a:r>
            <a:r>
              <a:rPr lang="th-TH" altLang="zh-HK" sz="3200" kern="0" dirty="0">
                <a:solidFill>
                  <a:srgbClr val="7030A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" คือจุดจบ 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เราไม่เพียงต้องแยกทางจาก (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ความตาย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) ในทางลบเท่านั้น แต่ยังต้องมีการกลับคืนสู่ (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พระคริสต์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) ในทางบวกด้วย ด้านหนึ่งคือ การ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สิ้นสุด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ของความสัมพันธ์แบบเก่า อีกด้านหนึ่งคือ การสถาปนาความสัมพันธ์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ใหม่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รวมเป็น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หนึ่งเดียว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กับพระคริสต์ และประกอบชีวิตใหม่กับพระคริสต์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46607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649121B-3E77-A64A-B648-2ADE09BB5F49}"/>
              </a:ext>
            </a:extLst>
          </p:cNvPr>
          <p:cNvSpPr txBox="1"/>
          <p:nvPr/>
        </p:nvSpPr>
        <p:spPr>
          <a:xfrm>
            <a:off x="436880" y="401199"/>
            <a:ext cx="1131824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คือ</a:t>
            </a:r>
            <a:r>
              <a:rPr lang="th-TH" altLang="zh-HK" sz="4000" b="1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พระองค์ผู้ที่พระเจ้าทรงให้เป็นขึ้นมาจากตายแล้ว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</a:t>
            </a: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ประโยคนี้หมายความว่าอย่างไร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</a:t>
            </a:r>
            <a:r>
              <a:rPr lang="en-US" altLang="zh-HK" sz="36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ebdings" panose="05030102010509060703" pitchFamily="18" charset="2"/>
              </a:rPr>
              <a:t>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บัดนี้ที่พระคริสต์ทรงเป็นขึ้นมาจากความตายโดยพระสิริ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ของพระบิดาแล้ว (โรม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6:4)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เราจะ</a:t>
            </a:r>
            <a:r>
              <a:rPr lang="th-TH" altLang="zh-HK" sz="3600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เป็นอยู่กับ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พระองค์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ด้วยกัน (โรม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6:8; 2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ทิโมธี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2:11)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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วันนี้เรายังมีชีวิตอยู่ (โรม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6:11)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แต่สิ่งที่มีชีวิตอยู่ตอนนี้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ไม่ใช่ "ฉัน" ที่ตายไปแล้วอีกต่อไป (กาลาเทีย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2:20)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แต่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เป็นคนที่ได้การสร้างใหม่ (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โครินธ์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5:17)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เราซึ่งเป็นคนใหม่ที่มีชีวิต ได้รับการหมั้นหมายกับสามีใหม่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ซึ่งเป็นพระคริสต์ (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โครินธ์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11: 2)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264934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38DB5C0-136C-0C48-7D70-A70C9C28A260}"/>
              </a:ext>
            </a:extLst>
          </p:cNvPr>
          <p:cNvSpPr txBox="1"/>
          <p:nvPr/>
        </p:nvSpPr>
        <p:spPr>
          <a:xfrm>
            <a:off x="365760" y="265129"/>
            <a:ext cx="1146048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 “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เพื่อเราจะได้เกิดผลถวายแด่พระเจ้า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 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”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จุดประสงค์ในการเป็นส่วนหนึ่งของพระคริสต์คือ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การบังเกิดผลแห่งชีวิต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จากพระคริสต์เพื่อพระเจ้าพระบิดาจะได้รับเกียรติ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(ยอห์น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15:5, 8)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5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เราเป็นเถาองุ่น พวกท่านเป็นแขนง คนที่ติดสนิทอยู่กับเรา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และเราติดสนิทอยู่กับเขา คนนั้นจะ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เกิดผลมาก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เพราะว่าถ้า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แยกจากเราแล้วพวกท่านจะทำสิ่งใดไม่ได้เลย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8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พระบิดาของเราทรงได้รับพระเกียรติเพราะเหตุนี้ คือเมื่อ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  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พวกท่าน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เกิดผลมาก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เป็นสาวก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ของเรา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ภาพสะท้อนของฉัน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: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ฉันได้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เกิดผลถวายแด่พระเจ้าหรือ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?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ABF8E9D-584B-F1A6-0ECF-71FCDF30CD7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42880" y="1290320"/>
            <a:ext cx="2052320" cy="20523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232175CD-A1B9-C521-A4B7-80966B4F45A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17689" y="1950720"/>
            <a:ext cx="1325991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59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5EC52ED-4725-730D-B5D4-91731D048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0" t="33926" r="22583" b="14222"/>
          <a:stretch/>
        </p:blipFill>
        <p:spPr>
          <a:xfrm>
            <a:off x="172720" y="121920"/>
            <a:ext cx="11901714" cy="6553200"/>
          </a:xfrm>
          <a:prstGeom prst="rect">
            <a:avLst/>
          </a:prstGeom>
        </p:spPr>
      </p:pic>
      <p:sp>
        <p:nvSpPr>
          <p:cNvPr id="4" name="矩形: 圓角 3">
            <a:extLst>
              <a:ext uri="{FF2B5EF4-FFF2-40B4-BE49-F238E27FC236}">
                <a16:creationId xmlns:a16="http://schemas.microsoft.com/office/drawing/2014/main" id="{9647EAC5-C3C1-A308-CCA5-D9D6C6BC5707}"/>
              </a:ext>
            </a:extLst>
          </p:cNvPr>
          <p:cNvSpPr/>
          <p:nvPr/>
        </p:nvSpPr>
        <p:spPr>
          <a:xfrm>
            <a:off x="5140960" y="193040"/>
            <a:ext cx="1615440" cy="58928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3376F50B-6305-2B15-BE8E-7DF8C4C63679}"/>
              </a:ext>
            </a:extLst>
          </p:cNvPr>
          <p:cNvSpPr/>
          <p:nvPr/>
        </p:nvSpPr>
        <p:spPr>
          <a:xfrm>
            <a:off x="6553200" y="863600"/>
            <a:ext cx="1615440" cy="589280"/>
          </a:xfrm>
          <a:prstGeom prst="round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008255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98AB9609-72A3-1B6A-17C0-05B33635B6AB}"/>
              </a:ext>
            </a:extLst>
          </p:cNvPr>
          <p:cNvSpPr txBox="1"/>
          <p:nvPr/>
        </p:nvSpPr>
        <p:spPr>
          <a:xfrm>
            <a:off x="7188052" y="2769479"/>
            <a:ext cx="4927600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177800" indent="-177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</a:p>
          <a:p>
            <a:pPr marL="177800" indent="-177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ชีวิตแบบใดเกิดให้ผลชนิดใด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177800" indent="-177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ถ้าเราพึ่งพาเนื้อเพื่อให้เกิดผล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177800" indent="-177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ในสายพระเนตร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ของพระเจ้า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สิ่งเหล่านี้ล้วนเป็น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177800" indent="-1778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ผลแห่งความตาย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 </a:t>
            </a: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และพวกเขาก็ไม่มีคุณค่าที่มีอยู่จริง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endParaRPr lang="en-US" altLang="zh-TW" sz="32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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zh-HK" sz="3200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ภาพสะท้อนของฉัน</a:t>
            </a:r>
            <a:r>
              <a:rPr lang="en-US" altLang="zh-HK" sz="3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:______</a:t>
            </a:r>
            <a:endParaRPr lang="en-US" altLang="zh-HK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E3FD985-F790-3F7C-7677-C301D230CE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1" r="1812" b="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53931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0EA78BC-256F-2803-58AB-27B057B1EE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00" t="32296" r="21916" b="19852"/>
          <a:stretch/>
        </p:blipFill>
        <p:spPr>
          <a:xfrm>
            <a:off x="64325" y="223520"/>
            <a:ext cx="12045325" cy="6319520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292FB8B8-FAF0-9AFB-2C8C-1FE4FACD1D72}"/>
              </a:ext>
            </a:extLst>
          </p:cNvPr>
          <p:cNvSpPr txBox="1"/>
          <p:nvPr/>
        </p:nvSpPr>
        <p:spPr>
          <a:xfrm>
            <a:off x="670560" y="3429000"/>
            <a:ext cx="3640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HK" sz="2800" dirty="0">
                <a:solidFill>
                  <a:srgbClr val="00B0F0"/>
                </a:solidFill>
                <a:latin typeface="Amasis MT Pro Black" panose="02040A04050005020304" pitchFamily="18" charset="0"/>
              </a:rPr>
              <a:t>Death is not for us </a:t>
            </a:r>
            <a:endParaRPr lang="zh-HK" altLang="en-US" sz="2800" dirty="0">
              <a:solidFill>
                <a:srgbClr val="00B0F0"/>
              </a:solidFill>
              <a:latin typeface="Amasis MT Pro Black" panose="02040A040500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2741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98985A7-CD56-4191-07E0-D7687F286CF8}"/>
              </a:ext>
            </a:extLst>
          </p:cNvPr>
          <p:cNvSpPr txBox="1"/>
          <p:nvPr/>
        </p:nvSpPr>
        <p:spPr>
          <a:xfrm>
            <a:off x="111760" y="81570"/>
            <a:ext cx="1182624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3200" indent="-2032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รวมกันเป็นหนึ่งกับพระองค์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: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พระคริสต์ทรง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พาเราไปตายด้วยกัน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กับพระองค์ เพื่อว่าเราจะเป็นอิสระ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ออกจาก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การเป็นทาสของธรรมบัญญัติ เพราะว่ากฎบัญญัติ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(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สามารถ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/ </a:t>
            </a:r>
            <a:r>
              <a:rPr lang="th-TH" altLang="zh-HK" sz="28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ไม่สามารถ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)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ควบคุมคนตายได้ 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ตามความคิดของคุณ การตีความสองแบบนั้นอันไหนดีกว่ากัน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?___________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endParaRPr lang="en-US" altLang="zh-HK" sz="3200" kern="0" dirty="0">
              <a:solidFill>
                <a:srgbClr val="121212"/>
              </a:solidFill>
              <a:effectLst/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  <a:sym typeface="Wingdings" panose="05000000000000000000" pitchFamily="2" charset="2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การตีความที่ดีที่สุด: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66700" indent="-2667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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ถ้าผู้เชื่อเป็นหนึ่งเดียวกับพระคริสต์ ธรรมบัญญัติและบาปไม่ได้จำกัดเราอีกต่อไป เพราะการสิ้นพระชนม์ของพระคริสต์ได้ช่วยเราให้รอดพ้นจากการคุกคามและแรงกดดัน และเราไม่ถูกผูกมัดด้วยถ้อยคำของธรรมบัญญัติอีกต่อไป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66700" indent="-266700"/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</a:t>
            </a:r>
            <a:r>
              <a:rPr lang="en-US" altLang="zh-HK" sz="28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Tahoma" panose="020B0604030504040204" pitchFamily="34" charset="0"/>
                <a:sym typeface="Webdings" panose="05030102010509060703" pitchFamily="18" charset="2"/>
              </a:rPr>
              <a:t>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เนื่องจากเราละทิ้งธรรมบัญญัติด้วยความตายแล้ว เราก็ไม่ควรถูกผูกมัดและปกครองโดยธรรมบัญญัติอีกต่อไป (กาลาเทีย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5:1)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และหนีจากกฎเกณฑ์ที่ไม่ต้องจับ ไม่ต้องชิม ไม่ต้องไปชิม ถูกสัมผัส เป็นต้น (</a:t>
            </a:r>
            <a:r>
              <a:rPr lang="th-TH" altLang="zh-HK" sz="28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โคโลสี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2:21)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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เนื่องจากเราดำเนินชีวิตโดยพระวิญญาณบริสุทธิ์ เราควรกระทำโดยพระ</a:t>
            </a:r>
            <a:endParaRPr lang="en-US" altLang="zh-HK" sz="28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28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วิญญาณบริสุทธิ์ (กาลาเทีย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5:25)</a:t>
            </a:r>
            <a:endParaRPr lang="zh-HK" altLang="en-US" sz="28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39E94EB-F6B0-E2F9-6119-A8528F341D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13468" y="1910080"/>
            <a:ext cx="777306" cy="100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81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A9930A9-1953-8572-03A5-D6A4AB5CD3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0" t="45185" r="22583" b="12889"/>
          <a:stretch/>
        </p:blipFill>
        <p:spPr>
          <a:xfrm>
            <a:off x="223520" y="91440"/>
            <a:ext cx="11822650" cy="6604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D30B92B-AA44-9263-E175-091B03169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5026533"/>
            <a:ext cx="3505200" cy="183146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F6547441-B732-B2E5-569D-AE2AEF8D0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500" y="1914883"/>
            <a:ext cx="3022600" cy="158182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F03491A-01A9-1C1A-4AF7-572AFCBFD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40" y="1394012"/>
            <a:ext cx="2092960" cy="131178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67032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A03F330-94AD-FDE3-4FB8-E291C7B45CE3}"/>
              </a:ext>
            </a:extLst>
          </p:cNvPr>
          <p:cNvSpPr txBox="1"/>
          <p:nvPr/>
        </p:nvSpPr>
        <p:spPr>
          <a:xfrm>
            <a:off x="568960" y="243512"/>
            <a:ext cx="11054080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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[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เบื้องหลัง]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304800" indent="-304800"/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ในสมัยแรกๆ ของคริสตจักร ผู้นับถือศาสนายิวหลายคนรวมตัวกันในคริสตจักร (กาลาเทีย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2:4)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โดยสนับสนุนให้คริสเตียนปฏิบัติตาม</a:t>
            </a:r>
            <a:r>
              <a:rPr lang="th-TH" altLang="zh-HK" sz="4400" b="1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</a:t>
            </a:r>
            <a:r>
              <a:rPr lang="th-TH" altLang="zh-HK" sz="4400" b="1" kern="0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กฎคำสั่ง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ของพระพันธสัญญาเดิม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304800" indent="-304800"/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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ในเวลานั้น ผู้เชื่อที่แท้จริงจำนวนมากถูกหลอกโดยคำสอนของพวกเขา และคิดว่า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นอกจากพระคุณ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แล้ว ยังต้องเชื่อฟัง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กฎบัญญัติ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เพื่อที่จะได้รับ</a:t>
            </a:r>
            <a:r>
              <a:rPr lang="th-TH" altLang="zh-HK" sz="40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ความรอด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อย่างแน่นอน อัครทูตเปาโลใช้บทนี้เพื่อจัดการกับปัญหาที่เกิดจากพวกนี้</a:t>
            </a:r>
            <a:endParaRPr lang="zh-TW" altLang="zh-HK" sz="40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086288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88E659A4-E617-B05B-B975-F6227C480101}"/>
              </a:ext>
            </a:extLst>
          </p:cNvPr>
          <p:cNvSpPr txBox="1"/>
          <p:nvPr/>
        </p:nvSpPr>
        <p:spPr>
          <a:xfrm>
            <a:off x="213360" y="-33487"/>
            <a:ext cx="11582400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altLang="zh-HK" sz="44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ยกเรื่องการแต่งงานมาเป็นข้อเปรียบเทียบ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40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1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พี่น้องทั้งหลาย ท่านไม่รู้หรือ (ข้าพเจ้าพูดกับคนที่รู้ธรรมบัญญัติแล้ว) ว่าธรรมบัญญัตินั้นมีอำนาจเหนือบุคคลก็เฉพาะในขณะที่เขา</a:t>
            </a:r>
            <a:r>
              <a:rPr lang="th-TH" altLang="zh-HK" sz="4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ยังมีชีวิตอยู่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เท่านั้น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 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406400" indent="-4064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กฎบัญญุติที่พระเจ้าประทานแก่ประชากรของพระองค์เพื่อแสดงสิ่งที่พระเจ้าเรียกร้องจากพวกเขา ผู้ใดไม่ปฏิบัติตามบทบัญญัติจะถูก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สาปแช่ง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2032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กาลาเทีย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3:10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30200" indent="-101600"/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เพราะว่าคนทั้งหลายซึ่งพึ่งการประพฤติตามธรรมบัญญัติ </a:t>
            </a:r>
            <a:endParaRPr lang="en-US" altLang="zh-HK" sz="36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30200" indent="-101600"/>
            <a:r>
              <a:rPr lang="en-US" altLang="zh-HK" sz="3600" kern="100" dirty="0">
                <a:solidFill>
                  <a:srgbClr val="121212"/>
                </a:solidFill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 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ก็ถูก</a:t>
            </a:r>
            <a:r>
              <a:rPr lang="th-TH" altLang="zh-HK" sz="3600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สาปแช่ง</a:t>
            </a:r>
            <a:r>
              <a:rPr lang="th-TH" altLang="zh-HK" sz="36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เพราะพระคัมภีร์เขียนไว้ว่า</a:t>
            </a:r>
            <a:r>
              <a:rPr lang="en-US" altLang="zh-HK" sz="3600" i="1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“</a:t>
            </a:r>
            <a:r>
              <a:rPr lang="th-TH" altLang="zh-HK" sz="3600" i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ทุกคนที่ไม่ได้ประพฤติตามข้อความ</a:t>
            </a:r>
            <a:r>
              <a:rPr lang="th-TH" altLang="zh-HK" sz="3600" i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ทุกข้อ</a:t>
            </a:r>
            <a:r>
              <a:rPr lang="th-TH" altLang="zh-HK" sz="3600" i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ที่เขียนไว้ในหนังสือธรรมบัญญัติก็ถูกสาปแช่ง”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D825D44-6FF6-5A03-70A7-AC981B21FF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040" y="3616752"/>
            <a:ext cx="1330960" cy="209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50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9C7DBF0-D850-7F25-4565-0D089E0CEFE0}"/>
              </a:ext>
            </a:extLst>
          </p:cNvPr>
          <p:cNvSpPr txBox="1"/>
          <p:nvPr/>
        </p:nvSpPr>
        <p:spPr>
          <a:xfrm>
            <a:off x="426720" y="229600"/>
            <a:ext cx="11338560" cy="6924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4000" b="1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ธรรมบัญญัตินั้นมีอำนาจเหนือบุคคล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” 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เพราะว่าเนื่องจากความ</a:t>
            </a:r>
            <a:r>
              <a:rPr lang="th-TH" altLang="zh-HK" sz="4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อ่อนแอ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ของร่างกายของมนุษย์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กฎบัญญุติจึง</a:t>
            </a:r>
            <a:r>
              <a:rPr lang="th-TH" altLang="zh-HK" sz="4400" b="1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อ่อนแอด้วยกัน</a:t>
            </a:r>
            <a:endParaRPr lang="en-US" altLang="zh-HK" sz="4400" b="1" kern="0" dirty="0">
              <a:solidFill>
                <a:srgbClr val="FF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indent="203200"/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โรม </a:t>
            </a:r>
            <a:r>
              <a:rPr lang="en-US" altLang="zh-HK" sz="40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8:3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55600" indent="-203200"/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เพราะว่าสิ่งซึ่งธรรมบัญญัติทำไม่ได้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55600" indent="-203200"/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เพราะเนื้อหนังทำให้มันอ่อนกำลังไปนั้น  พระเจ้าได้ทรงทำแล้ว โดยพระองค์ทรงใช้พระบุตรของพระองค์เองมา </a:t>
            </a:r>
            <a:endParaRPr lang="en-US" altLang="zh-HK" sz="4000" kern="100" dirty="0">
              <a:solidFill>
                <a:srgbClr val="121212"/>
              </a:solidFill>
              <a:effectLst/>
              <a:latin typeface="Calibri" panose="020F0502020204030204" pitchFamily="34" charset="0"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pPr marL="355600" indent="-203200"/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ใน</a:t>
            </a:r>
            <a:r>
              <a:rPr lang="th-TH" altLang="zh-HK" sz="44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สภาพเสมือนเนื้อหนังที่บาป</a:t>
            </a:r>
            <a:r>
              <a:rPr lang="th-TH" altLang="zh-HK" sz="4400" b="1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 </a:t>
            </a:r>
            <a:r>
              <a:rPr lang="th-TH" altLang="zh-HK" sz="40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และเพื่อไถ่บาป พระบุตรในเนื้อหนังจึงได้ทรงลงโทษบาป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FD4E82-EB7C-998D-5BF5-771D12DDC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684" y="1564640"/>
            <a:ext cx="323031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822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188EC383-94A0-304B-A322-5C0877CE0532}"/>
              </a:ext>
            </a:extLst>
          </p:cNvPr>
          <p:cNvSpPr txBox="1"/>
          <p:nvPr/>
        </p:nvSpPr>
        <p:spPr>
          <a:xfrm>
            <a:off x="127000" y="71560"/>
            <a:ext cx="1155192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ดังนั้นผู้คนที่อยู่ภายใต้ธรรมบัญญัติจึงค่อนข้างลำบากเพราะจะทำอะไรก็ไม่ได้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: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177800" indent="-1778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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ไม่สามารถหลบหนีจากการควบคุมของหลักธรรมบัญญัติได้ และ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177800" indent="-1778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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ไม่สามารถปฏิบัติตามข้อกำหนดของธรรมบัญญัติได้ 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177800" indent="-1778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ข้อนี้นำเสนอข่าวประเสริฐแห่งการปลดปล่อยแก่ผู้เชื่อ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(ผู้ที่ไม่พึ่งพาธรรมบัญญัติเพื่อชีวิตจะได้ปราศจากความบาป)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177800" indent="-1778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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พระกิตติคุณแห่งการปลดแอกคือ: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ธรรมบัญญัติควบคุมผู้คนเฉพาะในขณะที่เขา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ยังมีชีวิตอยู่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ตราบใดที่คนนั้น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ตาย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แล้ว 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คนนั้นก็สามารถเป็น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อิสระ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จากการ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177800" indent="-177800"/>
            <a:r>
              <a:rPr lang="en-US" altLang="zh-HK" sz="3600" kern="0" dirty="0">
                <a:solidFill>
                  <a:srgbClr val="12121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ควบคุมของธรรมบัญญัติได้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AFE3132-3A65-8358-AD3D-9E6F19ABD2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490" y="5074497"/>
            <a:ext cx="5350510" cy="1783503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239BFF2-0386-2F62-3BBA-56AD72423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08540" y="4996174"/>
            <a:ext cx="1351280" cy="171662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486381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CD6D079-CA82-1786-14FF-24A8C1E08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666" t="32888" r="21833" b="20445"/>
          <a:stretch/>
        </p:blipFill>
        <p:spPr>
          <a:xfrm>
            <a:off x="193039" y="228600"/>
            <a:ext cx="11739445" cy="64770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D81F08C8-66C7-2279-E90D-B5C2113BE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5760" y="5916213"/>
            <a:ext cx="1666240" cy="941788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03746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2FFFCFA1-9117-5425-F04B-04B8AF6F6293}"/>
              </a:ext>
            </a:extLst>
          </p:cNvPr>
          <p:cNvSpPr txBox="1"/>
          <p:nvPr/>
        </p:nvSpPr>
        <p:spPr>
          <a:xfrm>
            <a:off x="548640" y="744555"/>
            <a:ext cx="1094232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ความเห็นเกี่ยวกับเรื่องนี้ในพันธสัญญาใหม่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304800" indent="-304800"/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304800" indent="-304800"/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1 โครินธ์ 7:39</a:t>
            </a:r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ตราบใดที่สามียังมีชีวิตอยู่ </a:t>
            </a:r>
            <a:endParaRPr lang="en-US" altLang="zh-HK" sz="40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ภรรยาต้องผูกพันกับเขา </a:t>
            </a:r>
            <a:endParaRPr lang="en-US" altLang="zh-HK" sz="40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ถ้าสามีตายไป </a:t>
            </a:r>
            <a:endParaRPr lang="en-US" altLang="zh-HK" sz="4000" dirty="0">
              <a:solidFill>
                <a:srgbClr val="121212"/>
              </a:solidFill>
              <a:effectLst/>
              <a:ea typeface="新細明體" panose="02020500000000000000" pitchFamily="18" charset="-120"/>
              <a:cs typeface="Tahoma" panose="020B0604030504040204" pitchFamily="34" charset="0"/>
            </a:endParaRPr>
          </a:p>
          <a:p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นางก็เป็น</a:t>
            </a:r>
            <a:r>
              <a:rPr lang="th-TH" altLang="zh-HK" sz="40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อิสระ</a:t>
            </a:r>
            <a:r>
              <a:rPr lang="th-TH" altLang="zh-HK" sz="40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ที่จะแต่งงานกับชายใดก็ได้ตามความต้องการ แต่ต้องเป็นผู้ที่เชื่อในองค์พระผู้เป็นเจ้า</a:t>
            </a:r>
            <a:endParaRPr lang="zh-HK" altLang="en-US" sz="4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03616C8-9971-AC78-5752-3D8A3526E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080" y="1507151"/>
            <a:ext cx="3860800" cy="277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953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45902152-A4D0-8DA6-276B-862E6E91F4E4}"/>
              </a:ext>
            </a:extLst>
          </p:cNvPr>
          <p:cNvSpPr txBox="1"/>
          <p:nvPr/>
        </p:nvSpPr>
        <p:spPr>
          <a:xfrm>
            <a:off x="264160" y="181957"/>
            <a:ext cx="11663680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0" indent="-304800"/>
            <a:r>
              <a:rPr lang="en-US" altLang="zh-HK" sz="44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th-TH" altLang="zh-HK" sz="40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ลองนึกถึงข้อข้างต้นอีกครั้ง: </a:t>
            </a:r>
            <a:endParaRPr lang="en-US" altLang="zh-HK" sz="40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304800" indent="-304800"/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สามีที่กล่าวถึงในข้อนี้หมายถึงอะไร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?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ข้อความใดต่อไปนี้ตรงกับความหมายของเปาโลมากที่สุด</a:t>
            </a:r>
            <a:endParaRPr lang="en-US" altLang="zh-HK" sz="3600" kern="0" dirty="0">
              <a:solidFill>
                <a:srgbClr val="121212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304800" indent="-304800"/>
            <a:endParaRPr lang="zh-TW" altLang="zh-HK" sz="32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66700" indent="-2667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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พระคัมภีร์เปรียบเทียบกฎบัญญัติกับพระคริสต์ เนื่องจากสามีใหม่ (คนอื่น) หมายถึงพระคริสต์ สามีดั้งเดิมหมายถึงกฎบัญญัติ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266700" indent="-266700"/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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จุดประสงค์ของกฎบัญญัติที่พระเจ้าทรงประทานให้คือเพื่อจัดการกับชายชราของเรา ดังนั้น "กฎของสามี" ที่กล่าวถึงในที่นี้คือกฎของชายชรา ชายชราของเราถูกตรึงไว้กับพระคริสต์แล้ว (โรม </a:t>
            </a:r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6:6)</a:t>
            </a:r>
            <a:endParaRPr lang="zh-TW" altLang="zh-HK" sz="28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2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 </a:t>
            </a:r>
            <a:r>
              <a:rPr lang="en-US" altLang="zh-HK" sz="3200" kern="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ebdings" panose="05030102010509060703" pitchFamily="18" charset="2"/>
              </a:rPr>
              <a:t>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เพื่อทำให้ข้อกล่าวหาของธรรมบัญญัติเป็นโมฆะ ตราบใดที่</a:t>
            </a:r>
            <a:endParaRPr lang="en-US" altLang="zh-HK" sz="36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ชายชราตาย มนุษย์สามารถหลบหนีกฎของชายชราและ</a:t>
            </a:r>
            <a:endParaRPr lang="en-US" altLang="zh-HK" sz="3600" kern="0" dirty="0">
              <a:solidFill>
                <a:srgbClr val="121212"/>
              </a:solidFill>
              <a:effectLst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   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กลับมาหาพระคริสต์ </a:t>
            </a:r>
            <a:r>
              <a:rPr lang="en-US" altLang="zh-HK" sz="3600" kern="0" dirty="0">
                <a:solidFill>
                  <a:srgbClr val="121212"/>
                </a:solidFill>
                <a:ea typeface="Times New Roman" panose="02020603050405020304" pitchFamily="18" charset="0"/>
                <a:cs typeface="Tahoma" panose="020B0604030504040204" pitchFamily="34" charset="0"/>
              </a:rPr>
              <a:t>  </a:t>
            </a:r>
            <a:r>
              <a:rPr lang="th-TH" altLang="zh-HK" sz="3600" kern="0" dirty="0">
                <a:solidFill>
                  <a:srgbClr val="121212"/>
                </a:solidFill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(ข้อ 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4)</a:t>
            </a:r>
            <a:endParaRPr lang="zh-HK" altLang="en-US" sz="3600" dirty="0"/>
          </a:p>
        </p:txBody>
      </p:sp>
    </p:spTree>
    <p:extLst>
      <p:ext uri="{BB962C8B-B14F-4D97-AF65-F5344CB8AC3E}">
        <p14:creationId xmlns:p14="http://schemas.microsoft.com/office/powerpoint/2010/main" val="56019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1938CA4-C798-C364-A743-B1EC23CCB610}"/>
              </a:ext>
            </a:extLst>
          </p:cNvPr>
          <p:cNvSpPr txBox="1"/>
          <p:nvPr/>
        </p:nvSpPr>
        <p:spPr>
          <a:xfrm>
            <a:off x="187960" y="89624"/>
            <a:ext cx="11816080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HK" sz="3600" kern="0" baseline="300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ฉะนั้น ถ้าหญิงนั้นไปเป็นของชายอื่นในเมื่อสามียังมีชีวิตอยู่ นางก็ได้ชื่อว่าเป็นหญิงล่วงประเวณี แต่ถ้าสามีตายแล้ว นางก็</a:t>
            </a:r>
            <a:r>
              <a:rPr lang="th-TH" altLang="zh-HK" sz="36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พ้นจาก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กฎประเพณีการสมรส แม้จะไปเป็นของชายอื่นก็ไม่ผิดประเวณี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pPr marL="342900" indent="-342900"/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  <a:sym typeface="Wingdings" panose="05000000000000000000" pitchFamily="2" charset="2"/>
              </a:rPr>
              <a:t></a:t>
            </a:r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“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ถ้าสามีตาย เธอจะเป็นอิสระจากกฎของสามีของเธอ</a:t>
            </a:r>
            <a:r>
              <a:rPr lang="th-TH" altLang="zh-HK" sz="36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”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จุดประสงค์ของกฎบีญญัติที่พระเจ้าประทานให้คือเพื่อทำหน้าที่เป็น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ผู้ดูแลในวัยเด็ก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ของเราจนถึงการเสด็จมาของพระคริสต์ เพื่อเราจะได้เป็นคนชอบธรรมโดย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ความเชื่อ</a:t>
            </a:r>
            <a:r>
              <a:rPr lang="th-TH" altLang="zh-HK" sz="32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(กาลาเทีย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3:23-24)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บัดนี้ เราได้ตายและดำเนินชีวิตกับพระคริสต์โดยความเชื่อแล้ว (โรม </a:t>
            </a:r>
            <a:r>
              <a:rPr lang="en-US" altLang="zh-HK" sz="28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6:8) 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ข้อที่เกี่ยวข้องกับกฎบัญญัติ ชายชราของเราได้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ตายไป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แล้ว ในส่วนที่เกี่ยวข้องกับคนใหม่ของเรา กฎบัญญัติก็ "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ไร้ค่าและเป็นโมฆะ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"  ดังนั้นเราไม่ต้องปฏิบัติตาม</a:t>
            </a:r>
            <a:r>
              <a:rPr lang="th-TH" altLang="zh-HK" sz="3200" kern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กฎของคำ</a:t>
            </a:r>
            <a:r>
              <a:rPr lang="th-TH" altLang="zh-HK" sz="2800" kern="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และประโยคนี้สอดคล้องกับกฎของพระเจ้า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en-US" altLang="zh-HK" sz="3600" kern="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Cordia New" panose="020B0304020202020204" pitchFamily="34" charset="-34"/>
              </a:rPr>
              <a:t>   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1 </a:t>
            </a:r>
            <a:r>
              <a:rPr lang="th-TH" altLang="zh-HK" sz="3200" kern="100" dirty="0">
                <a:solidFill>
                  <a:srgbClr val="121212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  <a:cs typeface="Tahoma" panose="020B0604030504040204" pitchFamily="34" charset="0"/>
              </a:rPr>
              <a:t>โครินธ์ </a:t>
            </a:r>
            <a:r>
              <a:rPr lang="en-US" altLang="zh-HK" sz="3200" kern="100" dirty="0">
                <a:solidFill>
                  <a:srgbClr val="121212"/>
                </a:solidFill>
                <a:effectLst/>
                <a:latin typeface="Tahoma" panose="020B0604030504040204" pitchFamily="34" charset="0"/>
                <a:ea typeface="新細明體" panose="02020500000000000000" pitchFamily="18" charset="-120"/>
                <a:cs typeface="Cordia New" panose="020B0304020202020204" pitchFamily="34" charset="-34"/>
              </a:rPr>
              <a:t>2:2</a:t>
            </a:r>
            <a:endParaRPr lang="zh-TW" altLang="zh-HK" sz="2400" kern="100" dirty="0">
              <a:effectLst/>
              <a:latin typeface="Calibri" panose="020F0502020204030204" pitchFamily="34" charset="0"/>
              <a:ea typeface="新細明體" panose="02020500000000000000" pitchFamily="18" charset="-120"/>
              <a:cs typeface="Cordia New" panose="020B0304020202020204" pitchFamily="34" charset="-34"/>
            </a:endParaRPr>
          </a:p>
          <a:p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เพราะข้าพเจ้าตั้งใจว่าจะไม่แสดงความรู้เรื่องใดๆ ในหมู่พวกท่านเลย เว้นแต่</a:t>
            </a:r>
            <a:r>
              <a:rPr lang="th-TH" altLang="zh-HK" sz="32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เรื่องพระเยซูคริสต์</a:t>
            </a:r>
            <a:r>
              <a:rPr lang="th-TH" altLang="zh-HK" sz="3200" dirty="0">
                <a:solidFill>
                  <a:srgbClr val="121212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และการที่พระองค์ทรง</a:t>
            </a:r>
            <a:r>
              <a:rPr lang="th-TH" altLang="zh-HK" sz="3200" dirty="0">
                <a:solidFill>
                  <a:srgbClr val="FF0000"/>
                </a:solidFill>
                <a:effectLst/>
                <a:ea typeface="新細明體" panose="02020500000000000000" pitchFamily="18" charset="-120"/>
                <a:cs typeface="Tahoma" panose="020B0604030504040204" pitchFamily="34" charset="0"/>
              </a:rPr>
              <a:t>ถูกตรึงที่กางเขน</a:t>
            </a:r>
            <a:endParaRPr lang="zh-HK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4482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1547</Words>
  <Application>Microsoft Office PowerPoint</Application>
  <PresentationFormat>寬螢幕</PresentationFormat>
  <Paragraphs>92</Paragraphs>
  <Slides>18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18</vt:i4>
      </vt:variant>
    </vt:vector>
  </HeadingPairs>
  <TitlesOfParts>
    <vt:vector size="25" baseType="lpstr">
      <vt:lpstr>Algerian</vt:lpstr>
      <vt:lpstr>Amasis MT Pro Black</vt:lpstr>
      <vt:lpstr>Arial</vt:lpstr>
      <vt:lpstr>Calibri</vt:lpstr>
      <vt:lpstr>Calibri Light</vt:lpstr>
      <vt:lpstr>Tahoma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cw ip</dc:creator>
  <cp:lastModifiedBy>cw ip</cp:lastModifiedBy>
  <cp:revision>34</cp:revision>
  <dcterms:created xsi:type="dcterms:W3CDTF">2022-09-07T04:23:43Z</dcterms:created>
  <dcterms:modified xsi:type="dcterms:W3CDTF">2022-12-07T04:20:16Z</dcterms:modified>
</cp:coreProperties>
</file>