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9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B362AD-8CEB-6CA4-DF28-6FE481951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7C86CE1-AB4B-DEDA-AE3B-5A9ECBA3FF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4CD91CF-72E0-31FB-09B7-21233A716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22/2/2023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E84B3B6-D6EA-A9D7-4143-5F543E698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D20F86C-9465-7A5F-22B7-2F72C293A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92711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2B0677-5BF2-C63F-E285-98CC3F30F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6A5BD19-F421-4C8F-B84E-FF5E41AA9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C50C058-2920-27DA-83FA-832307AB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22/2/2023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8BA22A5-8847-658A-02B3-05934BDAA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A652D71-21F4-3311-E0E2-64A8D6DDE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46687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FC70FF0-A75E-4F7D-2183-07FF5621C8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1D6275A-D802-2702-1091-205CDF2E6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DBA37CA-CEB7-573C-21D4-20DF85188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22/2/2023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1A804DC-2BFD-507B-B1A0-7DEF6A662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FF186D4-AD7C-DBF7-D424-03E813641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61469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259128-6E81-589C-B5DC-6EEBF8E1E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48B7B2-92DD-D129-34E5-652DE29F3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3541493-97F1-29F8-E014-C83E8342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22/2/2023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E27EEA1-16B3-95AF-92AE-E9F7FF28A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4D42DEB-87C9-06D1-1AD4-9870CFE63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31497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62E6A7-6040-4AEF-8B74-D2980D9B3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D4DF019-3091-09E7-FAF1-AA7E87A21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553094B-E461-E90D-E193-4346705D3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22/2/2023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F364A08-2C78-9F31-7064-2ADE35ABA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C66CB93-9125-4D2F-C48E-CDEEF2E68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90745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AF1194-FC1A-538C-D83E-27ABD2FBB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45DF70F-CFDF-FAF1-2702-DE0E0003A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BDB6902-DF3D-0CD5-233C-F3B3A8720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2188EDC-B3E9-1CB8-928C-3AA718EB5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22/2/2023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EDBC070-8E08-3588-503C-733981FF2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EADB1A8-7760-B9F5-3CA0-48271D41B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25451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EB3FBB-90F7-8BA9-621F-4A89D5EB2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B1BA939-59B5-5C1D-C51E-19FD741E0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B0BDDCD-C129-5BA1-C367-9C0C7F148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132B902-FD41-88FF-6A02-B27087DA38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1BE0E1C-5018-B3D0-578B-E66C33FE3A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0A7E0D4-D9A1-BD22-CAFF-D018FFE2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22/2/2023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6F8FB5F-CFF8-C062-D197-DCA00F9B1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8002C4FB-BF63-32AC-2179-C296F27D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01055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089934-CBBD-73C3-B48A-1384B4FCE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930A6BD-52BB-3E36-102D-C2799D0B8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22/2/2023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C3A2509-914C-4108-9544-672AA1BA6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3666653-B4C7-979A-140D-3E3420643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40720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09A19ED-C044-1D35-972C-BA14FDC23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22/2/2023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71AC15B-5208-F60C-973E-EBE558F61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35DA81B-734A-A508-7244-85F2BD93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86258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33244F-7AE5-D0E1-8D03-716D15CB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0ED30A1-A382-928F-8945-07A6034D2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488E7CC-0B84-903A-50FD-A350A157A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FC7A58E-6DE2-33E6-B9D9-837357259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22/2/2023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E9601EF-D17B-70E4-0969-898B77EE6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D49E310-D76F-D545-4180-B81BC232D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8600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3C8324-14D4-026D-1BDC-321C7D4E9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FA5C6E7F-6998-4BEC-0555-C9B6E90CEA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8B7420B-7824-F89B-3B13-4D05DE6C8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2AE4E35-4E99-7C87-67AE-844484246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22/2/2023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673BAFB-3441-D869-3F1F-372974ED0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DBA9B55-80F6-92D9-2296-721411E71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72639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51EFC26-965E-C1ED-D621-81E2F84B2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1D26793-6470-EF25-A021-D226117BB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9067A04-96FD-D5A3-7123-14AAB079C9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A7D98-3674-487D-9170-C1DEFF51F09B}" type="datetimeFigureOut">
              <a:rPr lang="zh-HK" altLang="en-US" smtClean="0"/>
              <a:t>22/2/2023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AB9C915-2845-3BC4-64A9-DED45E080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976319-ECD6-479F-ADA6-67EA93B4F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7388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79FF917-DF9C-1B1D-4D3F-370F56CCD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19"/>
          <a:stretch/>
        </p:blipFill>
        <p:spPr>
          <a:xfrm>
            <a:off x="2732285" y="575164"/>
            <a:ext cx="9530456" cy="628283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487CA0B3-674F-EB9E-CF4D-08FE6AF88323}"/>
              </a:ext>
            </a:extLst>
          </p:cNvPr>
          <p:cNvSpPr txBox="1"/>
          <p:nvPr/>
        </p:nvSpPr>
        <p:spPr>
          <a:xfrm>
            <a:off x="639870" y="-671886"/>
            <a:ext cx="10238337" cy="36708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7200" b="1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CTC BS Book of Romans</a:t>
            </a:r>
            <a:endParaRPr lang="en-US" altLang="zh-TW" sz="7200" b="1" dirty="0">
              <a:solidFill>
                <a:srgbClr val="FF0000"/>
              </a:solidFill>
              <a:effectLst/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7200" b="1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บทที่</a:t>
            </a:r>
            <a:r>
              <a:rPr lang="en-US" altLang="zh-HK" sz="7200" b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23</a:t>
            </a:r>
            <a:endParaRPr lang="en-US" altLang="zh-HK" sz="72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C8465CE-D997-4F22-0C85-09F85CACBC08}"/>
              </a:ext>
            </a:extLst>
          </p:cNvPr>
          <p:cNvSpPr txBox="1"/>
          <p:nvPr/>
        </p:nvSpPr>
        <p:spPr>
          <a:xfrm>
            <a:off x="639870" y="1565721"/>
            <a:ext cx="7861480" cy="4586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h-TH" altLang="zh-HK" sz="8000" dirty="0"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ความล้มเหลวของอิสราเอล </a:t>
            </a:r>
            <a:endParaRPr lang="en-US" altLang="zh-HK" sz="8000" dirty="0">
              <a:effectLst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h-TH" altLang="zh-HK" sz="6600" dirty="0"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10</a:t>
            </a:r>
            <a:r>
              <a:rPr lang="en-US" altLang="zh-HK" sz="6600" dirty="0"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:1-</a:t>
            </a:r>
            <a:r>
              <a:rPr lang="th-TH" altLang="zh-HK" sz="6600" dirty="0"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21</a:t>
            </a:r>
            <a:r>
              <a:rPr lang="en-US" altLang="zh-HK" sz="6600" dirty="0"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(</a:t>
            </a:r>
            <a:r>
              <a:rPr lang="en-US" altLang="zh-HK" sz="6600" dirty="0"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2</a:t>
            </a:r>
            <a:r>
              <a:rPr lang="en-US" altLang="zh-HK" sz="6600" dirty="0"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)</a:t>
            </a:r>
            <a:endParaRPr lang="en-US" altLang="zh-HK" sz="66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C4B1C5EC-4529-A86F-59DD-82C78A04A69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39387" y="2945786"/>
            <a:ext cx="1860448" cy="91326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5880C36-99E9-3811-3BEA-7C05A37FF6B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38897" y="91969"/>
            <a:ext cx="3032443" cy="303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44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0076B987-5D24-5367-0358-C44D7972472C}"/>
              </a:ext>
            </a:extLst>
          </p:cNvPr>
          <p:cNvSpPr txBox="1"/>
          <p:nvPr/>
        </p:nvSpPr>
        <p:spPr>
          <a:xfrm>
            <a:off x="268014" y="117693"/>
            <a:ext cx="11655972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15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และถ้าไม่มีใคร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ใช้พวกเขาไป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เขาจะไปประกาศได้อย่างไร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ตามที่มีคำเขียนไว้ในพระคัมภีร์ว่า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r>
              <a:rPr lang="en-US" altLang="zh-HK" sz="3600" i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36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เท้าของคนเหล่านั้นที่นำข่าวดีมา ช่างงามจริงๆ หนอ”</a:t>
            </a:r>
            <a:r>
              <a:rPr lang="en-US" altLang="zh-HK" sz="3600" i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55600" indent="-203200"/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อิสยาห์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52: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7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เท้าของผู้นำข่าวซึ่งอยู่บนภูเขานั้นช่างงดงามจริง คือผู้นำข่าวที่ประกาศสันติภาพ และผู้ที่นำข่าวอันน่ายินดี ทั้งเท้าของผู้ประกาศความรอด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76200" indent="304800"/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และผู้กล่าวกับศิโยนว่า “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พระเจ้าของท่านทรงครอบครอง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”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               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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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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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457200" indent="-304800"/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ยอห์น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4:42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พวกเขาพูดกับหญิงคนนั้นว่า “ตั้งแต่นี้เป็นต้นไป ที่เราเชื่อนั้นไม่ใช่เพราะคำพูดของเจ้า แต่เพราะเราได้ยินเอง และเรารู้ว่าท่านผู้นี้เป็นพระผู้ช่วยโลกให้รอดที่แท้จริง”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 </a:t>
            </a:r>
          </a:p>
          <a:p>
            <a:pPr marL="457200" indent="-304800"/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เขารู้เพราะ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:__________________________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               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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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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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sp>
        <p:nvSpPr>
          <p:cNvPr id="4" name="文字方塊 512">
            <a:extLst>
              <a:ext uri="{FF2B5EF4-FFF2-40B4-BE49-F238E27FC236}">
                <a16:creationId xmlns:a16="http://schemas.microsoft.com/office/drawing/2014/main" id="{253C8DB0-33D6-A79F-FBE7-D30F20F2CE37}"/>
              </a:ext>
            </a:extLst>
          </p:cNvPr>
          <p:cNvSpPr txBox="1"/>
          <p:nvPr/>
        </p:nvSpPr>
        <p:spPr>
          <a:xfrm>
            <a:off x="3092538" y="5828774"/>
            <a:ext cx="6524428" cy="498454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800"/>
              </a:lnSpc>
            </a:pPr>
            <a:r>
              <a:rPr lang="th-TH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พระเยซูต่อหน้าพวกเขา</a:t>
            </a:r>
            <a:endParaRPr lang="zh-TW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A091C49-3837-7B19-08A1-D56B43B31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0847" y="5320763"/>
            <a:ext cx="4831967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5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2878923-DE38-D7F4-0E1E-1C2C56BF7F56}"/>
              </a:ext>
            </a:extLst>
          </p:cNvPr>
          <p:cNvSpPr txBox="1"/>
          <p:nvPr/>
        </p:nvSpPr>
        <p:spPr>
          <a:xfrm>
            <a:off x="178676" y="128192"/>
            <a:ext cx="11676993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04800"/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ฮีบรู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11:6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แต่ถ้าไม่มีความเชื่อแล้ว จะไม่เป็นที่พอพระทัยเลย เพราะว่าผู้ที่จะมาเฝ้าพระเจ้านั้น ต้องเชื่อว่าพระองค์ทรงดำรงพระชนม์อยู่ และ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พระองค์ทรงเป็นผู้ประทานบำเหน็จ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แก่คนเหล่านั้นที่แสวงหาพระองค์</a:t>
            </a:r>
            <a:endParaRPr lang="en-US" altLang="zh-HK" sz="32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457200" indent="-304800"/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               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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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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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1524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</a:t>
            </a:r>
          </a:p>
          <a:p>
            <a:pPr indent="152400"/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วิวรณ์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7: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9-10 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30200" indent="-101600"/>
            <a:r>
              <a:rPr lang="en-US" altLang="zh-HK" sz="32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9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หลังจากนั้นมา ข้าพเจ้าเห็น และนี่แน่ะ มหาชนที่ไม่มีใครนับจำนวนได้ ที่มาจากทุกประชาชาติ ทุกเผ่า ทุกชนชาติและทุกภาษา ยืนอยู่หน้าพระที่นั่งและเฉพาะพระพักตร์พระเมษโปดก พวกเขาสวมเสื้อผ้าสีขาว และถือใบตาลอยู่ในมือ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r>
              <a:rPr lang="en-US" altLang="zh-HK" sz="32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10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พวกเขาร้องเสียงดังว่า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ความรอดขึ้นอยู่กับพระเจ้าของเรา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ผู้ประทับบนพระที่นั่ง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“</a:t>
            </a:r>
            <a:r>
              <a:rPr lang="th-TH" altLang="zh-HK" sz="3200" b="1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เท้าของคนเหล่านั้นที่นำข่าวดีมา ช่างงาม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…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”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 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“</a:t>
            </a:r>
            <a:r>
              <a:rPr lang="th-TH" altLang="zh-HK" sz="2800" b="1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งาม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”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เพราะอะไร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?</a:t>
            </a:r>
            <a:endParaRPr lang="zh-HK" altLang="en-US" sz="32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E638878-8905-2D22-7FBE-EF877F2363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4" b="14355"/>
          <a:stretch/>
        </p:blipFill>
        <p:spPr>
          <a:xfrm>
            <a:off x="6387898" y="1524000"/>
            <a:ext cx="5346430" cy="230176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66612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AA0DA621-044A-C618-94AC-E1B9204EF4FB}"/>
              </a:ext>
            </a:extLst>
          </p:cNvPr>
          <p:cNvSpPr txBox="1"/>
          <p:nvPr/>
        </p:nvSpPr>
        <p:spPr>
          <a:xfrm>
            <a:off x="315310" y="80300"/>
            <a:ext cx="11561379" cy="667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16</a:t>
            </a:r>
            <a:r>
              <a:rPr lang="th-TH" altLang="zh-HK" sz="40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แต่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ไม่ใช่ทุกคนได้เชื่อฟังข่าวประเสริฐนั้น อิสยาห์ได้กล่าวไว้ว่า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r>
              <a:rPr lang="en-US" altLang="zh-HK" sz="3600" i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36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องค์พระผู้เป็นเจ้า ใครเล่าได้เชื่อสิ่งที่เขาได้ยินจากเรา</a:t>
            </a:r>
            <a:r>
              <a:rPr lang="en-US" altLang="zh-HK" sz="3600" i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?” 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203200"/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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ผู้เผยพระวจนะถอนหายใจเฮือกแล้วว่า  </a:t>
            </a:r>
            <a:endParaRPr lang="en-US" altLang="zh-HK" sz="32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indent="203200"/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อิสยาห์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53:1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76200" indent="101600"/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ใครเล่า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จะเชื่อสิ่งที่เราป่าวประกาศ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พระกรของพระยาห์เวห์ทรงสำแดงแก่ผู้ใด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                    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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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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</a:t>
            </a:r>
          </a:p>
          <a:p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203200"/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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เรื่องที่พระเยซูตรัสเล่าไว้ในปากของอับราฮัมว่า </a:t>
            </a:r>
            <a:endParaRPr lang="en-US" altLang="zh-HK" sz="32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indent="203200"/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ลูกา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16:31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55600" indent="-203200"/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อับราฮัมจึงตอบเขาว่า ‘ถ้าพวกเขาไม่ฟังโมเสสและพวกผู้เผยพระวจนะ แม้จะมีใครเป็นขึ้นมาจากตาย เขาก็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ยังจะไม่เชื่อ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  <a:cs typeface="Angsana New" panose="02020603050405020304" pitchFamily="18" charset="-34"/>
              </a:rPr>
              <a:t>’ ”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                    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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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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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5122" name="Picture 2" descr="Listening to 5 Biblical Principles of Gospel Listening - RPM Ministries">
            <a:extLst>
              <a:ext uri="{FF2B5EF4-FFF2-40B4-BE49-F238E27FC236}">
                <a16:creationId xmlns:a16="http://schemas.microsoft.com/office/drawing/2014/main" id="{6CA5AE7E-4EC3-B73D-AA44-60F72D1D0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626" y="2566365"/>
            <a:ext cx="3444374" cy="289901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287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8995B2F-F2E6-6BAC-85B9-95E38BAE83E6}"/>
              </a:ext>
            </a:extLst>
          </p:cNvPr>
          <p:cNvSpPr txBox="1"/>
          <p:nvPr/>
        </p:nvSpPr>
        <p:spPr>
          <a:xfrm>
            <a:off x="178676" y="301139"/>
            <a:ext cx="11666483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203200" algn="ctr"/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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ลูกา </a:t>
            </a:r>
            <a:r>
              <a:rPr lang="en-US" altLang="zh-HK" sz="28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23:18-19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55600" indent="-203200" algn="ctr"/>
            <a:r>
              <a:rPr lang="en-US" altLang="zh-HK" sz="28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18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แต่ฝูงชนร้องขึ้นพร้อมกันว่า “จง</a:t>
            </a:r>
            <a:r>
              <a:rPr lang="th-TH" altLang="zh-HK" sz="2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เอาคนนี้ไปจัดการ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และปล่อยบารับบัสให้เรา”</a:t>
            </a:r>
            <a:r>
              <a:rPr lang="en-US" altLang="zh-HK" sz="28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28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19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บารับบัสนั้นติดคุกอยู่เพราะ</a:t>
            </a:r>
            <a:r>
              <a:rPr lang="th-TH" altLang="zh-HK" sz="2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ก่อการจลาจลในเมืองและฆ่าคน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-304800"/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2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สำหรับความเชื่อของเพื่อนชาวยิวของเขา เปาโล "</a:t>
            </a:r>
            <a:r>
              <a:rPr lang="th-TH" altLang="zh-HK" sz="24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มี</a:t>
            </a:r>
            <a:r>
              <a:rPr lang="th-TH" altLang="zh-HK" sz="24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ความทุกข์หนัก</a:t>
            </a:r>
            <a:r>
              <a:rPr lang="th-TH" altLang="zh-HK" sz="24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</a:t>
            </a:r>
            <a:r>
              <a:rPr lang="th-TH" altLang="zh-HK" sz="24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ความเจ็บร้อนในใจเสมอ</a:t>
            </a:r>
            <a:r>
              <a:rPr lang="en-US" altLang="zh-HK" sz="24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th-TH" altLang="zh-HK" sz="2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" (</a:t>
            </a:r>
            <a:r>
              <a:rPr lang="en-US" altLang="zh-HK" sz="2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9: 2) </a:t>
            </a:r>
            <a:r>
              <a:rPr lang="th-TH" altLang="zh-HK" sz="2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เพราะเปาโล "</a:t>
            </a:r>
            <a:r>
              <a:rPr lang="th-TH" altLang="zh-HK" sz="24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ปรารถนาในจิตใจของข้าพเจ้าและคำวิงวอนขอต่อพระเจ้าเพื่อคนอิสราเอลนั้น คือ</a:t>
            </a:r>
            <a:r>
              <a:rPr lang="th-TH" altLang="zh-HK" sz="24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ขอให้เขาได้รับความรอด</a:t>
            </a:r>
            <a:r>
              <a:rPr lang="th-TH" altLang="zh-HK" sz="2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" ( </a:t>
            </a:r>
            <a:r>
              <a:rPr lang="en-US" altLang="zh-HK" sz="2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10:1) </a:t>
            </a:r>
            <a:r>
              <a:rPr lang="th-TH" altLang="zh-HK" sz="24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แต่</a:t>
            </a:r>
            <a:r>
              <a:rPr lang="th-TH" altLang="zh-HK" sz="2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ตั้งแต่ผู้เผยพระวจนะอิสยาห์ ไปจนถึงเวลาของเปาโลพวกเขา</a:t>
            </a:r>
            <a:r>
              <a:rPr lang="th-TH" altLang="zh-HK" sz="24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ยังไม่อยากเชื่อ</a:t>
            </a:r>
            <a:r>
              <a:rPr lang="th-TH" altLang="zh-HK" sz="2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ในพระเจ้า!!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-304800"/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</a:t>
            </a:r>
            <a:r>
              <a:rPr lang="th-TH" altLang="zh-HK" sz="2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ความเพียรของเปาโลในการประกาศ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ทิโมธี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4:2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431800" indent="-203200"/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จงประกาศพระวจนะ จงทำอย่าง</a:t>
            </a:r>
            <a:r>
              <a:rPr lang="th-TH" altLang="zh-HK" sz="2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ขะมักเขม้นทั้งในขณะที่คนสนใจและไม่สนใจ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จงชักชวน ตักเตือน และหนุนใจ ด้วย</a:t>
            </a:r>
            <a:r>
              <a:rPr lang="th-TH" altLang="zh-HK" sz="2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ความอดทน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และด้วยการ</a:t>
            </a:r>
            <a:r>
              <a:rPr lang="th-TH" altLang="zh-HK" sz="2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สั่งสอนอย่างเต็มที่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431800" indent="-203200"/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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ทัศนคติของเปาโลในการประกาศข่าวประเสริฐ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431800" indent="-203200"/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      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</a:t>
            </a:r>
            <a:r>
              <a:rPr lang="th-TH" altLang="zh-HK" sz="28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ภาพสะท้อนของฉันเกี่ยวกับการประกาศ:</a:t>
            </a:r>
            <a:endParaRPr lang="zh-HK" altLang="en-US" dirty="0"/>
          </a:p>
        </p:txBody>
      </p:sp>
      <p:sp>
        <p:nvSpPr>
          <p:cNvPr id="4" name="文字方塊 512">
            <a:extLst>
              <a:ext uri="{FF2B5EF4-FFF2-40B4-BE49-F238E27FC236}">
                <a16:creationId xmlns:a16="http://schemas.microsoft.com/office/drawing/2014/main" id="{9B2DED5C-A635-6BF1-6DE2-FDE5A7B5095A}"/>
              </a:ext>
            </a:extLst>
          </p:cNvPr>
          <p:cNvSpPr txBox="1"/>
          <p:nvPr/>
        </p:nvSpPr>
        <p:spPr>
          <a:xfrm>
            <a:off x="346841" y="5431930"/>
            <a:ext cx="11239632" cy="809297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800"/>
              </a:lnSpc>
            </a:pPr>
            <a:r>
              <a:rPr lang="th-TH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ขะมักเขม้นทั้งในขณะที่คนสนใจและไม่สนใจ 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+ </a:t>
            </a:r>
            <a:r>
              <a:rPr lang="th-TH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ความอดทน</a:t>
            </a:r>
            <a:endParaRPr lang="zh-TW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C7360EC-9B01-3D4D-915E-3721D21B87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06" b="23674"/>
          <a:stretch/>
        </p:blipFill>
        <p:spPr>
          <a:xfrm>
            <a:off x="7178566" y="5711214"/>
            <a:ext cx="5013434" cy="12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90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918FE3E-C48B-7870-813C-944DF1AE1E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59" t="37701" r="35172" b="29195"/>
          <a:stretch/>
        </p:blipFill>
        <p:spPr>
          <a:xfrm>
            <a:off x="259182" y="0"/>
            <a:ext cx="11673635" cy="546538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ADB7AB2-42B6-9618-4334-C9C0E0310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750" y="4561490"/>
            <a:ext cx="2985415" cy="251514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6FAA5D6-7320-8A6B-B02D-8A46026B04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94" b="14355"/>
          <a:stretch/>
        </p:blipFill>
        <p:spPr>
          <a:xfrm>
            <a:off x="407512" y="4704173"/>
            <a:ext cx="5179224" cy="22297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258D984-24E0-1860-9ADC-FE9556DD6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2690" y="5319127"/>
            <a:ext cx="5011346" cy="124369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733284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0F17C3C9-A548-4AA6-1019-2F563481278D}"/>
              </a:ext>
            </a:extLst>
          </p:cNvPr>
          <p:cNvSpPr txBox="1"/>
          <p:nvPr/>
        </p:nvSpPr>
        <p:spPr>
          <a:xfrm>
            <a:off x="136634" y="348937"/>
            <a:ext cx="11845159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2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18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ข้าพเจ้าถามว่า “พวกเขาไม่ได้ยินหรือ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?”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เขาได้ยินแล้วจริงๆ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76200" indent="114300"/>
            <a:r>
              <a:rPr lang="en-US" altLang="zh-HK" sz="3200" i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32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เสียงของพวกเขากระจายออกไป</a:t>
            </a:r>
            <a:r>
              <a:rPr lang="th-TH" altLang="zh-HK" sz="3200" i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ทั่วแผ่นดินโลก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76200" indent="114300"/>
            <a:r>
              <a:rPr lang="th-TH" altLang="zh-HK" sz="32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และถ้อยคำของเขาประกาศออกไป</a:t>
            </a:r>
            <a:r>
              <a:rPr lang="th-TH" altLang="zh-HK" sz="3200" i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ถึงสุดปลายพิภพ</a:t>
            </a:r>
            <a:r>
              <a:rPr lang="th-TH" altLang="zh-HK" sz="32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”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</a:p>
          <a:p>
            <a:pPr marL="76200" indent="114300"/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28600" indent="-228600"/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เผยพระวจนะอิสยาห์บรรยายถึงความรอดของพระเจ้าว่าอย่างไร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? 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152400"/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อิสยาห์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49:8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406400" indent="-101600"/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พระยาห์เวห์ตรัสดังนี้ว่า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“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ใน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เวลาโปรดปราน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เราได้ตอบเจ้าแล้ว ใน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วันแห่ง ความรอด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เราได้ช่วยเจ้า เราได้ดูแลเจ้า และมอบเจ้าไว้ ให้เป็นพันธสัญญาของชนชาติเพื่อ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ฟื้นฟูแผ่นดิน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เพื่อ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แบ่งที่ร้างเปล่าให้เป็นมรดก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03200" indent="-203200"/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ข้อความแห่งการลงโทษของพระเจ้าจากผู้เผยพระวจนะเยเรมีย์: 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152400" indent="101600"/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เยเรมีย์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14:10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  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พระยาห์เวห์ตรัสเกี่ยวกับชนชาตินี้ว่า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“</a:t>
            </a:r>
            <a:r>
              <a:rPr lang="th-TH" altLang="zh-HK" sz="28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ด้วยเหตุที่พวกเขารักจะพเนจรไป ไม่ยับยั้งเท้าของตนไว้ ฉะนั้นพระยาห์เวห์จึง</a:t>
            </a:r>
            <a:r>
              <a:rPr lang="th-TH" altLang="zh-HK" sz="28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ไม่ทรงโปรดปรานเขา</a:t>
            </a:r>
            <a:r>
              <a:rPr lang="th-TH" altLang="zh-HK" sz="28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 พระองค์จะ</a:t>
            </a:r>
            <a:r>
              <a:rPr lang="th-TH" altLang="zh-HK" sz="28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ทรงระลึกถึงความผิดบาป</a:t>
            </a:r>
            <a:r>
              <a:rPr lang="th-TH" altLang="zh-HK" sz="28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ของเขา และ</a:t>
            </a:r>
            <a:r>
              <a:rPr lang="th-TH" altLang="zh-HK" sz="28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ลงโทษบาป</a:t>
            </a:r>
            <a:r>
              <a:rPr lang="th-TH" altLang="zh-HK" sz="28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ของเขา”</a:t>
            </a:r>
            <a:endParaRPr lang="zh-HK" altLang="en-US" sz="32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E408044-928D-7B1A-F851-BB34D88F7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0062" y="432031"/>
            <a:ext cx="2526803" cy="253188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F8E9227-A1C4-E22F-4409-B5372C6014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3C79F"/>
              </a:clrFrom>
              <a:clrTo>
                <a:srgbClr val="E3C79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8173" y="261199"/>
            <a:ext cx="2985415" cy="251514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129958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34EEBCE4-840C-5F0E-36EA-5A8C60FBEA3B}"/>
              </a:ext>
            </a:extLst>
          </p:cNvPr>
          <p:cNvSpPr txBox="1"/>
          <p:nvPr/>
        </p:nvSpPr>
        <p:spPr>
          <a:xfrm>
            <a:off x="126124" y="106803"/>
            <a:ext cx="11792607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8000" indent="-508000"/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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ชาวยิวคุ้นเคยกับคำสอนของผู้เผยพระวจนะ แต่พวกเขาเลือกที่จะไม่ฟัง!!</a:t>
            </a:r>
            <a:endParaRPr lang="en-US" altLang="zh-HK" sz="32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508000" indent="-508000"/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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พระเจ้าหนุนใจผู้เผยพระวจนะว่า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: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</a:t>
            </a: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เยเรมีย์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1:17-19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457200" indent="-304800"/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17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ส่วนเจ้าจง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คาดเอว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ของเจ้า แล้ว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ลุกขึ้น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ไป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บอกพวกเขา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ถึงทุกสิ่งที่เราบัญชาเจ้าไว้นั้น 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อย่าตกใจกลัว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พวกเขา มิฉะนั้นเราจะทำให้เจ้าตกใจกลัวต่อหน้าพวกเขา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18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ส่วนเรา นี่แน่ะ วันนี้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เราทำให้เจ้าเป็นเมืองมีป้อมเป็นเสาเหล็ก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และ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เป็นกำแพงทองสัมฤทธิ์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เพื่อจะสู้กับแผ่นดินทั้งหมด สู้กับบรรดากษัตริย์แห่งยูดาห์ สู้กับเจ้านาย สู้กับปุโรหิต และสู้กับราษฎรในแผ่นดิน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19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พวกเขาจะต่อสู้กับเจ้า แต่จะไม่ชนะเจ้า เพราะ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เราอยู่กับเจ้า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เพื่อจะช่วยกู้เจ้าไว้” พระยาห์เวห์ตรัสดังนี้แหละ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28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การ</a:t>
            </a:r>
            <a:r>
              <a:rPr lang="th-TH" altLang="zh-HK" sz="28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หนุนใจของพระเจ้าจะมีความหมายอะไรต่อการรับใช้ของเราด้วย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?</a:t>
            </a:r>
            <a:endParaRPr lang="zh-HK" altLang="en-US" sz="32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4F67B30-CEEA-F84B-C034-992DCF840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724" y="535371"/>
            <a:ext cx="3836276" cy="191813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39120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A005170-60B4-C7DC-97D8-7ABCFEDE6822}"/>
              </a:ext>
            </a:extLst>
          </p:cNvPr>
          <p:cNvSpPr txBox="1"/>
          <p:nvPr/>
        </p:nvSpPr>
        <p:spPr>
          <a:xfrm>
            <a:off x="241738" y="595227"/>
            <a:ext cx="1151933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19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ข้าพเจ้าถามอีกว่า “อิสราเอล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ไม่เข้าใจ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หรือ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?”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โมเสสกล่าวก่อนว่า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76200" indent="114300"/>
            <a:r>
              <a:rPr lang="en-US" altLang="zh-HK" sz="3600" i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36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เราจะให้</a:t>
            </a:r>
            <a:r>
              <a:rPr lang="en-US" altLang="zh-HK" sz="3600" i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เจ้าทั้งหลาย</a:t>
            </a:r>
            <a:r>
              <a:rPr lang="th-TH" altLang="zh-HK" sz="36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อิจฉาผู้ที่ไม่ใช่ชนชาติ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76200" indent="114300"/>
            <a:r>
              <a:rPr lang="th-TH" altLang="zh-HK" sz="36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เราจะยั่วโทสะ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เจ้า</a:t>
            </a:r>
            <a:r>
              <a:rPr lang="th-TH" altLang="zh-HK" sz="36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ด้วยชนชาติที่โง่เขลาชาติหนึ่ง”</a:t>
            </a:r>
            <a:r>
              <a:rPr lang="en-US" altLang="zh-HK" sz="3600" i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55600" indent="-203200"/>
            <a:endParaRPr lang="en-US" altLang="zh-HK" sz="32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55600" indent="-203200"/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เฉลยธรรมบัญญัติ 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32: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21  </a:t>
            </a:r>
          </a:p>
          <a:p>
            <a:pPr marL="355600" indent="-203200"/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เขาทั้งหลายทำให้เราอิจฉาด้วยสิ่งที่ไม่ใช่พระ เขาได้ยั่วยุเราด้วยสิ่งไร้สาระของเขา ดังนั้นเราจะทำให้เขาอิจฉาผู้ที่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ไม่ใช่ชนชาติ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และจะ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ยั่วโทสะ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เขาด้วย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ประชาชาติโง่เขลา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ชาติหนึ่ง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จุดประสงค์ของเปาโลในการอ้างถึงคำสอนของโมเสสคือ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:</a:t>
            </a:r>
            <a:endParaRPr lang="zh-HK" altLang="en-US" sz="3600" dirty="0"/>
          </a:p>
        </p:txBody>
      </p:sp>
      <p:sp>
        <p:nvSpPr>
          <p:cNvPr id="4" name="文字方塊 512">
            <a:extLst>
              <a:ext uri="{FF2B5EF4-FFF2-40B4-BE49-F238E27FC236}">
                <a16:creationId xmlns:a16="http://schemas.microsoft.com/office/drawing/2014/main" id="{B2BFF604-D0B5-BE84-6936-BA4478A0A35C}"/>
              </a:ext>
            </a:extLst>
          </p:cNvPr>
          <p:cNvSpPr txBox="1"/>
          <p:nvPr/>
        </p:nvSpPr>
        <p:spPr>
          <a:xfrm>
            <a:off x="2839633" y="6150134"/>
            <a:ext cx="7922960" cy="514613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800"/>
              </a:lnSpc>
            </a:pPr>
            <a:r>
              <a:rPr lang="th-TH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พวกเขาไม่ฟังตั้งแต่แรกเริ่ม</a:t>
            </a:r>
            <a:endParaRPr lang="zh-TW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DC49A68-2F8F-D60A-2DF9-184827DDF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928" y="2490952"/>
            <a:ext cx="2975330" cy="1485300"/>
          </a:xfrm>
          <a:prstGeom prst="rect">
            <a:avLst/>
          </a:prstGeom>
        </p:spPr>
      </p:pic>
      <p:pic>
        <p:nvPicPr>
          <p:cNvPr id="6146" name="Picture 2" descr="173 I Refuse To Listen Stock Photos, Pictures &amp; Royalty-Free Images - iStock">
            <a:extLst>
              <a:ext uri="{FF2B5EF4-FFF2-40B4-BE49-F238E27FC236}">
                <a16:creationId xmlns:a16="http://schemas.microsoft.com/office/drawing/2014/main" id="{6310BA61-5BE3-2ACF-B7E7-075DAFD3DE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1" r="24397"/>
          <a:stretch/>
        </p:blipFill>
        <p:spPr bwMode="auto">
          <a:xfrm>
            <a:off x="10762593" y="1671145"/>
            <a:ext cx="1604883" cy="125204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0B880BC-11F2-02A6-6380-CC20DD442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2176" y="209848"/>
            <a:ext cx="1485300" cy="148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43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34691F7-F35C-25A2-1173-D65C8DA6D50D}"/>
              </a:ext>
            </a:extLst>
          </p:cNvPr>
          <p:cNvSpPr txBox="1"/>
          <p:nvPr/>
        </p:nvSpPr>
        <p:spPr>
          <a:xfrm>
            <a:off x="225972" y="58846"/>
            <a:ext cx="11740055" cy="6801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20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แล้วอิสยาห์กล้ากล่าวว่า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76200" indent="114300"/>
            <a:r>
              <a:rPr lang="en-US" altLang="zh-HK" sz="3600" i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36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พวกที่ไม่ได้แสวงหาได้พบเรา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76200" indent="114300"/>
            <a:r>
              <a:rPr lang="th-TH" altLang="zh-HK" sz="36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เราได้ปรากฏแก่คนที่ไม่ได้ถามหาเรา”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76200" indent="101600"/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อิสยาห์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65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:1  </a:t>
            </a:r>
          </a:p>
          <a:p>
            <a:pPr marL="76200" indent="101600"/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เราพร้อมให้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ผู้ไม่ได้ขอนั้นแสวงหาได้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และให้</a:t>
            </a:r>
            <a:endParaRPr lang="en-US" altLang="zh-HK" sz="32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76200" indent="101600"/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ผู้ไม่ได้เสาะหานั้นพบได้ เราพูดว่า </a:t>
            </a:r>
            <a:endParaRPr lang="en-US" altLang="zh-HK" sz="32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76200" indent="101600"/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“เราอยู่นี่ เราอยู่นี่” กับชนชาติที่ไม่ได้ถูกขนานนามตามชื่อของเรา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         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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มัทธิว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7:7-8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81000" indent="-304800"/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</a:t>
            </a:r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7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“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จง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ขอ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แล้วจะ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ได้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จง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หา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แล้วจะ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พบ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จง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เคาะ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แล้วจะ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เปิดให้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แก่พวกท่าน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8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เพราะว่าทุกคนที่ขอก็ได้ และทุกคนที่แสวงหาก็พบ ทุกคนที่เคาะก็จะเปิดให้เขา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</a:t>
            </a:r>
            <a:r>
              <a:rPr lang="th-TH" altLang="zh-HK" sz="32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เมื่อมีคนตามหาพระเจ้าก็ได้แน่นอนว่า</a:t>
            </a:r>
            <a:r>
              <a:rPr lang="en-US" altLang="zh-HK" sz="32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:</a:t>
            </a:r>
            <a:endParaRPr lang="zh-HK" altLang="en-US" sz="3200" dirty="0"/>
          </a:p>
        </p:txBody>
      </p:sp>
      <p:sp>
        <p:nvSpPr>
          <p:cNvPr id="4" name="文字方塊 512">
            <a:extLst>
              <a:ext uri="{FF2B5EF4-FFF2-40B4-BE49-F238E27FC236}">
                <a16:creationId xmlns:a16="http://schemas.microsoft.com/office/drawing/2014/main" id="{B4A64665-B0B8-E01F-EA62-6A55E602C5DA}"/>
              </a:ext>
            </a:extLst>
          </p:cNvPr>
          <p:cNvSpPr txBox="1"/>
          <p:nvPr/>
        </p:nvSpPr>
        <p:spPr>
          <a:xfrm>
            <a:off x="7127853" y="6379779"/>
            <a:ext cx="4654244" cy="419374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800"/>
              </a:lnSpc>
            </a:pPr>
            <a:r>
              <a:rPr lang="th-TH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พวกเขาสามารถพบพระเจ้า</a:t>
            </a:r>
            <a:endParaRPr lang="zh-TW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47FE092-C1FB-2BD9-99B3-96D917840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6248" y="30777"/>
            <a:ext cx="2795752" cy="319913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84548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C8E41FE-682A-5635-96A5-D23C33DE1118}"/>
              </a:ext>
            </a:extLst>
          </p:cNvPr>
          <p:cNvSpPr txBox="1"/>
          <p:nvPr/>
        </p:nvSpPr>
        <p:spPr>
          <a:xfrm>
            <a:off x="210207" y="167290"/>
            <a:ext cx="1124606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01600"/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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น้ำพระทัยของพระเจ้าดังเช่นกันในอดีตและตลอดไป </a:t>
            </a:r>
            <a:endParaRPr lang="en-US" altLang="zh-HK" sz="32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indent="101600"/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เอเฟซัส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2:12-13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533400" indent="-304800"/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12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จงระลึกว่าตอนนั้นพวกท่านเป็นคนไม่มีพระคริสต์ ถูกตัดขาดจากการเป็นพลเมืองอิสราเอล เป็น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คนนอก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ในเรื่องพันธสัญญาทั้งหลายที่ทรงสัญญาไว้ อยู่ในโลกนี้อย่าง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ไม่มีความหวัง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ปราศจากพระเจ้า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13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แต่บัดนี้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ใน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พระเยซูคริสต์ ท่านทั้งหลายซึ่งเมื่อก่อนอยู่ไกล ได้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เข้ามาใกล้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โดยพระโลหิตของพระคริสต์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เราจะบอกอะไรกับพระเจ้าได้</a:t>
            </a:r>
            <a:r>
              <a:rPr lang="en-US" altLang="zh-HK" sz="32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?</a:t>
            </a:r>
            <a:endParaRPr lang="zh-HK" altLang="en-US" sz="32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F7CFE7E-0471-2EA5-C31E-B42B74110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3693" y="3657323"/>
            <a:ext cx="2798307" cy="3200677"/>
          </a:xfrm>
          <a:prstGeom prst="rect">
            <a:avLst/>
          </a:prstGeom>
        </p:spPr>
      </p:pic>
      <p:pic>
        <p:nvPicPr>
          <p:cNvPr id="7170" name="Picture 2" descr="Close to Jesus | How Close Will You Dare Come?">
            <a:extLst>
              <a:ext uri="{FF2B5EF4-FFF2-40B4-BE49-F238E27FC236}">
                <a16:creationId xmlns:a16="http://schemas.microsoft.com/office/drawing/2014/main" id="{6CB0268E-E709-B431-3072-6649C5912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814" y="4084587"/>
            <a:ext cx="6650749" cy="269491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543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93B8E49D-6810-B9D2-D584-2EE618065672}"/>
              </a:ext>
            </a:extLst>
          </p:cNvPr>
          <p:cNvSpPr txBox="1"/>
          <p:nvPr/>
        </p:nvSpPr>
        <p:spPr>
          <a:xfrm>
            <a:off x="115614" y="642939"/>
            <a:ext cx="1160342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โยเอล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2:30-32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-304800"/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30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“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เราจะสำแดงการอัศจรรย์ในท้องฟ้าและบนแผ่นดิน เป็นเลือด เป็นไฟและลำควัน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31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ดวงอาทิตย์จะกลายเป็นความมืด ดวงจันทร์กลายเป็นเลือด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ก่อนวันแห่งพระยาห์เวห์จะมาถึง คือ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วันอันยิ่งใหญ่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น่าสยดสยอง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32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แล้วจะเป็นอย่างนี้ คือทุกคนที่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ร้องทูลออกพระนามของพระยาห์เวห์จะรอด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เพราะว่าจะมีคนรอดบนภูเขาศิโยนและในกรุงเยรูซาเล็มตามที่พระยาห์เวห์ตรัสไว้ และในบรรดาคนที่เหลืออยู่นั้นจะมีคนที่พระยาห์เวห์ทรงเรียก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28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ในวันอันมืดมิดและน่าเกรงขามเช่นนี้ ผู้ที่จะได้รับความรอด</a:t>
            </a:r>
            <a:endParaRPr lang="en-US" altLang="zh-HK" sz="2800" kern="0" dirty="0">
              <a:solidFill>
                <a:srgbClr val="121212"/>
              </a:solidFill>
              <a:effectLst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2800" kern="0" dirty="0">
                <a:solidFill>
                  <a:srgbClr val="121212"/>
                </a:solidFill>
                <a:ea typeface="新細明體" panose="02020500000000000000" pitchFamily="18" charset="-120"/>
                <a:cs typeface="Tahoma" panose="020B0604030504040204" pitchFamily="34" charset="0"/>
              </a:rPr>
              <a:t>           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จากพระเจ้านั้น คือ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:____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</a:t>
            </a:r>
            <a:endParaRPr lang="zh-HK" altLang="en-US" sz="3200" dirty="0"/>
          </a:p>
        </p:txBody>
      </p:sp>
      <p:sp>
        <p:nvSpPr>
          <p:cNvPr id="4" name="文字方塊 512">
            <a:extLst>
              <a:ext uri="{FF2B5EF4-FFF2-40B4-BE49-F238E27FC236}">
                <a16:creationId xmlns:a16="http://schemas.microsoft.com/office/drawing/2014/main" id="{114D310D-1960-D3D6-DC84-7F00C00303B6}"/>
              </a:ext>
            </a:extLst>
          </p:cNvPr>
          <p:cNvSpPr txBox="1"/>
          <p:nvPr/>
        </p:nvSpPr>
        <p:spPr>
          <a:xfrm>
            <a:off x="1124608" y="5853227"/>
            <a:ext cx="8261131" cy="687748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ร้องทูลออกพระนามของพระยาห์เวห์จะรอด</a:t>
            </a:r>
            <a:r>
              <a:rPr lang="en-US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endParaRPr lang="zh-TW" sz="36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1026" name="Picture 2" descr="Ask God! — Power Packed Promises">
            <a:extLst>
              <a:ext uri="{FF2B5EF4-FFF2-40B4-BE49-F238E27FC236}">
                <a16:creationId xmlns:a16="http://schemas.microsoft.com/office/drawing/2014/main" id="{8C638885-5061-1956-F4DB-FE6CE7700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089" y="4216880"/>
            <a:ext cx="2448911" cy="263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D031474-60B0-CEE3-2CC7-2887E03DCA8E}"/>
              </a:ext>
            </a:extLst>
          </p:cNvPr>
          <p:cNvSpPr txBox="1"/>
          <p:nvPr/>
        </p:nvSpPr>
        <p:spPr>
          <a:xfrm>
            <a:off x="3071649" y="7883"/>
            <a:ext cx="90467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200" kern="0" baseline="30000" dirty="0">
                <a:solidFill>
                  <a:srgbClr val="00B05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11</a:t>
            </a:r>
            <a:r>
              <a:rPr lang="th-TH" altLang="zh-HK" sz="3200" kern="0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เพราะมีข้อพระคัมภีร์ว่า </a:t>
            </a:r>
            <a:endParaRPr lang="en-US" altLang="zh-HK" sz="3200" kern="0" dirty="0">
              <a:solidFill>
                <a:srgbClr val="00B050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200" kern="0" dirty="0">
                <a:solidFill>
                  <a:srgbClr val="00B050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      </a:t>
            </a:r>
            <a:r>
              <a:rPr lang="th-TH" altLang="zh-HK" sz="3200" kern="0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“ทุกคน</a:t>
            </a:r>
            <a:r>
              <a:rPr lang="th-TH" altLang="zh-HK" sz="3200" i="1" kern="0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ที่เชื่อในพระองค์ จะ</a:t>
            </a:r>
            <a:r>
              <a:rPr lang="th-TH" altLang="zh-HK" sz="3200" i="1" u="sng" kern="0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ไม่</a:t>
            </a:r>
            <a:r>
              <a:rPr lang="th-TH" altLang="zh-HK" sz="3200" i="1" kern="0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ได้รับความ</a:t>
            </a:r>
            <a:r>
              <a:rPr lang="th-TH" altLang="zh-HK" sz="3200" i="1" u="sng" kern="0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อับอาย</a:t>
            </a:r>
            <a:r>
              <a:rPr lang="th-TH" altLang="zh-HK" sz="3200" i="1" kern="0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”</a:t>
            </a:r>
            <a:r>
              <a:rPr lang="en-US" altLang="zh-HK" sz="3200" i="1" kern="0" dirty="0">
                <a:solidFill>
                  <a:srgbClr val="00B05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 </a:t>
            </a:r>
            <a:endParaRPr lang="zh-HK" alt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830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069E12F7-9D90-83B1-96DC-8ECE02041497}"/>
              </a:ext>
            </a:extLst>
          </p:cNvPr>
          <p:cNvSpPr txBox="1"/>
          <p:nvPr/>
        </p:nvSpPr>
        <p:spPr>
          <a:xfrm>
            <a:off x="194441" y="140838"/>
            <a:ext cx="11803117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2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21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แต่ท่านได้กล่าวถึงพวกอิสราเอลว่า</a:t>
            </a:r>
            <a:r>
              <a:rPr lang="en-US" altLang="zh-HK" sz="3200" i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32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ตลอดทั้งวัน เรา</a:t>
            </a:r>
            <a:r>
              <a:rPr lang="th-TH" altLang="zh-HK" sz="3200" i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ยื่นมือต้อนรับ</a:t>
            </a:r>
            <a:r>
              <a:rPr lang="th-TH" altLang="zh-HK" sz="32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ชนชาติซึ่ง</a:t>
            </a:r>
            <a:r>
              <a:rPr lang="th-TH" altLang="zh-HK" sz="3200" i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ไม่เชื่อฟัง</a:t>
            </a:r>
            <a:r>
              <a:rPr lang="th-TH" altLang="zh-HK" sz="32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</a:t>
            </a:r>
            <a:r>
              <a:rPr lang="th-TH" altLang="zh-HK" sz="3200" i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ดื้อรั้น</a:t>
            </a:r>
            <a:r>
              <a:rPr lang="th-TH" altLang="zh-HK" sz="32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”</a:t>
            </a:r>
            <a:r>
              <a:rPr lang="en-US" altLang="zh-HK" sz="3200" i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55600" indent="-203200"/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อิสยาห์ </a:t>
            </a:r>
            <a:r>
              <a:rPr lang="en-US" altLang="zh-HK" sz="28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65: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 </a:t>
            </a:r>
          </a:p>
          <a:p>
            <a:pPr marL="355600" indent="-203200"/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เรายื่นมือของเราออกไปทั้งวัน ให้กับ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ชนชาติมักกบฏ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ผู้ดำเนินในทางไม่ดี และติดตามอุบายของพวกเขาเอง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76200" indent="101600"/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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พระเจ้าปรากฏแก่บรรดาผู้โง่เขลา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---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“</a:t>
            </a:r>
            <a:r>
              <a:rPr lang="th-TH" altLang="zh-HK" sz="28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พวกที่ไม่ได้แสวงหาได้พบเรา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610235"/>
            <a:r>
              <a:rPr lang="th-TH" altLang="zh-HK" sz="28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เราได้ปรากฏแก่คนที่ไม่ได้ถามหาเรา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”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(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ข้อ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20)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609600" indent="-609600"/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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เมื่อพระเจ้าเผชิญหน้ากับผู้ดื้อรั้น พระองค์ทรงตอบสนองด้วยความเมตตากรุณา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---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"</a:t>
            </a:r>
            <a:r>
              <a:rPr lang="th-TH" altLang="zh-HK" sz="28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ตลอดทั้งวัน เรายื่นมือต้อนรับชนชาติซึ่งไม่เชื่อฟังและดื้อรั้น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" สิ่งนี้พูดกับพระทัยของพระเจ้าพระบิดา: แท้จริง "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พระองค์ไม่ทรงประสงค์ให้ใคร</a:t>
            </a:r>
            <a:r>
              <a:rPr lang="th-TH" altLang="zh-HK" sz="2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พินาศ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เลย แต่ประสงค์ให้ทุกคน</a:t>
            </a:r>
            <a:r>
              <a:rPr lang="th-TH" altLang="zh-HK" sz="2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กลับใจใหม่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"(ได้ความรอด) (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เปโตร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3:9)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2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บางคนบอกว่าความล้มเหลวของอิสราเอลก็เพราะพวกเขามีธรรมบัญญัติ ฉัน (เห็นด้วย / ไม่เห็นด้วย) คำพูดนี้เพราะว่า</a:t>
            </a:r>
            <a:r>
              <a:rPr lang="en-US" altLang="zh-HK" sz="2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: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ธรรมบัญญัติคือ: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28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ความรอดคือ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:</a:t>
            </a:r>
            <a:endParaRPr lang="zh-HK" altLang="en-US" sz="2800" dirty="0"/>
          </a:p>
        </p:txBody>
      </p:sp>
      <p:pic>
        <p:nvPicPr>
          <p:cNvPr id="8194" name="Picture 2" descr="How to Make an Ancient Scroll Banner | eHow">
            <a:extLst>
              <a:ext uri="{FF2B5EF4-FFF2-40B4-BE49-F238E27FC236}">
                <a16:creationId xmlns:a16="http://schemas.microsoft.com/office/drawing/2014/main" id="{6716598B-EDD3-FD98-30AC-2C8BF8545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403" y="5345190"/>
            <a:ext cx="1167185" cy="146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C6FCDE3-5EA7-5835-6B16-29FC4D65B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3302" y="5345190"/>
            <a:ext cx="2420496" cy="151281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2" descr="Close to Jesus | How Close Will You Dare Come?">
            <a:extLst>
              <a:ext uri="{FF2B5EF4-FFF2-40B4-BE49-F238E27FC236}">
                <a16:creationId xmlns:a16="http://schemas.microsoft.com/office/drawing/2014/main" id="{90B85F3F-AF08-642D-2005-7AF70B0A7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083" y="5519644"/>
            <a:ext cx="3056211" cy="123839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843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DECC5EB-AB5F-AD7F-C200-E2D079EBAD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34023" r="34741" b="23985"/>
          <a:stretch/>
        </p:blipFill>
        <p:spPr>
          <a:xfrm>
            <a:off x="115614" y="147144"/>
            <a:ext cx="11949801" cy="517109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4FDCB86-CEDF-57BE-B5BB-7FFDE51AC7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56" b="7280"/>
          <a:stretch/>
        </p:blipFill>
        <p:spPr>
          <a:xfrm>
            <a:off x="5917324" y="4645572"/>
            <a:ext cx="6274676" cy="225446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1E16FA5-EF93-0731-2C1B-883675E46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443" y="5285611"/>
            <a:ext cx="4680881" cy="157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54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0DB6BB5-C717-34CC-AABE-C6630C73D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351283"/>
            <a:ext cx="12167123" cy="250671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44A5FAE-2530-DFF1-BE90-E3903A8877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86" t="40000" r="35086" b="26590"/>
          <a:stretch/>
        </p:blipFill>
        <p:spPr>
          <a:xfrm>
            <a:off x="147144" y="252248"/>
            <a:ext cx="12019979" cy="422515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1B035E4-BB79-0C6D-8909-3C0715649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862" y="4805035"/>
            <a:ext cx="5360275" cy="180071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09033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2BE94A1D-8E55-EDE9-7684-C31A2C481EE5}"/>
              </a:ext>
            </a:extLst>
          </p:cNvPr>
          <p:cNvSpPr txBox="1"/>
          <p:nvPr/>
        </p:nvSpPr>
        <p:spPr>
          <a:xfrm>
            <a:off x="273268" y="126575"/>
            <a:ext cx="11477297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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ไม่สามารถขอพระเจ้าได้ เป็นสถานการณ์ที่น่าสงสารที่สุด ในอดีต</a:t>
            </a:r>
            <a:endParaRPr lang="en-US" altLang="zh-HK" sz="36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เพราะการเลือกคนคนเดียว (</a:t>
            </a:r>
            <a:r>
              <a:rPr lang="th-TH" altLang="zh-HK" sz="36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อาดัม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) เขาจึงตกอยู่ในตาข่ายของบาป </a:t>
            </a:r>
            <a:endParaRPr lang="en-US" altLang="zh-HK" sz="36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endParaRPr lang="en-US" altLang="zh-HK" sz="3600" kern="0" dirty="0">
              <a:solidFill>
                <a:srgbClr val="121212"/>
              </a:solidFill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endParaRPr lang="en-US" altLang="zh-HK" sz="36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ตอนนี้เนื่องจากการเสียสละของคน</a:t>
            </a:r>
            <a:endParaRPr lang="en-US" altLang="zh-HK" sz="36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คนเดียว (</a:t>
            </a:r>
            <a:r>
              <a:rPr lang="th-TH" altLang="zh-HK" sz="36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พระคริสต์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) เขาจึงมีโอกาสรอดจากบาปด้วย </a:t>
            </a:r>
            <a:endParaRPr lang="en-US" altLang="zh-HK" sz="36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ดังนั้น </a:t>
            </a:r>
            <a:endParaRPr lang="en-US" altLang="zh-HK" sz="36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ในที่สุด</a:t>
            </a:r>
            <a:r>
              <a:rPr lang="th-TH" altLang="zh-HK" sz="36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การตัดสิน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ของมนุษย์จะกลายเป็น</a:t>
            </a:r>
            <a:r>
              <a:rPr lang="th-TH" altLang="zh-HK" sz="36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ผู่ว่าทุกสิ่ง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สามารถเป็นอิสระจากการคร่ำครวญ (โรม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8:22) </a:t>
            </a:r>
            <a:endParaRPr lang="zh-HK" altLang="en-US" sz="3600" dirty="0"/>
          </a:p>
        </p:txBody>
      </p:sp>
      <p:pic>
        <p:nvPicPr>
          <p:cNvPr id="2050" name="Picture 2" descr="Sabbath: Adam and Jesus | Sabbath School Net">
            <a:extLst>
              <a:ext uri="{FF2B5EF4-FFF2-40B4-BE49-F238E27FC236}">
                <a16:creationId xmlns:a16="http://schemas.microsoft.com/office/drawing/2014/main" id="{32453A00-96FE-C8D9-207B-AC765FECD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1755721"/>
            <a:ext cx="5467350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406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C5F3AA6-C3BB-78D8-E83A-67D7803CAA8C}"/>
              </a:ext>
            </a:extLst>
          </p:cNvPr>
          <p:cNvSpPr txBox="1"/>
          <p:nvPr/>
        </p:nvSpPr>
        <p:spPr>
          <a:xfrm>
            <a:off x="183931" y="226596"/>
            <a:ext cx="11824138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indent="-3048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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ทิโมธี 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4:10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การที่เราตรากตรำทำงานและทนสู้ ก็เพราะเรามี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ความหวัง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ในพระเจ้าผู้ทรงพระชนม์ ผู้เป็น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พระผู้ช่วยให้รอดของทุกคน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โดยเฉพาะบรรดาผู้ที่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เชื่อ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ในพระองค์</a:t>
            </a:r>
            <a:endParaRPr lang="en-US" altLang="zh-HK" sz="36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04800" indent="-304800"/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-304800"/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 </a:t>
            </a:r>
            <a:r>
              <a:rPr lang="en-US" altLang="zh-HK" sz="40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“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พระคริสต์ทรงเป็นพระผู้ช่วยให้รอดของ</a:t>
            </a:r>
            <a:endParaRPr lang="en-US" altLang="zh-HK" sz="36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04800" indent="-304800"/>
            <a:r>
              <a:rPr lang="en-US" altLang="zh-HK" sz="36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คนทั้งปวง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โดยเฉพาะเป็นพระผู้ช่วยให้รอดของ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ผู้เชื่อ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ด้วย </a:t>
            </a:r>
            <a:endParaRPr lang="en-US" altLang="zh-HK" sz="36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04800" indent="-304800"/>
            <a:r>
              <a:rPr lang="en-US" altLang="zh-HK" sz="36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แต่เราไม่เพียงต้องเรียกหาพระคริสต์ตอนที่เราจะได้รับความรอดเท่านั้น เราต้องเรียกหาพระคริสต์บ่อยครั้งหลังจากที่เราได้รับความรอดโดยพระคุณ</a:t>
            </a:r>
            <a:r>
              <a:rPr lang="en-US" altLang="zh-HK" sz="40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”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4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  </a:t>
            </a:r>
            <a:r>
              <a:rPr lang="en-US" altLang="zh-HK" sz="4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</a:t>
            </a:r>
            <a:r>
              <a:rPr lang="th-TH" altLang="zh-HK" sz="40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คุณคิดอย่างไรกับคำพูดนี้</a:t>
            </a:r>
            <a:r>
              <a:rPr lang="en-US" altLang="zh-HK" sz="4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?</a:t>
            </a:r>
            <a:r>
              <a:rPr lang="th-TH" altLang="zh-HK" sz="40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มันกำลังตอบพระคัมภีร์หรือ</a:t>
            </a:r>
            <a:r>
              <a:rPr lang="en-US" altLang="zh-HK" sz="4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?</a:t>
            </a:r>
            <a:endParaRPr lang="zh-HK" altLang="en-US" sz="3600" dirty="0"/>
          </a:p>
        </p:txBody>
      </p:sp>
      <p:sp>
        <p:nvSpPr>
          <p:cNvPr id="4" name="文字方塊 512">
            <a:extLst>
              <a:ext uri="{FF2B5EF4-FFF2-40B4-BE49-F238E27FC236}">
                <a16:creationId xmlns:a16="http://schemas.microsoft.com/office/drawing/2014/main" id="{969FC684-343D-ABE6-ED3A-FEF36D3CE9EA}"/>
              </a:ext>
            </a:extLst>
          </p:cNvPr>
          <p:cNvSpPr txBox="1"/>
          <p:nvPr/>
        </p:nvSpPr>
        <p:spPr>
          <a:xfrm>
            <a:off x="2748981" y="5871640"/>
            <a:ext cx="8854440" cy="844469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จุดเริ่มต้นของคำพูดเป็นไปตามพระคัมภีร์ แต่ในภายหลังไม่</a:t>
            </a:r>
            <a:endParaRPr lang="zh-TW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6CA77926-421F-EE54-556F-4EA367DA6E5E}"/>
              </a:ext>
            </a:extLst>
          </p:cNvPr>
          <p:cNvSpPr/>
          <p:nvPr/>
        </p:nvSpPr>
        <p:spPr>
          <a:xfrm>
            <a:off x="399393" y="3429000"/>
            <a:ext cx="11204028" cy="18156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3074" name="Picture 2" descr="When Jesus met Adam and Eve | Reform Magazine">
            <a:extLst>
              <a:ext uri="{FF2B5EF4-FFF2-40B4-BE49-F238E27FC236}">
                <a16:creationId xmlns:a16="http://schemas.microsoft.com/office/drawing/2014/main" id="{A1C0D569-64F2-5A93-63BC-8370F5337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029" y="1367326"/>
            <a:ext cx="2511972" cy="151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049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EC68E80-36AE-796B-8C3F-6746A200B321}"/>
              </a:ext>
            </a:extLst>
          </p:cNvPr>
          <p:cNvSpPr txBox="1"/>
          <p:nvPr/>
        </p:nvSpPr>
        <p:spPr>
          <a:xfrm>
            <a:off x="199697" y="189881"/>
            <a:ext cx="1145627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indent="-304800"/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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"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ความรอด"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ในพระคัมภีร์ไม่เพียงหมายถึง "ผู้ที่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เชื่อ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รับบัพติศมา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จะรอด" (มาระโก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16:16)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แต่ยังหมายถึงความรอดของ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จิตวิญญาณ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(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เปโตร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1:9)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การ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ไถ่ร่างกาย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(โรม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8:23)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ความรอดจากภยันตราย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(กิจการ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27:31)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ให้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รอดจากความทุกข์ยาก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และการ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คุกคามถึงชีวิต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(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โครินธ์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1:6, 10) 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จากการทดลองของชีวิต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จากเงื้อมมือของมารร้า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ย (มัทธิว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6:13)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</a:t>
            </a:r>
          </a:p>
          <a:p>
            <a:pPr marL="304800" indent="-304800"/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&gt;&gt;</a:t>
            </a:r>
            <a:r>
              <a:rPr lang="th-TH" altLang="zh-HK" sz="36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ลองคิดดู</a:t>
            </a:r>
            <a:r>
              <a:rPr lang="en-US" altLang="zh-HK" sz="36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:</a:t>
            </a:r>
            <a:r>
              <a:rPr lang="th-TH" altLang="zh-HK" sz="36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แง่มุมไหนของความรอดในการดำเนินชีวิตของเราเป็นสิ่งที่ สำคัญที่สุด</a:t>
            </a:r>
            <a:r>
              <a:rPr lang="en-US" altLang="zh-HK" sz="36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? </a:t>
            </a:r>
            <a:endParaRPr lang="zh-HK" altLang="en-US" sz="3200" dirty="0"/>
          </a:p>
        </p:txBody>
      </p:sp>
      <p:sp>
        <p:nvSpPr>
          <p:cNvPr id="4" name="文字方塊 512">
            <a:extLst>
              <a:ext uri="{FF2B5EF4-FFF2-40B4-BE49-F238E27FC236}">
                <a16:creationId xmlns:a16="http://schemas.microsoft.com/office/drawing/2014/main" id="{FA119804-ECAB-AC79-B1C0-4838A34E22AE}"/>
              </a:ext>
            </a:extLst>
          </p:cNvPr>
          <p:cNvSpPr txBox="1"/>
          <p:nvPr/>
        </p:nvSpPr>
        <p:spPr>
          <a:xfrm>
            <a:off x="297178" y="4921717"/>
            <a:ext cx="5798822" cy="640090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800"/>
              </a:lnSpc>
            </a:pPr>
            <a:r>
              <a:rPr lang="th-TH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แบ่งปันตามความเข้าใจของตนเอง</a:t>
            </a:r>
            <a:endParaRPr lang="zh-TW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9A5120F-9065-01AC-303B-00289F00F3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890"/>
          <a:stretch/>
        </p:blipFill>
        <p:spPr>
          <a:xfrm>
            <a:off x="8229600" y="4252658"/>
            <a:ext cx="3962400" cy="260534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0A5F5B6-A0E6-DD64-189C-428468CE8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297" y="5241762"/>
            <a:ext cx="2848303" cy="160217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4B15484-26C5-6830-BE07-9EC42492E5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3962"/>
          <a:stretch/>
        </p:blipFill>
        <p:spPr>
          <a:xfrm>
            <a:off x="24600" y="5304182"/>
            <a:ext cx="5356697" cy="1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52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C5F8FF-8C20-97A0-3584-9304F8137056}"/>
              </a:ext>
            </a:extLst>
          </p:cNvPr>
          <p:cNvSpPr txBox="1"/>
          <p:nvPr/>
        </p:nvSpPr>
        <p:spPr>
          <a:xfrm>
            <a:off x="367862" y="0"/>
            <a:ext cx="11456276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14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แต่พวกที่ยังไม่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เชื่อ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ในพระองค์ จะ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ทูลขอ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ต่อพระองค์ได้อย่างไร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และพวกที่ยังไม่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ได้ยินถึง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พระองค์ จะเชื่อในพระองค์ได้อย่างไร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และเมื่อไม่มี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ผู้ประกาศ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เขาจะได้ยินถึงพระองค์อย่างไร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 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หลังจากที่เปาโลกล่าวว่าการ</a:t>
            </a:r>
            <a:r>
              <a:rPr lang="th-TH" altLang="zh-HK" sz="3200" kern="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เชื่อ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ในพระเจ้า (พระกิตติคุณ) เป็นข้อกำหนดเบื้องต้นสำหรับความรอด นักกฎหมายชาวยิวอาจจะโต้แย้งว่าชาวยิว</a:t>
            </a:r>
            <a:r>
              <a:rPr lang="th-TH" altLang="zh-HK" sz="3200" kern="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ไม่เคยมีโอกาส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ที่จะได้ยินพระกิตติคุณ และโดยธรรมชาติพวกเขา</a:t>
            </a:r>
            <a:r>
              <a:rPr lang="th-TH" altLang="zh-HK" sz="3200" kern="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ไม่เข้าใจพระกิตติคุณ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(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ในอดีตที่ผ่านมามีแต่สอนให้ทำเท่านั้น ไม่เน้นความเชื่อ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)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จึงไม่ได้ยอมรับพระกิตติคุณ ด้วยเหตุนี้ พระเจ้าไม่ควรเรียกร้องให้ชาวยิวแบกรับความรับผิดชอบที่ไม่เชื่อในพระกิตติคุณ ในเรื่องนี้ เปาโลได้ชี้ให้เห็นว่า:</a:t>
            </a:r>
            <a:endParaRPr lang="zh-HK" altLang="en-US" sz="32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F15440B-C2D5-E418-1120-E3295159D5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205"/>
          <a:stretch/>
        </p:blipFill>
        <p:spPr>
          <a:xfrm>
            <a:off x="4984038" y="5633545"/>
            <a:ext cx="4477959" cy="1224455"/>
          </a:xfrm>
          <a:prstGeom prst="rect">
            <a:avLst/>
          </a:prstGeom>
        </p:spPr>
      </p:pic>
      <p:sp>
        <p:nvSpPr>
          <p:cNvPr id="5" name="AutoShape 2" descr="15 Amazing Reasons to Evangelize - Assured Faith">
            <a:extLst>
              <a:ext uri="{FF2B5EF4-FFF2-40B4-BE49-F238E27FC236}">
                <a16:creationId xmlns:a16="http://schemas.microsoft.com/office/drawing/2014/main" id="{2CC52F9A-D6F9-9B21-4901-2F22569432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23C15DC-A347-DFB0-8005-896F485B5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996" y="5459092"/>
            <a:ext cx="2730003" cy="139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19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323A970-5E0D-7B6B-7D40-D016832DF8AA}"/>
              </a:ext>
            </a:extLst>
          </p:cNvPr>
          <p:cNvSpPr txBox="1"/>
          <p:nvPr/>
        </p:nvSpPr>
        <p:spPr>
          <a:xfrm>
            <a:off x="515007" y="0"/>
            <a:ext cx="1086769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6400" indent="-4064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มีคนส่งออก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(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คือใคร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?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พระเจ้าส่งผูรีบใช้ออก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) &gt;&gt;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มีคนประกาศ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(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คือใคร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?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ผู่เผยพระวจนะ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)&gt;&gt;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มีคนได้ยิน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(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คือใคร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?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ชาวยิวทั้งหมด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)&gt;&gt;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มีคนเชื่อ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(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คือใคร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?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เพียงไม่กี่คน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) &gt;&gt;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มีคน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ทูลขอต่อพระองค์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(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คือใคร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?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เพียงไม่กี่คน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)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55600" indent="-2032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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ดังนั้นคำถามที่แท้จริงคือ: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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มีใครส่งไปประกาศถึงเขาบ้าง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? </a:t>
            </a:r>
            <a:r>
              <a:rPr lang="en-US" altLang="zh-HK" sz="3600" kern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ebdings" panose="05030102010509060703" pitchFamily="18" charset="2"/>
              </a:rPr>
              <a:t>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ฟังแล้วเต็มใจจะเชื่อไหม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?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!!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เมื่อคนเชื่อได้ เขาก็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ทูลขอ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ได้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!!</a:t>
            </a:r>
            <a:endParaRPr lang="zh-HK" altLang="en-US" sz="36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C1C13FC-980C-5937-9FA6-F3C75DE43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537" y="4322391"/>
            <a:ext cx="5630917" cy="253560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1502E19-8327-FD0E-4AA5-BBE3708797E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08363" y="3290316"/>
            <a:ext cx="1044630" cy="176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875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3144</TotalTime>
  <Words>2290</Words>
  <Application>Microsoft Office PowerPoint</Application>
  <PresentationFormat>寬螢幕</PresentationFormat>
  <Paragraphs>119</Paragraphs>
  <Slides>20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Tahoma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cw ip</dc:creator>
  <cp:lastModifiedBy>cw ip</cp:lastModifiedBy>
  <cp:revision>49</cp:revision>
  <dcterms:created xsi:type="dcterms:W3CDTF">2022-09-07T04:23:43Z</dcterms:created>
  <dcterms:modified xsi:type="dcterms:W3CDTF">2023-02-22T04:01:02Z</dcterms:modified>
</cp:coreProperties>
</file>