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B362AD-8CEB-6CA4-DF28-6FE481951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7C86CE1-AB4B-DEDA-AE3B-5A9ECBA3F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CD91CF-72E0-31FB-09B7-21233A71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19/10/2022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84B3B6-D6EA-A9D7-4143-5F543E69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20F86C-9465-7A5F-22B7-2F72C293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9271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2B0677-5BF2-C63F-E285-98CC3F30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6A5BD19-F421-4C8F-B84E-FF5E41AA9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50C058-2920-27DA-83FA-832307AB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19/10/2022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BA22A5-8847-658A-02B3-05934BDA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652D71-21F4-3311-E0E2-64A8D6DD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4668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FC70FF0-A75E-4F7D-2183-07FF5621C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1D6275A-D802-2702-1091-205CDF2E6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BA37CA-CEB7-573C-21D4-20DF8518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19/10/2022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A804DC-2BFD-507B-B1A0-7DEF6A66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F186D4-AD7C-DBF7-D424-03E81364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6146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259128-6E81-589C-B5DC-6EEBF8E1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48B7B2-92DD-D129-34E5-652DE29F3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541493-97F1-29F8-E014-C83E8342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19/10/2022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27EEA1-16B3-95AF-92AE-E9F7FF28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D42DEB-87C9-06D1-1AD4-9870CFE6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149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62E6A7-6040-4AEF-8B74-D2980D9B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D4DF019-3091-09E7-FAF1-AA7E87A21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53094B-E461-E90D-E193-4346705D3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19/10/2022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364A08-2C78-9F31-7064-2ADE35AB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66CB93-9125-4D2F-C48E-CDEEF2E6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074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AF1194-FC1A-538C-D83E-27ABD2FB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5DF70F-CFDF-FAF1-2702-DE0E0003A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BDB6902-DF3D-0CD5-233C-F3B3A8720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2188EDC-B3E9-1CB8-928C-3AA718EB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19/10/2022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DBC070-8E08-3588-503C-733981FF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EADB1A8-7760-B9F5-3CA0-48271D41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2545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B3FBB-90F7-8BA9-621F-4A89D5EB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B1BA939-59B5-5C1D-C51E-19FD741E0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0BDDCD-C129-5BA1-C367-9C0C7F148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132B902-FD41-88FF-6A02-B27087DA3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1BE0E1C-5018-B3D0-578B-E66C33FE3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0A7E0D4-D9A1-BD22-CAFF-D018FFE2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19/10/2022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6F8FB5F-CFF8-C062-D197-DCA00F9B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002C4FB-BF63-32AC-2179-C296F27D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0105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089934-CBBD-73C3-B48A-1384B4FC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930A6BD-52BB-3E36-102D-C2799D0B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19/10/2022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C3A2509-914C-4108-9544-672AA1BA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666653-B4C7-979A-140D-3E342064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4072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09A19ED-C044-1D35-972C-BA14FDC23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19/10/2022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71AC15B-5208-F60C-973E-EBE558F6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35DA81B-734A-A508-7244-85F2BD93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8625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33244F-7AE5-D0E1-8D03-716D15CB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ED30A1-A382-928F-8945-07A6034D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488E7CC-0B84-903A-50FD-A350A157A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FC7A58E-6DE2-33E6-B9D9-837357259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19/10/2022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E9601EF-D17B-70E4-0969-898B77EE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D49E310-D76F-D545-4180-B81BC232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600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3C8324-14D4-026D-1BDC-321C7D4E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A5C6E7F-6998-4BEC-0555-C9B6E90CE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8B7420B-7824-F89B-3B13-4D05DE6C8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2AE4E35-4E99-7C87-67AE-84448424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19/10/2022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673BAFB-3441-D869-3F1F-372974ED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BA9B55-80F6-92D9-2296-721411E7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7263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1EFC26-965E-C1ED-D621-81E2F84B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1D26793-6470-EF25-A021-D226117B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067A04-96FD-D5A3-7123-14AAB079C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7D98-3674-487D-9170-C1DEFF51F09B}" type="datetimeFigureOut">
              <a:rPr lang="zh-HK" altLang="en-US" smtClean="0"/>
              <a:t>19/10/2022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B9C915-2845-3BC4-64A9-DED45E080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976319-ECD6-479F-ADA6-67EA93B4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388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75D55762-0F7B-6D0B-63BB-0EE24C77B914}"/>
              </a:ext>
            </a:extLst>
          </p:cNvPr>
          <p:cNvSpPr txBox="1"/>
          <p:nvPr/>
        </p:nvSpPr>
        <p:spPr>
          <a:xfrm>
            <a:off x="1381540" y="2487687"/>
            <a:ext cx="10028582" cy="1644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zh-HK" sz="4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CTC BS Book of Romans</a:t>
            </a:r>
            <a:endParaRPr lang="zh-TW" altLang="zh-HK" sz="4000" kern="100" dirty="0">
              <a:effectLst/>
              <a:latin typeface="Tahoma" panose="020B060403050404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th-TH" altLang="zh-HK" sz="4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 </a:t>
            </a:r>
            <a:r>
              <a:rPr lang="en-US" altLang="zh-HK" sz="4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US" altLang="zh-HK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zh-HK" sz="40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วิธีทางเดียวที่ได้เป็นคนชอบธรรมและ</a:t>
            </a:r>
            <a:r>
              <a:rPr lang="en-US" altLang="zh-HK" sz="40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</a:p>
          <a:p>
            <a:r>
              <a:rPr lang="en-US" altLang="zh-HK" sz="4000" dirty="0">
                <a:ea typeface="新細明體" panose="02020500000000000000" pitchFamily="18" charset="-120"/>
                <a:cs typeface="Tahoma" panose="020B0604030504040204" pitchFamily="34" charset="0"/>
              </a:rPr>
              <a:t>                  </a:t>
            </a:r>
            <a:r>
              <a:rPr lang="th-TH" altLang="zh-HK" sz="40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อาศัยอยู่ในความรอด</a:t>
            </a:r>
            <a:r>
              <a:rPr lang="en-US" altLang="zh-HK" sz="4000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  3:1-31 (2)</a:t>
            </a:r>
            <a:endParaRPr lang="zh-HK" altLang="en-US" sz="4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849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41A4442-D0C4-75C1-2760-260E22A3991D}"/>
              </a:ext>
            </a:extLst>
          </p:cNvPr>
          <p:cNvSpPr txBox="1"/>
          <p:nvPr/>
        </p:nvSpPr>
        <p:spPr>
          <a:xfrm>
            <a:off x="268356" y="218661"/>
            <a:ext cx="1139024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4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22</a:t>
            </a:r>
            <a:r>
              <a:rPr lang="th-TH" altLang="zh-HK" sz="44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คือความชอบธรรมของพระเจ้า </a:t>
            </a:r>
            <a:endParaRPr lang="en-US" altLang="zh-HK" sz="44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4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44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ซึ่งปรากฏโดยความเชื่อในพระเยซูคริสต์</a:t>
            </a:r>
            <a:endParaRPr lang="en-US" altLang="zh-HK" sz="44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4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    </a:t>
            </a:r>
            <a:r>
              <a:rPr lang="th-TH" altLang="zh-HK" sz="44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แก่ทุกคนที่เชื่อ </a:t>
            </a:r>
            <a:endParaRPr lang="en-US" altLang="zh-HK" sz="44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4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th-TH" altLang="zh-HK" sz="44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โดยไม่ทรงถือว่าเขาแตกต่างกัน</a:t>
            </a:r>
            <a:endParaRPr lang="zh-HK" altLang="en-US" sz="44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2F0AA6F-F102-CCCA-9641-BCF2B704041F}"/>
              </a:ext>
            </a:extLst>
          </p:cNvPr>
          <p:cNvSpPr txBox="1"/>
          <p:nvPr/>
        </p:nvSpPr>
        <p:spPr>
          <a:xfrm>
            <a:off x="586408" y="3089318"/>
            <a:ext cx="1075413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“</a:t>
            </a:r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ความชอบธรรมโดยทางความเชื่อ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หมายถึง: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66700" indent="-2667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(1)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พระเจ้า "ทรงเพิ่มความชอบธรรมของพระองค์แก่ทุกคนที่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เชื่อ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เรา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ไม่มี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"ความชอบธรรมของพระเจ้า" แต่เนื่องด้วยองค์พระผู้เป็นเจ้า เราจึงได้รับความชอบธรรมจากพระเจ้าอย่างเสรี เพื่อจะได้รับการชำระให้เป็นคนชอบธรรมต่อพระพักตร์พระเจ้า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9453A2F-554C-E7B9-9FC1-0EFAF1E3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60605" y="0"/>
            <a:ext cx="2631395" cy="276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17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2F01AB16-03E6-155A-C028-26908BE16061}"/>
              </a:ext>
            </a:extLst>
          </p:cNvPr>
          <p:cNvSpPr txBox="1"/>
          <p:nvPr/>
        </p:nvSpPr>
        <p:spPr>
          <a:xfrm>
            <a:off x="168965" y="151179"/>
            <a:ext cx="11867322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2667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(2)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จุดเริ่มต้นและผลของการทำให้ชอบธรรมโดยความเชื่อคือ "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เชื่อในพระเยซูคริสต์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ต้นฉบับคือ "ความเชื่อที่อยู่ในพระเยซูคริสต์" ซึ่งหมายความว่าความเชื่อของเราไม่ได้เป็นพื้นฐานของความรอดเท่านั้น (กิจการ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16:31)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และถือว่าพระองค์เป็นความสมบูรณ์แบบของความเชื่อ (ฮีบรู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12:2)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เราจึงต้องพึ่งพาพระเยซูเพื่อรักษา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ความเชื่อ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ความรัก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ของเรา (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ทิโมธี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1:14)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66700" indent="-2667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(3)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ขอบเขตของความชอบธรรมด้วยความเชื่อคือ "ทุกคนที่เชื่อ ไม่มี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ความแตกต่าง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ไม่ว่าใครจะคิดว่าเป็นคนดีหรือชั่ว ยิวหรือต่างชาติ ฉลาดหรือโง่ ชายหรือหญิงไม่มีความแตกต่าง (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โคโลสี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3:11;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กาลาเทีย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3:28; 1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โครินธ์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12:13)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ตราบใดที่คนนั้ "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เชื่อในพระเยซูคริสต์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ก็จะได้แล้ว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เหตุใดจึงมีทางนี้ เราสามารถทำงานหนักขึ้นเพื่อความรอดได้หรือไม่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</a:t>
            </a:r>
            <a:endParaRPr lang="zh-HK" altLang="en-US" sz="3200" dirty="0"/>
          </a:p>
        </p:txBody>
      </p:sp>
      <p:sp>
        <p:nvSpPr>
          <p:cNvPr id="10" name="Text Box 214">
            <a:extLst>
              <a:ext uri="{FF2B5EF4-FFF2-40B4-BE49-F238E27FC236}">
                <a16:creationId xmlns:a16="http://schemas.microsoft.com/office/drawing/2014/main" id="{8C7D7E42-92CB-E6CA-B5B4-BE310551BD28}"/>
              </a:ext>
            </a:extLst>
          </p:cNvPr>
          <p:cNvSpPr txBox="1"/>
          <p:nvPr/>
        </p:nvSpPr>
        <p:spPr>
          <a:xfrm>
            <a:off x="10219470" y="6124924"/>
            <a:ext cx="1803565" cy="385206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ไม่ได้</a:t>
            </a:r>
            <a:endParaRPr lang="zh-TW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7506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E166258-61C5-4FDF-C202-0D828A61EED8}"/>
              </a:ext>
            </a:extLst>
          </p:cNvPr>
          <p:cNvSpPr txBox="1"/>
          <p:nvPr/>
        </p:nvSpPr>
        <p:spPr>
          <a:xfrm>
            <a:off x="147430" y="139148"/>
            <a:ext cx="11897139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23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เพราะว่า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ทุกคนทำบาป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และเสื่อมจากพระสิริของพระเจ้า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เหตุผลที่ผู้คนต้องได้รับความชอบธรรมด้วยความเชื่อ: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(1)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"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เพราะทุกคนทำบาป"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266700"/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ประชาชนได้ฝ่าฝืนธรรมบัญญัติไม่ปฏิบัติตามข้อกำหนดของความศักดิ์สิทธิ์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266700"/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ทุกคนละเมิดธรรมบัญญัติ และ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(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มี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/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ไม่มี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)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ใครสามารถช่วยผู้อื่นให้บริสุทธิ์ได้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(2)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"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ขาดจากพระสิริของพระเจ้า"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17500" indent="-88900"/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มนุษย์ล้มเหลวในการแสดงพระสิริของพระเจ้าตามพระประสงค์ของพระองค์ในการทรงสร้างมนุษย์ ตรงกันข้าม เขาได้แสดงความชั่วร้ายและความสกปรกของมาร เปาโลจึงบอกว่ามนุษย์ได้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ขาดจาก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พระสิริของพระเจ้า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35631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27A54D4-65AD-92B0-B768-566DB8B2A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" y="79253"/>
            <a:ext cx="10718800" cy="665533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85AE109-5BA6-C66E-51F3-3A30278A7D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259"/>
          <a:stretch/>
        </p:blipFill>
        <p:spPr>
          <a:xfrm>
            <a:off x="8985022" y="211549"/>
            <a:ext cx="2882300" cy="273485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A2E19C5-5D36-6C95-166D-47C2C2FD9F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rcRect b="11259"/>
          <a:stretch/>
        </p:blipFill>
        <p:spPr>
          <a:xfrm>
            <a:off x="253558" y="831097"/>
            <a:ext cx="2057094" cy="19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50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8829918-D55B-1CF8-0C4D-29B761CC9598}"/>
              </a:ext>
            </a:extLst>
          </p:cNvPr>
          <p:cNvSpPr txBox="1"/>
          <p:nvPr/>
        </p:nvSpPr>
        <p:spPr>
          <a:xfrm>
            <a:off x="602974" y="426464"/>
            <a:ext cx="1158902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รากแห่งความชอบธรรมโดยความเชื่อคือ "พระคุณของพระเจ้า"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304800" indent="-304800"/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"พระคุณ" หมายความว่ามนุษย์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ไม่คู่ควร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แต่ตอนนี้เขามีแล้ว พระคุณของพระเจ้าคือสิ่งที่พระเจ้าได้ทรงกระทำต่อเราใน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พระเยซูคริสต์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พระคุณที่อุดมสมบูรณ์ที่สุด (เอเฟซัส 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 :7)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เมื่อได้พระคุณนี้แล้ว เราจะอยู่อย่างไร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94975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1028A7C-D89B-D73F-4812-8C95A5E62F76}"/>
              </a:ext>
            </a:extLst>
          </p:cNvPr>
          <p:cNvSpPr txBox="1"/>
          <p:nvPr/>
        </p:nvSpPr>
        <p:spPr>
          <a:xfrm>
            <a:off x="490330" y="503079"/>
            <a:ext cx="1152939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25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พระเจ้าได้ทรงตั้งพระเยซูไว้ให้เป็น</a:t>
            </a:r>
            <a:r>
              <a:rPr lang="th-TH" altLang="zh-HK" sz="40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เครื่องบูชาไถ่บาป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โดย</a:t>
            </a:r>
            <a:r>
              <a:rPr lang="th-TH" altLang="zh-HK" sz="40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พระโลหิต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ของพระองค์ ความเชื่อจึงได้ผล ทั้งนี้เพื่อแสดงให้เห็นความชอบธรรมของพระเจ้า ในการที่พระองค์ได้ทรงอดกลั้นพระทัย และทรงยกบาปที่ได้ทำไปแล้วนั้น</a:t>
            </a:r>
            <a:endParaRPr lang="zh-HK" altLang="en-US" sz="400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F98C0F2-DCDF-E8D7-7F4B-DDDB253BA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362" y="2951920"/>
            <a:ext cx="4175185" cy="382656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48661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9DB8F6F4-E5B6-EDB5-6916-858A095F4E19}"/>
              </a:ext>
            </a:extLst>
          </p:cNvPr>
          <p:cNvSpPr txBox="1"/>
          <p:nvPr/>
        </p:nvSpPr>
        <p:spPr>
          <a:xfrm>
            <a:off x="336274" y="274290"/>
            <a:ext cx="11519452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ฮีบรู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9:22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แท้จริงตามธรรมบัญญัตินั้นถือว่าเกือบทุกสิ่งได้รับการชำระให้บริสุทธิ์ได้ด้วย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เลือด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และถ้า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ไม่มีโลหิตไหลออก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แล้ว ก็จะ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ไม่มีการยกโทษบาป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เลย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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ฮีบรู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10:19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เพราะฉะนั้น พี่น้องทั้งหลาย เมื่อเรามีใจกล้าที่จะเข้าไปในสถานศักดิ์สิทธิ์โดย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พระโลหิตของพระเยซู</a:t>
            </a:r>
            <a:endParaRPr lang="en-US" altLang="zh-HK" sz="36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04800" indent="-304800"/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โดยการนองเลือดของพระเยซู พระเจ้าสามารถยกโทษบาปของมนุษย์ได้ (ฮีบรู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9:22)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สนองความต้องการอัน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ชอบธรรม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ของพระเจ้า เพื่อที่พระเจ้าจะทรงยอมรับมนุษย์ ในทางกลับกัน โดย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ความเชื่อ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ของมนุษย์ ทำให้ผู้คนสามารถได้รับการไถ่โดยพระโลหิตของพระเยซู และสามารถเข้าสู่สถานศักดิ์สิทธิ์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(Holy of Holies)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โดยไม่ต้องกลัวและ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เข้าใกล้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พระเจ้าได้ (ฮีบรู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10:19)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71167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1F4D0D65-6B35-38D2-405F-A033464CF9FC}"/>
              </a:ext>
            </a:extLst>
          </p:cNvPr>
          <p:cNvSpPr txBox="1"/>
          <p:nvPr/>
        </p:nvSpPr>
        <p:spPr>
          <a:xfrm>
            <a:off x="292376" y="275146"/>
            <a:ext cx="11607247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26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และเพื่อจะสำแดงในปัจจุบันนี้ว่าพระองค์ทรงเป็นผู้ชอบธรรม </a:t>
            </a:r>
            <a:endParaRPr lang="en-US" altLang="zh-HK" sz="4000" kern="0" dirty="0">
              <a:solidFill>
                <a:srgbClr val="121212"/>
              </a:solidFill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และทรงให้ผู้ที่เชื่อในพระเยซูเป็นผู้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ชอบธรรม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ด้วย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เราถูกนับว่าเป็นคนชอบธรรม ไม่ใช่เพราะพฤติกรรมของเราดีกว่าคนอื่น </a:t>
            </a:r>
            <a:endParaRPr lang="en-US" altLang="zh-HK" sz="36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แต่เพียงเพราะการกล่าวโทษที่พระเยซูคริสต์ทรงเอามาแทนเรา โดยแสดงพระเมตตาและพระคุณแก่เรา เรารับผลประโยชน์ทั้งหมดเพียงเพราะเรา</a:t>
            </a:r>
            <a:r>
              <a:rPr lang="th-TH" altLang="zh-HK" sz="36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เชื่อ</a:t>
            </a:r>
            <a:endParaRPr lang="zh-HK" altLang="en-US" sz="360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86D4807-6360-7183-7D86-0BD95CE00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378" y="4773102"/>
            <a:ext cx="3710622" cy="208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67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A83518B-95D3-E925-F5D6-7D678DFF007C}"/>
              </a:ext>
            </a:extLst>
          </p:cNvPr>
          <p:cNvSpPr txBox="1"/>
          <p:nvPr/>
        </p:nvSpPr>
        <p:spPr>
          <a:xfrm>
            <a:off x="251791" y="243736"/>
            <a:ext cx="11688417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27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เพราะฉะนั้น เราจะเอาอะไรมา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อวด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ไม่มีทางทำได้เลย จะเอาการทำตามธรรมบัญญัติหรือ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จะเอาการประพฤติหรือ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ก็ไม่ได้ แต่ต้องเอาหลักเกณฑ์ของ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ความเชื่อ</a:t>
            </a:r>
            <a:r>
              <a:rPr lang="en-US" altLang="zh-HK" sz="40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endParaRPr lang="en-US" altLang="zh-HK" sz="36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เกณฑ์แห่งความเชื่อ: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เอเฟซัส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2:8-9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8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เพราะว่าท่านทั้งหลายได้รับความรอดแล้วด้วย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พระคุณ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โดยทาง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ความเชื่อ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ความรอดนี้ไม่ใช่มาจากตัวท่าน แต่เป็น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ของประทาน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จากพระเจ้า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9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ไม่ใช่มาจากการกระทำ เพื่อไม่ให้ใครอวดได้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ฉันจะตอบสนองต่อพระคุณนี้ได้อย่างไร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sz="3600" dirty="0"/>
          </a:p>
        </p:txBody>
      </p:sp>
      <p:pic>
        <p:nvPicPr>
          <p:cNvPr id="5122" name="Picture 2" descr="Why People Say, “I Believe in God, But Not Religion” - Grotto Network">
            <a:extLst>
              <a:ext uri="{FF2B5EF4-FFF2-40B4-BE49-F238E27FC236}">
                <a16:creationId xmlns:a16="http://schemas.microsoft.com/office/drawing/2014/main" id="{6C1B6995-DBBD-8423-1224-82763F7BD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40" y="1950470"/>
            <a:ext cx="3413760" cy="192049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041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526EA3-4355-11F8-D2BA-F4D1A477B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249"/>
            <a:ext cx="1130469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4000" b="0" i="0" u="none" strike="noStrike" cap="none" normalizeH="0" baseline="3000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28</a:t>
            </a:r>
            <a:r>
              <a:rPr kumimoji="0" lang="th-TH" altLang="zh-TW" sz="40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เพราะเราเห็นว่า คนหนึ่งคนใดจะถูกชำระให้ชอบธรรม</a:t>
            </a:r>
            <a:endParaRPr kumimoji="0" lang="en-US" altLang="zh-TW" sz="4000" b="0" i="0" u="none" strike="noStrike" cap="none" normalizeH="0" baseline="0" dirty="0">
              <a:ln>
                <a:noFill/>
              </a:ln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4000" dirty="0">
                <a:solidFill>
                  <a:srgbClr val="12121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kumimoji="0" lang="th-TH" altLang="zh-TW" sz="40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ได้ก็โดยอาศัยความเชื่อ</a:t>
            </a:r>
            <a:r>
              <a:rPr kumimoji="0" lang="th-TH" altLang="zh-TW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นอกเหนือ</a:t>
            </a:r>
            <a:r>
              <a:rPr kumimoji="0" lang="en-US" altLang="zh-TW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(</a:t>
            </a:r>
            <a:endParaRPr kumimoji="0" lang="en-US" altLang="zh-TW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3" name="Picture 283">
            <a:extLst>
              <a:ext uri="{FF2B5EF4-FFF2-40B4-BE49-F238E27FC236}">
                <a16:creationId xmlns:a16="http://schemas.microsoft.com/office/drawing/2014/main" id="{1A950809-1C62-D14F-0CC4-2D1CC3D0D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796" y="418736"/>
            <a:ext cx="1294544" cy="84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D0AA76-EA23-9500-CD08-1680D211B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079" y="1124578"/>
            <a:ext cx="11743921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600" b="0" i="0" u="none" strike="noStrike" cap="none" normalizeH="0" baseline="0" dirty="0" bmk="_Hlk109481355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                                        </a:t>
            </a:r>
            <a:r>
              <a:rPr kumimoji="0" lang="en-US" altLang="zh-TW" sz="3600" b="0" i="0" u="none" strike="noStrike" cap="none" normalizeH="0" baseline="0" dirty="0" err="1" bmk="_Hlk109481355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choris</a:t>
            </a:r>
            <a:r>
              <a:rPr kumimoji="0" lang="en-US" altLang="zh-TW" sz="3600" b="0" i="0" u="none" strike="noStrike" cap="none" normalizeH="0" baseline="0" dirty="0" bmk="_Hlk109481355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th-TH" altLang="zh-TW" sz="3600" b="0" i="0" u="none" strike="noStrike" cap="none" normalizeH="0" baseline="0" dirty="0" bmk="_Hlk109481355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ไม่เกี่ยวข้องกับ</a:t>
            </a:r>
            <a:r>
              <a:rPr kumimoji="0" lang="en-US" altLang="zh-TW" sz="3600" b="0" i="0" u="none" strike="noStrike" cap="none" normalizeH="0" baseline="0" dirty="0" bmk="_Hlk109481355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40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      </a:t>
            </a:r>
            <a:r>
              <a:rPr kumimoji="0" lang="th-TH" altLang="zh-TW" sz="40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การประพฤติตามธรรมบัญญัติ</a:t>
            </a:r>
            <a:r>
              <a:rPr kumimoji="0" lang="en-US" altLang="zh-TW" sz="40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endParaRPr kumimoji="0" lang="en-US" altLang="zh-TW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วิธีที่บุคคลได้รับความชอบธรรม</a:t>
            </a:r>
            <a:endParaRPr kumimoji="0" lang="en-US" altLang="zh-TW" sz="3600" b="0" i="0" u="none" strike="noStrike" cap="none" normalizeH="0" baseline="0" dirty="0">
              <a:ln>
                <a:noFill/>
              </a:ln>
              <a:solidFill>
                <a:srgbClr val="121212"/>
              </a:solidFill>
              <a:effectLst/>
              <a:latin typeface="Tahoma" panose="020B060403050404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dirty="0">
                <a:solidFill>
                  <a:srgbClr val="121212"/>
                </a:solidFill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คือ "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เชื่อพระเยซู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" ไม่ใช่ "ด้วย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การกระทำ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“</a:t>
            </a:r>
            <a:endParaRPr kumimoji="0" lang="en-US" altLang="zh-TW" sz="3600" b="0" i="0" u="none" strike="noStrike" cap="none" normalizeH="0" baseline="0" dirty="0">
              <a:ln>
                <a:noFill/>
              </a:ln>
              <a:solidFill>
                <a:srgbClr val="121212"/>
              </a:solidFill>
              <a:effectLst/>
              <a:latin typeface="Tahoma" panose="020B0604030504040204" pitchFamily="34" charset="0"/>
              <a:ea typeface="新細明體" panose="02020500000000000000" pitchFamily="18" charset="-12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dirty="0">
                <a:solidFill>
                  <a:srgbClr val="121212"/>
                </a:solidFill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        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หรือ "การปฏิบัติ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ตามธรรมบัญญัติ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"</a:t>
            </a: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---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มันไม่ใช่วิธีที่ถูกต้อง</a:t>
            </a:r>
            <a:endParaRPr kumimoji="0" lang="th-TH" altLang="zh-TW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ngsana New" panose="02020603050405020304" pitchFamily="18" charset="-34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ความชอบธรรมโดยความเชื่อแสดงให้เห็นว่ามนุษย์ทุกคน</a:t>
            </a:r>
            <a:endParaRPr kumimoji="0" lang="en-US" altLang="zh-TW" sz="3600" b="0" i="0" u="none" strike="noStrike" cap="none" normalizeH="0" baseline="0" dirty="0">
              <a:ln>
                <a:noFill/>
              </a:ln>
              <a:solidFill>
                <a:srgbClr val="121212"/>
              </a:solidFill>
              <a:effectLst/>
              <a:latin typeface="Tahoma" panose="020B060403050404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dirty="0">
                <a:solidFill>
                  <a:srgbClr val="121212"/>
                </a:solidFill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มีพระเจ้าองค์เดียวกัน (ข้อ </a:t>
            </a: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30) 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และพระเจ้าองค์นี้</a:t>
            </a:r>
            <a:endParaRPr kumimoji="0" lang="en-US" altLang="zh-TW" sz="3600" b="0" i="0" u="none" strike="noStrike" cap="none" normalizeH="0" baseline="0" dirty="0">
              <a:ln>
                <a:noFill/>
              </a:ln>
              <a:solidFill>
                <a:srgbClr val="121212"/>
              </a:solidFill>
              <a:effectLst/>
              <a:latin typeface="Tahoma" panose="020B0604030504040204" pitchFamily="34" charset="0"/>
              <a:ea typeface="新細明體" panose="02020500000000000000" pitchFamily="18" charset="-12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dirty="0">
                <a:solidFill>
                  <a:srgbClr val="121212"/>
                </a:solidFill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        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ไม่โปรดปรานใคร (กิจการ </a:t>
            </a: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10:34, 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โรม </a:t>
            </a: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2:11)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dirty="0">
                <a:solidFill>
                  <a:srgbClr val="121212"/>
                </a:solidFill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          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และทุกคนสามารถดำเนินชีวิตโดย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ความเชื่อ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เท่านั้น</a:t>
            </a:r>
          </a:p>
        </p:txBody>
      </p:sp>
      <p:sp>
        <p:nvSpPr>
          <p:cNvPr id="2" name="箭號: 向下 1">
            <a:extLst>
              <a:ext uri="{FF2B5EF4-FFF2-40B4-BE49-F238E27FC236}">
                <a16:creationId xmlns:a16="http://schemas.microsoft.com/office/drawing/2014/main" id="{5565C8A4-E49E-1135-F341-5601F40EA87A}"/>
              </a:ext>
            </a:extLst>
          </p:cNvPr>
          <p:cNvSpPr/>
          <p:nvPr/>
        </p:nvSpPr>
        <p:spPr>
          <a:xfrm>
            <a:off x="5943600" y="1124578"/>
            <a:ext cx="914400" cy="7439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29241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EDB7BC9-ADD8-9823-5D74-C0ACE8DB0471}"/>
              </a:ext>
            </a:extLst>
          </p:cNvPr>
          <p:cNvSpPr txBox="1"/>
          <p:nvPr/>
        </p:nvSpPr>
        <p:spPr>
          <a:xfrm>
            <a:off x="306456" y="178904"/>
            <a:ext cx="1157908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ตามที่กล่าวไว้ข้างต้น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th-TH" altLang="zh-HK" sz="44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โรม </a:t>
            </a:r>
            <a:r>
              <a:rPr lang="en-US" altLang="zh-HK" sz="44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3:17-18</a:t>
            </a:r>
            <a:endParaRPr lang="zh-TW" altLang="zh-HK" sz="4400" kern="100" dirty="0">
              <a:effectLst/>
              <a:latin typeface="Tahoma" panose="020B060403050404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44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th-TH" altLang="zh-HK" sz="44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และเขาไม่รู้จักทางแห่งสันติสุข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 </a:t>
            </a:r>
          </a:p>
          <a:p>
            <a:r>
              <a:rPr lang="en-US" altLang="zh-HK" sz="44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th-TH" altLang="zh-HK" sz="44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เขาไม่เคยคิดจะยำเกรงพระเจ้า</a:t>
            </a:r>
            <a:endParaRPr lang="zh-HK" altLang="en-US" sz="4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550889E-3625-FADC-9E63-10AADAC8E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93" y="2312327"/>
            <a:ext cx="121098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600" b="0" i="0" u="none" strike="noStrike" cap="none" normalizeH="0" baseline="3000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19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</a:t>
            </a:r>
            <a:r>
              <a:rPr kumimoji="0" lang="th-TH" altLang="zh-TW" sz="3600" b="0" i="0" u="sng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รู้แล้ว</a:t>
            </a: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(</a:t>
            </a:r>
            <a:endParaRPr kumimoji="0" lang="en-US" altLang="zh-TW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191" descr="orig">
            <a:extLst>
              <a:ext uri="{FF2B5EF4-FFF2-40B4-BE49-F238E27FC236}">
                <a16:creationId xmlns:a16="http://schemas.microsoft.com/office/drawing/2014/main" id="{953FD06E-9B6B-D55B-4345-528030D62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988" y="2339337"/>
            <a:ext cx="1408771" cy="68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CB12FCA-CCF8-37AC-793F-77169A9B7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456" y="2293281"/>
            <a:ext cx="11844446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           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รู้จัก </a:t>
            </a: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&gt;&gt;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เคารพ</a:t>
            </a: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)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ว่า </a:t>
            </a:r>
            <a:endParaRPr kumimoji="0" lang="th-TH" altLang="zh-TW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ngsana New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ธรรมบัญญัติทุกข้อที่ได้กล่าวนั้น </a:t>
            </a:r>
            <a:endParaRPr kumimoji="0" lang="en-US" altLang="zh-TW" sz="3600" b="0" i="0" u="none" strike="noStrike" cap="none" normalizeH="0" baseline="0" dirty="0">
              <a:ln>
                <a:noFill/>
              </a:ln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dirty="0">
                <a:solidFill>
                  <a:srgbClr val="12121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ก็กล่าวแก่พวกที่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อยู่ใต้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ธรรมบัญญัติ </a:t>
            </a:r>
            <a:endParaRPr kumimoji="0" lang="th-TH" altLang="zh-TW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ngsana New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โรม </a:t>
            </a: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2 :1  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เพราะฉะนั้น มนุษย์เอ๋ย ไม่ว่าท่านจะเป็นใคร เมื่อท่านพิพากษาอีกคนหนึ่งนั้น ท่านไม่มี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ข้อแก้ตัว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เลย </a:t>
            </a: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(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เพราะเมื่อพิพากษาเขา</a:t>
            </a: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) &gt;&gt;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(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ก็ได้ลงโทษตัวเองด้วย</a:t>
            </a: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)</a:t>
            </a: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เพราะว่าท่านที่ตัดสินเขาก็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ยังประพฤติอยู่อย่างเดียวกับเขา</a:t>
            </a:r>
            <a:endParaRPr kumimoji="0" lang="en-US" altLang="zh-TW" sz="3600" b="0" i="0" u="none" strike="noStrike" cap="none" normalizeH="0" baseline="0" dirty="0">
              <a:ln>
                <a:noFill/>
              </a:ln>
              <a:solidFill>
                <a:srgbClr val="121212"/>
              </a:solidFill>
              <a:effectLst/>
              <a:latin typeface="Tahoma" panose="020B0604030504040204" pitchFamily="34" charset="0"/>
              <a:ea typeface="新細明體" panose="02020500000000000000" pitchFamily="18" charset="-12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ทุกคนอยู่ภาย</a:t>
            </a:r>
            <a:r>
              <a:rPr kumimoji="0" lang="th-TH" altLang="zh-TW" sz="3600" b="1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ใต้</a:t>
            </a:r>
            <a:r>
              <a:rPr kumimoji="0" lang="th-TH" altLang="zh-TW" sz="3600" b="1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ธรรมบัญญัติ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เดียวกัน</a:t>
            </a: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:</a:t>
            </a: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sym typeface="Wingdings" panose="05000000000000000000" pitchFamily="2" charset="2"/>
              </a:rPr>
              <a:t> </a:t>
            </a:r>
            <a:endParaRPr kumimoji="0" lang="en-US" altLang="zh-TW" sz="3600" b="0" i="0" u="none" strike="noStrike" cap="none" normalizeH="0" baseline="0" dirty="0">
              <a:ln>
                <a:noFill/>
              </a:ln>
              <a:solidFill>
                <a:srgbClr val="121212"/>
              </a:solidFill>
              <a:effectLst/>
              <a:latin typeface="Tahoma" panose="020B0604030504040204" pitchFamily="34" charset="0"/>
              <a:ea typeface="新細明體" panose="02020500000000000000" pitchFamily="18" charset="-120"/>
              <a:cs typeface="Tahom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3B5C93A-C43B-5FBF-E8D7-8F7FF4B7E1CD}"/>
              </a:ext>
            </a:extLst>
          </p:cNvPr>
          <p:cNvSpPr txBox="1"/>
          <p:nvPr/>
        </p:nvSpPr>
        <p:spPr>
          <a:xfrm>
            <a:off x="8367754" y="6141160"/>
            <a:ext cx="37036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ไม่มีใครจะแก้ตัวได้</a:t>
            </a:r>
            <a:endParaRPr lang="zh-TW" altLang="zh-HK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1026" name="Picture 2" descr="Why GIFs | Tenor">
            <a:extLst>
              <a:ext uri="{FF2B5EF4-FFF2-40B4-BE49-F238E27FC236}">
                <a16:creationId xmlns:a16="http://schemas.microsoft.com/office/drawing/2014/main" id="{84067284-B1AB-206A-BE00-C6499E97F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062" y="23423"/>
            <a:ext cx="2577938" cy="257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194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A4E978A-EED6-B45C-24C1-27CA86F4060F}"/>
              </a:ext>
            </a:extLst>
          </p:cNvPr>
          <p:cNvSpPr txBox="1"/>
          <p:nvPr/>
        </p:nvSpPr>
        <p:spPr>
          <a:xfrm>
            <a:off x="130865" y="-9939"/>
            <a:ext cx="1193027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29</a:t>
            </a:r>
            <a:r>
              <a:rPr lang="th-TH" altLang="zh-HK" sz="4000" kern="0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หรือ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ว่าพระเจ้านั้นทรงเป็นพระเจ้าของยิวพวกเดียวเท่านั้น</a:t>
            </a:r>
            <a:r>
              <a:rPr lang="th-TH" altLang="zh-HK" sz="4000" kern="0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หรือ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พระองค์ไม่ทรงเป็นพระเจ้าของพวกต่างชาติด้วย</a:t>
            </a:r>
            <a:r>
              <a:rPr lang="th-TH" altLang="zh-HK" sz="4000" kern="0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หรือ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ถูกแล้วพระองค์ทรงเป็นพระเจ้าของพวกต่างชาติ</a:t>
            </a:r>
            <a:r>
              <a:rPr lang="th-TH" altLang="zh-HK" sz="4000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ด้วย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4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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จาก 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ทิโมธี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2:4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พระองค์ทรงประสงค์ให้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ทุกคน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ได้รับความรอดและรู้ความจริง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406400" indent="-4064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2:6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ผู้ประทานพระองค์เองเป็นค่าไถ่สำหรับ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ทุกคน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เหตุการณ์นี้เป็นพยานในเวลาที่เหมาะสมของมันเอง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406400" indent="-4064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4:10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การที่เราตรากตรำทำงานและทนสู้ ก็เพราะเรามีความหวังในพระเจ้าผู้ทรงพระชนม์ ผู้เป็นพระผู้ช่วยให้รอดของ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ทุกคน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โดยเฉพาะบรรดาผู้ที่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เชื่อ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ในพระองค์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ฉันเห็นว่าพระเจ้าเป็นพระผู้ช่วยให้รอดของ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__________________</a:t>
            </a:r>
            <a:endParaRPr lang="zh-HK" altLang="en-US" sz="320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057064A-C662-0F24-C5B8-288B50200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650" y="1828800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8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C947612-D944-553C-DA19-AE575C3ACEA0}"/>
              </a:ext>
            </a:extLst>
          </p:cNvPr>
          <p:cNvSpPr txBox="1"/>
          <p:nvPr/>
        </p:nvSpPr>
        <p:spPr>
          <a:xfrm>
            <a:off x="178904" y="914612"/>
            <a:ext cx="11360426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30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เพราะว่าพระเจ้าทรงเป็นพระเจ้า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องค์เดียว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และพระองค์ทรงทำให้คนที่เข้าสุหนัตเป็นคนชอบธรรมโดย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ความเชื่อ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และทำให้คนที่ไม่เข้าสุหนัตเป็นคนชอบธรรมก็ทางความเชื่อ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เหมือนกัน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</a:p>
          <a:p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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คำทำนายของผู้เผยพระวจนะในพันธสัญญาเดิม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ฮาบากุก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2:4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016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ดูเถิด คนหยิ่งจองหอง จิตใจภายในเขาไม่ซื่อตรง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2032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แต่ว่าคนชอบธรรมจะดำรงชีวิตอยู่ด้วย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ความซื่อสัตย์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60038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B6F4288-3E9C-C9F8-CED5-039CA06F2E08}"/>
              </a:ext>
            </a:extLst>
          </p:cNvPr>
          <p:cNvSpPr txBox="1"/>
          <p:nvPr/>
        </p:nvSpPr>
        <p:spPr>
          <a:xfrm>
            <a:off x="218662" y="120402"/>
            <a:ext cx="11430000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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การทรงเรียกของพระเยซู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ยอห์น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14:1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อย่าให้ใจของพวกท่านเป็นทุกข์เลย  </a:t>
            </a:r>
          </a:p>
          <a:p>
            <a:r>
              <a:rPr lang="th-TH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พวกท่านวางใจในพระเจ้า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จง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วางใจในเรา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ด้วย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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คำประกาศของอัครทูตเปาโล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กาลาเทีย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3:11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30200" indent="-101600"/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เป็นที่แน่ชัดว่า 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ไม่มีใครถูกชำระให้ชอบธรรม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ในสายพระเนตรของพระเจ้าด้วยธรรมบัญญัติได้เลย เพราะว่า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600" i="1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3600" i="1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คนชอบธรรมจะมีชีวิตอยู่โดย</a:t>
            </a:r>
            <a:r>
              <a:rPr lang="th-TH" altLang="zh-HK" sz="36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ความเชื่อ</a:t>
            </a:r>
            <a:r>
              <a:rPr lang="th-TH" altLang="zh-HK" sz="3600" i="1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”</a:t>
            </a:r>
            <a:r>
              <a:rPr lang="en-US" altLang="zh-HK" sz="3600" i="1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พระเจ้ายืนกรานอยู่เสมอว่าผู้คนสามารถถูกทำให้ชอบธรรมได้ด้วยความเชื่อเท่านั้น ไม่ว่าพวกเขาจะเข้าสุหนัตหรือไม่ก็ตาม </a:t>
            </a:r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&gt;&gt;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ความหมายของข้อคือ:</a:t>
            </a:r>
            <a:endParaRPr lang="zh-HK" altLang="en-US" sz="3600" dirty="0"/>
          </a:p>
        </p:txBody>
      </p:sp>
      <p:sp>
        <p:nvSpPr>
          <p:cNvPr id="4" name="Text Box 214">
            <a:extLst>
              <a:ext uri="{FF2B5EF4-FFF2-40B4-BE49-F238E27FC236}">
                <a16:creationId xmlns:a16="http://schemas.microsoft.com/office/drawing/2014/main" id="{90935707-A894-9740-F64D-4894A7FAB0F3}"/>
              </a:ext>
            </a:extLst>
          </p:cNvPr>
          <p:cNvSpPr txBox="1"/>
          <p:nvPr/>
        </p:nvSpPr>
        <p:spPr>
          <a:xfrm>
            <a:off x="4414518" y="6164193"/>
            <a:ext cx="7558820" cy="573405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การเข้าสุหนัตไม่ได้นำคนให้เป็นคนชอบธรรม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6146" name="Picture 2" descr="Faith in Jesus Christ Alone - Home | Facebook">
            <a:extLst>
              <a:ext uri="{FF2B5EF4-FFF2-40B4-BE49-F238E27FC236}">
                <a16:creationId xmlns:a16="http://schemas.microsoft.com/office/drawing/2014/main" id="{2C8162C7-4513-5BFB-4203-A7C303821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111" y="0"/>
            <a:ext cx="319788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146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090E70D-D30B-2E45-8904-80A9EB875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28" y="40640"/>
            <a:ext cx="11968312" cy="646176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91259E6-217C-FFE4-86B9-2C59FF6D7D34}"/>
              </a:ext>
            </a:extLst>
          </p:cNvPr>
          <p:cNvSpPr/>
          <p:nvPr/>
        </p:nvSpPr>
        <p:spPr>
          <a:xfrm>
            <a:off x="2216426" y="655983"/>
            <a:ext cx="1649896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4605018-B826-81B4-E3F2-C3EBCDA75074}"/>
              </a:ext>
            </a:extLst>
          </p:cNvPr>
          <p:cNvSpPr txBox="1"/>
          <p:nvPr/>
        </p:nvSpPr>
        <p:spPr>
          <a:xfrm>
            <a:off x="1987825" y="737273"/>
            <a:ext cx="1878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2800" dirty="0" err="1">
                <a:solidFill>
                  <a:srgbClr val="0033CC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μὴ</a:t>
            </a:r>
            <a:r>
              <a:rPr lang="zh-TW" altLang="zh-HK" sz="2800" dirty="0">
                <a:solidFill>
                  <a:srgbClr val="0033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 γένοιτο</a:t>
            </a:r>
            <a:endParaRPr lang="zh-HK" altLang="en-US" sz="2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A2D7E3D-8360-FFF9-B3FB-562FB0777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426" y="5878443"/>
            <a:ext cx="1408376" cy="93891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170" name="Picture 2" descr="What To Do When You Lose Faith in Your Own Judgement — Rowan Coaching">
            <a:extLst>
              <a:ext uri="{FF2B5EF4-FFF2-40B4-BE49-F238E27FC236}">
                <a16:creationId xmlns:a16="http://schemas.microsoft.com/office/drawing/2014/main" id="{F2CF8924-F59F-5C29-3FC5-67AA4BC44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437" y="5937388"/>
            <a:ext cx="1636643" cy="92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0E0BA14-C933-25BA-A22B-344511B01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6092" y="5269973"/>
            <a:ext cx="2715908" cy="1419062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EA925FB8-769C-952D-5E6B-25A1F5491CF1}"/>
              </a:ext>
            </a:extLst>
          </p:cNvPr>
          <p:cNvSpPr/>
          <p:nvPr/>
        </p:nvSpPr>
        <p:spPr>
          <a:xfrm>
            <a:off x="6977270" y="6135412"/>
            <a:ext cx="576469" cy="444292"/>
          </a:xfrm>
          <a:prstGeom prst="right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AC8E199F-69F6-EB91-F046-D89E244072F4}"/>
              </a:ext>
            </a:extLst>
          </p:cNvPr>
          <p:cNvSpPr/>
          <p:nvPr/>
        </p:nvSpPr>
        <p:spPr>
          <a:xfrm>
            <a:off x="9131080" y="6015971"/>
            <a:ext cx="996894" cy="673064"/>
          </a:xfrm>
          <a:prstGeom prst="right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7344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9AE1059-347C-1356-9DA5-07485EEDE917}"/>
              </a:ext>
            </a:extLst>
          </p:cNvPr>
          <p:cNvSpPr txBox="1"/>
          <p:nvPr/>
        </p:nvSpPr>
        <p:spPr>
          <a:xfrm>
            <a:off x="69575" y="356582"/>
            <a:ext cx="1193027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1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-19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เพื่อปิดปากทุกคน </a:t>
            </a:r>
            <a:endParaRPr lang="en-US" altLang="zh-HK" sz="44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และให้โลกทั้งหมดอยู่ใต้การพิพากษาของพระเจ้า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4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endParaRPr lang="en-US" altLang="zh-HK" sz="40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พระคัมภีร์ชี้ให้เห็นว่า </a:t>
            </a:r>
            <a:endParaRPr lang="en-US" altLang="zh-HK" sz="40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หน้าที่ของธรรมบัญญัติไม่ใช่เพื่อให้ชาวยิวที่</a:t>
            </a:r>
            <a:r>
              <a:rPr lang="th-TH" altLang="zh-HK" sz="4800" b="1" kern="0" dirty="0">
                <a:solidFill>
                  <a:srgbClr val="0033CC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รู้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ธรรมบัญญัติ (กล่าวคือ พวกที่อยู่ใต้ธรรมบัญญัติ) คิดว่าตน</a:t>
            </a:r>
            <a:r>
              <a:rPr lang="th-TH" altLang="zh-HK" sz="40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เหนือ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กว่า แต่ให้พิสูจน์บาปของตนจึง</a:t>
            </a:r>
            <a:r>
              <a:rPr lang="th-TH" altLang="zh-HK" sz="40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หนีไม่พ้น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พวกเขา</a:t>
            </a:r>
            <a:r>
              <a:rPr lang="th-TH" altLang="zh-HK" sz="4000" u="sng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ไม่สามารถปฏิเสธได้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เขาก็เช่นเดียวกับคนต่างชาติ </a:t>
            </a:r>
            <a:r>
              <a:rPr lang="en-US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:</a:t>
            </a:r>
          </a:p>
          <a:p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ต้องถูกตัดสินลงโทษภายใต้การพิพากษา</a:t>
            </a:r>
            <a:endParaRPr lang="en-US" altLang="zh-HK" sz="40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ของพระเจ้าและได้รับการยอมจำนน</a:t>
            </a:r>
            <a:endParaRPr lang="zh-HK" altLang="en-US" sz="4000" dirty="0"/>
          </a:p>
        </p:txBody>
      </p:sp>
      <p:pic>
        <p:nvPicPr>
          <p:cNvPr id="2050" name="Picture 2" descr="The investigative judgement and our assurance – Adventist Record">
            <a:extLst>
              <a:ext uri="{FF2B5EF4-FFF2-40B4-BE49-F238E27FC236}">
                <a16:creationId xmlns:a16="http://schemas.microsoft.com/office/drawing/2014/main" id="{985B2665-30EE-40F8-AFC4-BB00D4B9D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78" y="4768918"/>
            <a:ext cx="3713922" cy="208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515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6765CC4-B51C-91F7-4182-4B175F46BCEE}"/>
              </a:ext>
            </a:extLst>
          </p:cNvPr>
          <p:cNvSpPr txBox="1"/>
          <p:nvPr/>
        </p:nvSpPr>
        <p:spPr>
          <a:xfrm>
            <a:off x="207065" y="121919"/>
            <a:ext cx="1177787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4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20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เพราะว่า</a:t>
            </a:r>
            <a:r>
              <a:rPr lang="th-TH" altLang="zh-HK" sz="4400" u="sng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ในสายพระเนตร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ของพระเจ้า ไม่มีใครถูกชำระให้ชอบธรรมได้โดยการประพฤติตามธรรมบัญญัติ </a:t>
            </a:r>
            <a:r>
              <a:rPr lang="th-TH" altLang="zh-HK" sz="4400" u="sng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เพราะว่าธรรมบัญญัตินั้นทำให้เรา</a:t>
            </a:r>
            <a:r>
              <a:rPr lang="th-TH" altLang="zh-HK" sz="4400" u="sng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รู้จักบาป</a:t>
            </a:r>
            <a:endParaRPr lang="zh-TW" altLang="zh-HK" sz="4400" u="sng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endParaRPr lang="en-US" altLang="zh-HK" sz="36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คำวิงวอนของดาวิด: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สดุดี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143:1-2</a:t>
            </a:r>
            <a:endParaRPr lang="zh-TW" altLang="zh-HK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ข้าแต่พระยาห์เวห์ ขอทรงฟังคำอธิษฐานของข้าพระองค์</a:t>
            </a:r>
            <a:endParaRPr lang="zh-TW" altLang="zh-HK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016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ขอเงี่ยพระกรรณสดับคำวิงวอนของข้าพระองค์ตามความซื่อสัตย์ของพระองค์</a:t>
            </a:r>
            <a:endParaRPr lang="zh-TW" altLang="zh-HK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016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ขอทรงตอบข้าพระองค์ตามความชอบธรรมของพระองค์</a:t>
            </a:r>
            <a:endParaRPr lang="zh-TW" altLang="zh-HK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ขออย่าทรงตัดสินผู้รับใช้ของพระองค์</a:t>
            </a:r>
            <a:endParaRPr lang="zh-TW" altLang="zh-HK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เพราะไม่มี</a:t>
            </a:r>
            <a:r>
              <a:rPr lang="th-TH" altLang="zh-HK" sz="40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ชีวิตใดชอบธรรม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เฉพาะพระพักตร์พระองค์</a:t>
            </a:r>
            <a:endParaRPr lang="zh-HK" altLang="en-US" sz="360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A2924BD-560C-1E14-F19B-B1536C9E6C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30409" y="1809675"/>
            <a:ext cx="2461591" cy="170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79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29993F-406A-ABE9-A917-9C7136CB2EEB}"/>
              </a:ext>
            </a:extLst>
          </p:cNvPr>
          <p:cNvSpPr txBox="1"/>
          <p:nvPr/>
        </p:nvSpPr>
        <p:spPr>
          <a:xfrm>
            <a:off x="167308" y="0"/>
            <a:ext cx="11857383" cy="664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คำประกาศของเปาโล</a:t>
            </a:r>
            <a:endParaRPr lang="zh-TW" altLang="zh-HK" sz="4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โรม </a:t>
            </a:r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5:20 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เมื่อมีธรรมบัญญัติ </a:t>
            </a:r>
            <a:endParaRPr lang="en-US" altLang="zh-HK" sz="40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04800" indent="-304800"/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ก็ทำให้มีการ</a:t>
            </a:r>
            <a:r>
              <a:rPr lang="th-TH" altLang="zh-HK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ละเมิดธรรมบัญญัติ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ปรากฏมากขึ้น </a:t>
            </a:r>
            <a:endParaRPr lang="en-US" altLang="zh-HK" sz="40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04800" indent="-304800"/>
            <a:r>
              <a:rPr lang="en-US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                   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แต่ที่ไหนมีบาปปรากฏมากขึ้น </a:t>
            </a:r>
            <a:endParaRPr lang="en-US" altLang="zh-HK" sz="40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04800" indent="-304800"/>
            <a:r>
              <a:rPr lang="en-US" altLang="zh-HK" sz="44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     </a:t>
            </a:r>
            <a:r>
              <a:rPr lang="th-TH" altLang="zh-HK" sz="44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ที่นั้นพระคุณก็จะไพบูลย์ยิ่งขึ้น</a:t>
            </a:r>
            <a:r>
              <a:rPr lang="en-US" altLang="zh-HK" sz="44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pPr marL="304800" indent="-304800"/>
            <a:endParaRPr lang="zh-TW" altLang="zh-HK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โรม</a:t>
            </a:r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7:7 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ถ้าอย่างนั้นเราจะว่าอย่างไร</a:t>
            </a:r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จะว่าธรรมบัญญัติคือบาปหรือ</a:t>
            </a:r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เปล่าเลย </a:t>
            </a:r>
            <a:r>
              <a:rPr lang="en-US" altLang="zh-HK" sz="4400" kern="100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(</a:t>
            </a:r>
            <a:r>
              <a:rPr lang="el-GR" altLang="zh-HK" sz="4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</a:rPr>
              <a:t>μὴ γένοιτο·</a:t>
            </a:r>
            <a:r>
              <a:rPr lang="en-US" altLang="zh-HK" sz="4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en-US" altLang="zh-HK" sz="4400" kern="100" dirty="0">
              <a:solidFill>
                <a:srgbClr val="0033CC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04800" indent="-304800"/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แต่ว่า</a:t>
            </a:r>
            <a:r>
              <a:rPr lang="th-TH" altLang="zh-HK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ถ้าไม่มีธรรมบัญญัติ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แล้ว ข้าพเจ้าก็คง</a:t>
            </a:r>
            <a:r>
              <a:rPr lang="th-TH" altLang="zh-HK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ไม่รู้จักบาป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เพราะว่าถ้าธรรมบัญญัติไม่ได้ห้ามว่า “ห้ามโลภ”</a:t>
            </a:r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ข้าพเจ้าก็คงไม่รู้ว่าอะไรคือความโลภ</a:t>
            </a:r>
            <a:endParaRPr lang="zh-TW" altLang="zh-HK" sz="4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4150F49-F01C-1108-A576-557B38F6B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930" y="-79513"/>
            <a:ext cx="2590801" cy="14163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11A5586-11F6-E378-0D69-F1002227D8F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6E7E9"/>
              </a:clrFrom>
              <a:clrTo>
                <a:srgbClr val="E6E7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1398" y="-79513"/>
            <a:ext cx="1868556" cy="1868556"/>
          </a:xfrm>
          <a:prstGeom prst="rect">
            <a:avLst/>
          </a:prstGeom>
        </p:spPr>
      </p:pic>
      <p:pic>
        <p:nvPicPr>
          <p:cNvPr id="3074" name="Picture 2" descr="Heart Disease in Women: How Pregnancy, Menopause, and Other Factors Affect  Risk &gt; News &gt; Yale Medicine">
            <a:extLst>
              <a:ext uri="{FF2B5EF4-FFF2-40B4-BE49-F238E27FC236}">
                <a16:creationId xmlns:a16="http://schemas.microsoft.com/office/drawing/2014/main" id="{5FD1EBD2-FF4D-2A3D-F377-A8D7820D4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221" y="442270"/>
            <a:ext cx="1789042" cy="178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77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08F9270-854D-B570-883E-CE1EBB5C0A8E}"/>
              </a:ext>
            </a:extLst>
          </p:cNvPr>
          <p:cNvSpPr txBox="1"/>
          <p:nvPr/>
        </p:nvSpPr>
        <p:spPr>
          <a:xfrm>
            <a:off x="496956" y="246608"/>
            <a:ext cx="1158902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หน้าที่ของธรรมบัญญัติคือเพื่อแสดงว่า</a:t>
            </a:r>
            <a:r>
              <a:rPr lang="th-TH" altLang="zh-HK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เป็นบาป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r>
              <a:rPr lang="en-US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</a:p>
          <a:p>
            <a:r>
              <a:rPr lang="en-US" altLang="zh-HK" sz="40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ดังนั้นความตั้งใจเดิมของการให้ธรรมบัญญัติ</a:t>
            </a:r>
            <a:endParaRPr lang="en-US" altLang="zh-HK" sz="40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40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ของพระเจ้าไม่ใช่เพื่อแสดงให้เห็นว่า</a:t>
            </a:r>
            <a:endParaRPr lang="en-US" altLang="zh-HK" sz="40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40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  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ผู้คนจะสามารถอยู่ห่างจากบาปด้วย</a:t>
            </a:r>
            <a:endParaRPr lang="en-US" altLang="zh-HK" sz="40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40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     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ความช่วยเหลือจากธรรมบัญญัติ </a:t>
            </a:r>
            <a:endParaRPr lang="en-US" altLang="zh-HK" sz="40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40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แต่เพื่อแสดงความ</a:t>
            </a:r>
            <a:r>
              <a:rPr lang="th-TH" altLang="zh-HK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ไร้ความสามารถ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ของผู้คน </a:t>
            </a:r>
            <a:endParaRPr lang="en-US" altLang="zh-HK" sz="40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40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เพื่อชักจูงให้ผู้คนหันหลังให้พ้นจากบาป</a:t>
            </a:r>
            <a:endParaRPr lang="en-US" altLang="zh-HK" sz="40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40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 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โดยความรอดของพระคุณของพระเจ้า</a:t>
            </a:r>
            <a:endParaRPr lang="zh-TW" altLang="zh-HK" sz="4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098" name="Picture 2" descr="Vocabulary practice | English - Quizizz">
            <a:extLst>
              <a:ext uri="{FF2B5EF4-FFF2-40B4-BE49-F238E27FC236}">
                <a16:creationId xmlns:a16="http://schemas.microsoft.com/office/drawing/2014/main" id="{01B1CFAF-62A6-3F7C-C8E1-6C7C06A2A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254" y="4919869"/>
            <a:ext cx="2911746" cy="193813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836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371DEA92-86DC-E0BE-0008-DA6E66614C9A}"/>
              </a:ext>
            </a:extLst>
          </p:cNvPr>
          <p:cNvSpPr txBox="1"/>
          <p:nvPr/>
        </p:nvSpPr>
        <p:spPr>
          <a:xfrm>
            <a:off x="0" y="0"/>
            <a:ext cx="1219200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21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แต่เดี๋ยวนี้ 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&gt;&gt;“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เดี๋ยวนี้” หมายถึงยุคแห่ง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พระคุณ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ในพันธสัญญาใหม่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ความชอบธรรมของพระเจ้านั้นปรากฏ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นอกเหนือ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ธรรมบัญญัติ ความชอบธรรมดังกล่าวก็ได้รับการยืนยัน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จากหมวดธรรมบัญญัติและพวกผู้เผยพระวจนะ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4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พระเจ้าทำให้มนุษย์เป็นคนชอบธรรม ซึ่งหมายความว่า "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อยู่นอกเหนือธรรมบัญญัติ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หมายความว่าความรอดนั้นไม่เกี่ยวข้องกับ</a:t>
            </a:r>
            <a:r>
              <a:rPr lang="th-TH" altLang="zh-HK" sz="32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ธรรมบัญญัติ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ธรรมบัญญัติ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เดิมกำหนดให้คนบริสุทธิ์โดย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สมบูรณ์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ตราบใดที่บุคคลละเมิดกฎข้อ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เดียว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เขาได้ละเมิด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ธรรมบัญญัติ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ทั้งหมด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(ยากอบ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 :10)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ดังนั้น ผู้คนจึงไม่สามารถทำให้ตนเองเป็นคนชอบธรรมต่อพระพักตร์พระเจ้าได้โดยการ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เชื่อฟังและทำตามธรรมบัญญัติ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(โรม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3:20, 28)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บันทึกในพันธสัญญาเดิมพิสูจน์ว่าผู้คนไม่สามารถถูกทำให้ชอบธรรมได้โดยธรรมบัญญัติ แต่สามารถถูกทำให้ชอบธรรมได้โดย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ความเชื่อ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ในงานแห่งการไถ่ที่ทรงกระทำโดยพระผู้ไถ่ นั่นคือพระเยซูคริสต์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5898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416ABB3-90E8-3788-6484-0AD48CA2BA82}"/>
              </a:ext>
            </a:extLst>
          </p:cNvPr>
          <p:cNvSpPr txBox="1"/>
          <p:nvPr/>
        </p:nvSpPr>
        <p:spPr>
          <a:xfrm>
            <a:off x="238538" y="516936"/>
            <a:ext cx="11449879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การยืนยันจากหมวดธรรมบัญญัติและพวกผู้เผยพระวจนะ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203200"/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ก่อนที่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ธรรมบัญญัติ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จะมาถึง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</a:t>
            </a:r>
          </a:p>
          <a:p>
            <a:pPr indent="203200"/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ปฐมกาล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15:6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30200" indent="-101600"/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อับรามก็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เชื่อ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พระยาห์เวห์ 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ความเชื่อ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นั้นพระองค์ทรงถือว่าเป็นความชอบธรรมแก่ท่าน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30200" indent="-101600"/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30200" indent="-101600"/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ภายใต้ข้อกล่าวหาของ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ธรรมบัญญัติ</a:t>
            </a:r>
            <a:r>
              <a:rPr lang="en-US" altLang="zh-HK" sz="3200" b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</a:p>
          <a:p>
            <a:pPr marL="330200" indent="-101600"/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อิสยาห์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64:6 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ข้าพระองค์ทุกคนกลายเป็นเหมือนสิ่งที่เป็น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มลทิน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203200"/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และความชอบธรรมทั้งหมดของพวกข้าพระองค์เหมือนเสื้อผ้า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</a:p>
          <a:p>
            <a:pPr marL="76200" indent="203200"/>
            <a:r>
              <a:rPr lang="en-US" altLang="zh-HK" sz="32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สกปรก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28600"/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ข้าพระองค์ทุกคนเหี่ยวลงเหมือนใบไม้ 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228600"/>
            <a:r>
              <a:rPr lang="en-US" altLang="zh-HK" sz="32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และความผิดบาปของพวกข้าพระองค์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 พัดพาพวกข้าพระองค์ไป</a:t>
            </a:r>
            <a:endParaRPr lang="en-US" altLang="zh-HK" sz="32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228600"/>
            <a:r>
              <a:rPr lang="en-US" altLang="zh-HK" sz="32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เหมือนลม</a:t>
            </a:r>
            <a:endParaRPr lang="zh-HK" altLang="en-US" sz="320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EF8D8B1-A5C4-4289-6FAB-CDE8536A8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212" y="2393188"/>
            <a:ext cx="2471788" cy="14830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3FF7F37-0535-807F-1EF5-8A91475DA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2974" y="2595802"/>
            <a:ext cx="1616765" cy="107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51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12C65C0C-C6AB-617C-4F5D-A410DB2C8BA4}"/>
              </a:ext>
            </a:extLst>
          </p:cNvPr>
          <p:cNvSpPr txBox="1"/>
          <p:nvPr/>
        </p:nvSpPr>
        <p:spPr>
          <a:xfrm>
            <a:off x="525117" y="500921"/>
            <a:ext cx="11141765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คำทำนายของผู้เผยพระวจนะ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</a:t>
            </a:r>
          </a:p>
          <a:p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ฮาบากุก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2:4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016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ดูเถิด คนหยิ่งจองหอง จิตใจภายในเขา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ไม่ซื่อตรง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2032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แต่ว่าคนชอบธรรมจะดำรงชีวิตอยู่ด้วย</a:t>
            </a:r>
            <a:r>
              <a:rPr lang="th-TH" altLang="zh-HK" sz="3600" u="sng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ความซื่อสัตย์</a:t>
            </a:r>
            <a:endParaRPr lang="en-US" altLang="zh-HK" sz="3600" u="sng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76200" indent="203200"/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คำ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ยืนยัน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จากเปาโล 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โรม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1:17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54000" indent="-101600"/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เพราะว่าในข่าวประเสริฐนั้น ความชอบธรรมซึ่งเกิดมาจากพระเจ้าก็ได้สำแดงออกโดย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ความเชื่อ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และเพื่อ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ความเชื่อ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ตามที่พระคัมภีร์มีเขียนไว้ว่า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600" i="1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3600" i="1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คนชอบธรรมจะมีชีวิตดำรงอยู่โดย</a:t>
            </a:r>
            <a:r>
              <a:rPr lang="th-TH" altLang="zh-HK" sz="36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ความเชื่อ</a:t>
            </a:r>
            <a:r>
              <a:rPr lang="th-TH" altLang="zh-HK" sz="3600" i="1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”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36D0751-8122-737C-9DB2-9205FC0FA126}"/>
              </a:ext>
            </a:extLst>
          </p:cNvPr>
          <p:cNvSpPr txBox="1"/>
          <p:nvPr/>
        </p:nvSpPr>
        <p:spPr>
          <a:xfrm>
            <a:off x="7583556" y="2713383"/>
            <a:ext cx="27719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altLang="zh-HK" sz="5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ความเชื่อ</a:t>
            </a:r>
            <a:endParaRPr lang="zh-HK" altLang="en-US" sz="54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20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2195</Words>
  <Application>Microsoft Office PowerPoint</Application>
  <PresentationFormat>寬螢幕</PresentationFormat>
  <Paragraphs>140</Paragraphs>
  <Slides>23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Tahoma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cw ip</dc:creator>
  <cp:lastModifiedBy>cw ip</cp:lastModifiedBy>
  <cp:revision>13</cp:revision>
  <dcterms:created xsi:type="dcterms:W3CDTF">2022-09-07T04:23:43Z</dcterms:created>
  <dcterms:modified xsi:type="dcterms:W3CDTF">2022-10-19T08:52:04Z</dcterms:modified>
</cp:coreProperties>
</file>