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6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</p:sldIdLst>
  <p:sldSz cx="12192000" cy="6858000"/>
  <p:notesSz cx="6858000" cy="9144000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C99A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6" autoAdjust="0"/>
    <p:restoredTop sz="94660"/>
  </p:normalViewPr>
  <p:slideViewPr>
    <p:cSldViewPr snapToGrid="0">
      <p:cViewPr varScale="1">
        <p:scale>
          <a:sx n="61" d="100"/>
          <a:sy n="61" d="100"/>
        </p:scale>
        <p:origin x="844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AB362AD-8CEB-6CA4-DF28-6FE4819517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67C86CE1-AB4B-DEDA-AE3B-5A9ECBA3FF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4CD91CF-72E0-31FB-09B7-21233A716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3/5/2023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E84B3B6-D6EA-A9D7-4143-5F543E698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D20F86C-9465-7A5F-22B7-2F72C293A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092711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72B0677-5BF2-C63F-E285-98CC3F30F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E6A5BD19-F421-4C8F-B84E-FF5E41AA99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C50C058-2920-27DA-83FA-832307ABA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3/5/2023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8BA22A5-8847-658A-02B3-05934BDAA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A652D71-21F4-3311-E0E2-64A8D6DDE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246687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9FC70FF0-A75E-4F7D-2183-07FF5621C8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A1D6275A-D802-2702-1091-205CDF2E6A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DBA37CA-CEB7-573C-21D4-20DF85188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3/5/2023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1A804DC-2BFD-507B-B1A0-7DEF6A662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FF186D4-AD7C-DBF7-D424-03E813641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561469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6259128-6E81-589C-B5DC-6EEBF8E1E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948B7B2-92DD-D129-34E5-652DE29F3F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3541493-97F1-29F8-E014-C83E83420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3/5/2023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E27EEA1-16B3-95AF-92AE-E9F7FF28A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4D42DEB-87C9-06D1-1AD4-9870CFE63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031497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362E6A7-6040-4AEF-8B74-D2980D9B3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D4DF019-3091-09E7-FAF1-AA7E87A215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553094B-E461-E90D-E193-4346705D3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3/5/2023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F364A08-2C78-9F31-7064-2ADE35ABA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C66CB93-9125-4D2F-C48E-CDEEF2E68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6907450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CAF1194-FC1A-538C-D83E-27ABD2FBB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45DF70F-CFDF-FAF1-2702-DE0E0003A2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6BDB6902-DF3D-0CD5-233C-F3B3A87203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B2188EDC-B3E9-1CB8-928C-3AA718EB5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3/5/2023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0EDBC070-8E08-3588-503C-733981FF2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7EADB1A8-7760-B9F5-3CA0-48271D41B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225451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1EB3FBB-90F7-8BA9-621F-4A89D5EB2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B1BA939-59B5-5C1D-C51E-19FD741E01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8B0BDDCD-C129-5BA1-C367-9C0C7F1480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F132B902-FD41-88FF-6A02-B27087DA38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41BE0E1C-5018-B3D0-578B-E66C33FE3A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30A7E0D4-D9A1-BD22-CAFF-D018FFE2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3/5/2023</a:t>
            </a:fld>
            <a:endParaRPr lang="zh-HK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46F8FB5F-CFF8-C062-D197-DCA00F9B1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8002C4FB-BF63-32AC-2179-C296F27D9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301055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3089934-CBBD-73C3-B48A-1384B4FCE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8930A6BD-52BB-3E36-102D-C2799D0B8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3/5/2023</a:t>
            </a:fld>
            <a:endParaRPr lang="zh-HK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6C3A2509-914C-4108-9544-672AA1BA6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83666653-B4C7-979A-140D-3E3420643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740720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A09A19ED-C044-1D35-972C-BA14FDC23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3/5/2023</a:t>
            </a:fld>
            <a:endParaRPr lang="zh-HK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271AC15B-5208-F60C-973E-EBE558F61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35DA81B-734A-A508-7244-85F2BD931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786258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233244F-7AE5-D0E1-8D03-716D15CBF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0ED30A1-A382-928F-8945-07A6034D21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2488E7CC-0B84-903A-50FD-A350A157A2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8FC7A58E-6DE2-33E6-B9D9-837357259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3/5/2023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E9601EF-D17B-70E4-0969-898B77EE6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AD49E310-D76F-D545-4180-B81BC232D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986002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23C8324-14D4-026D-1BDC-321C7D4E9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FA5C6E7F-6998-4BEC-0555-C9B6E90CEA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HK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78B7420B-7824-F89B-3B13-4D05DE6C86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2AE4E35-4E99-7C87-67AE-844484246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3/5/2023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1673BAFB-3441-D869-3F1F-372974ED0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0DBA9B55-80F6-92D9-2296-721411E71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872639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051EFC26-965E-C1ED-D621-81E2F84B2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1D26793-6470-EF25-A021-D226117BB7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9067A04-96FD-D5A3-7123-14AAB079C9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A7D98-3674-487D-9170-C1DEFF51F09B}" type="datetimeFigureOut">
              <a:rPr lang="zh-HK" altLang="en-US" smtClean="0"/>
              <a:t>3/5/2023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AB9C915-2845-3BC4-64A9-DED45E0807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8976319-ECD6-479F-ADA6-67EA93B4F4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373881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487CA0B3-674F-EB9E-CF4D-08FE6AF88323}"/>
              </a:ext>
            </a:extLst>
          </p:cNvPr>
          <p:cNvSpPr txBox="1"/>
          <p:nvPr/>
        </p:nvSpPr>
        <p:spPr>
          <a:xfrm>
            <a:off x="472967" y="-639223"/>
            <a:ext cx="10238337" cy="36708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HK" sz="7200" b="1" dirty="0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CTC BS Book of Romans</a:t>
            </a:r>
            <a:endParaRPr lang="en-US" altLang="zh-TW" sz="7200" b="1" dirty="0">
              <a:solidFill>
                <a:srgbClr val="FF0000"/>
              </a:solidFill>
              <a:effectLst/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HK" sz="7200" b="1" dirty="0" err="1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บทที่</a:t>
            </a:r>
            <a:r>
              <a:rPr lang="en-US" altLang="zh-HK" sz="7200" b="1" dirty="0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altLang="zh-HK" sz="72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32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C3061E65-FA3F-4723-96B7-2E430E15029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300607" y="952442"/>
            <a:ext cx="6891393" cy="529809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B5C908F6-DE11-70D2-AEC4-39D9073EBD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89" r="14492"/>
          <a:stretch/>
        </p:blipFill>
        <p:spPr>
          <a:xfrm>
            <a:off x="3967686" y="3826387"/>
            <a:ext cx="4372301" cy="315374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42B97C00-AB7F-A4FF-C196-5351D839CE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7948" y="626890"/>
            <a:ext cx="3638550" cy="363855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5C8465CE-D997-4F22-0C85-09F85CACBC08}"/>
              </a:ext>
            </a:extLst>
          </p:cNvPr>
          <p:cNvSpPr txBox="1"/>
          <p:nvPr/>
        </p:nvSpPr>
        <p:spPr>
          <a:xfrm>
            <a:off x="402156" y="1135672"/>
            <a:ext cx="9796902" cy="45866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th-TH" altLang="zh-HK" sz="8000" dirty="0"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คำตักเตือนครั้งสุดท้าย 1</a:t>
            </a:r>
            <a:r>
              <a:rPr lang="en-US" altLang="zh-HK" sz="8000" dirty="0">
                <a:effectLst/>
                <a:latin typeface="Tahoma" panose="020B0604030504040204" pitchFamily="34" charset="0"/>
                <a:ea typeface="新細明體" panose="02020500000000000000" pitchFamily="18" charset="-120"/>
              </a:rPr>
              <a:t>6:1-27</a:t>
            </a:r>
            <a:endParaRPr lang="en-US" altLang="zh-HK" sz="8000" dirty="0">
              <a:solidFill>
                <a:srgbClr val="FFC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83950C54-34C6-AF92-98EE-F19C169F7E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967" y="4529545"/>
            <a:ext cx="3087717" cy="228025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4CE39C4F-D6F2-B594-F1A2-22F4374F432C}"/>
              </a:ext>
            </a:extLst>
          </p:cNvPr>
          <p:cNvSpPr txBox="1"/>
          <p:nvPr/>
        </p:nvSpPr>
        <p:spPr>
          <a:xfrm>
            <a:off x="1383679" y="4637309"/>
            <a:ext cx="7328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sz="3600" dirty="0">
                <a:solidFill>
                  <a:srgbClr val="FF0000"/>
                </a:solidFill>
                <a:latin typeface="Amasis MT Pro Black" panose="02040A04050005020304" pitchFamily="18" charset="0"/>
              </a:rPr>
              <a:t>29</a:t>
            </a:r>
            <a:endParaRPr lang="zh-HK" altLang="en-US" sz="3600" dirty="0">
              <a:solidFill>
                <a:srgbClr val="FF0000"/>
              </a:solidFill>
              <a:latin typeface="Amasis MT Pro Black" panose="02040A04050005020304" pitchFamily="18" charset="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177D6734-457E-E561-AFD2-956B48C779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2233" y="4243799"/>
            <a:ext cx="2323515" cy="1742636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1811443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F52D51A-065A-57B9-401E-2BEAF29526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17" t="31264" r="25949" b="22605"/>
          <a:stretch/>
        </p:blipFill>
        <p:spPr>
          <a:xfrm>
            <a:off x="178676" y="136633"/>
            <a:ext cx="11873966" cy="6348249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7255D70F-AF3B-8014-BA13-3B7442C0C9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3710" y="5702983"/>
            <a:ext cx="1818290" cy="115764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3454E2AD-4210-5120-2F19-7D2DBB6875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5420" y="5902262"/>
            <a:ext cx="1818290" cy="955738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144A11E8-6EAE-51F4-C26A-97C9E86611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8646" y="5722422"/>
            <a:ext cx="1286774" cy="1135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5595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25B57BAB-28EA-24F3-E6DB-5AA1A10DBD09}"/>
              </a:ext>
            </a:extLst>
          </p:cNvPr>
          <p:cNvSpPr txBox="1"/>
          <p:nvPr/>
        </p:nvSpPr>
        <p:spPr>
          <a:xfrm>
            <a:off x="304800" y="230695"/>
            <a:ext cx="11582400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3600" kern="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14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ขอฝากคำทักทายมายังอาสินครีทัส ฟเลโกน เฮอร์เมส </a:t>
            </a:r>
            <a:endParaRPr lang="en-US" altLang="zh-HK" sz="36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en-US" altLang="zh-HK" sz="3600" kern="0" dirty="0">
                <a:solidFill>
                  <a:srgbClr val="12121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  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ปัทโรบัส เฮอร์มาส และบรรดาพี่น้องที่อยู่กับเขาเหล่านั้น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 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endParaRPr lang="en-US" altLang="zh-HK" sz="3600" kern="0" baseline="30000" dirty="0">
              <a:solidFill>
                <a:srgbClr val="121212"/>
              </a:solidFill>
              <a:effectLst/>
              <a:latin typeface="Tahoma" panose="020B0604030504040204" pitchFamily="34" charset="0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r>
              <a:rPr lang="en-US" altLang="zh-HK" sz="3600" kern="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15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ขอฝากคำทักทายมายังฟีโลโลกัส นางยูเลีย </a:t>
            </a:r>
            <a:endParaRPr lang="en-US" altLang="zh-HK" sz="36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en-US" altLang="zh-HK" sz="3600" kern="0" dirty="0">
                <a:solidFill>
                  <a:srgbClr val="12121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 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และเนเรอัสกับน้องสาวของเขา </a:t>
            </a:r>
            <a:endParaRPr lang="en-US" altLang="zh-HK" sz="36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en-US" altLang="zh-HK" sz="3600" kern="0" dirty="0">
                <a:solidFill>
                  <a:srgbClr val="12121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 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และโอลิมปัสกับบรรดาธรรมิกชนที่อยู่กับพวกเขา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 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323850" indent="-323850"/>
            <a:endParaRPr lang="en-US" altLang="zh-HK" sz="3600" kern="0" dirty="0">
              <a:solidFill>
                <a:srgbClr val="121212"/>
              </a:solidFill>
              <a:effectLst/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  <a:sym typeface="Wingdings" panose="05000000000000000000" pitchFamily="2" charset="2"/>
            </a:endParaRPr>
          </a:p>
          <a:p>
            <a:pPr marL="323850" indent="-323850"/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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ในคริสตจักรโรมัน สมาชิกมีขุนนางและทาส ชายและหญิง ยิวและต่างชาติ และสถานะทางสังและคนที่ไม่มีใครรู้จัก แต่ "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จะไม่เป็นยิวหรือกรีก จะไม่เป็นทาสหรือไท จะไม่เป็นชายหรือหญิง เพราะว่าท่านทั้งหลายเป็นอันหนึ่งอันเดียวกันในพระเยซูคริสต์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” (กาลาเทีย 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3:28) 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th-TH" altLang="zh-HK" sz="32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มีปัญหาตามหมวดหมู่ในคริสตจักรทุกวันนี้หรือไม่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?</a:t>
            </a:r>
            <a:endParaRPr lang="zh-HK" altLang="en-US" sz="3200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256A9911-49FF-A1C9-945C-2E78CBC1FB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2372" y="1304896"/>
            <a:ext cx="2669628" cy="1772633"/>
          </a:xfrm>
          <a:prstGeom prst="rect">
            <a:avLst/>
          </a:prstGeom>
        </p:spPr>
      </p:pic>
      <p:pic>
        <p:nvPicPr>
          <p:cNvPr id="1026" name="Picture 2" descr="BBC Radio 4 - In Our Time, Early Christian Martyrdom">
            <a:extLst>
              <a:ext uri="{FF2B5EF4-FFF2-40B4-BE49-F238E27FC236}">
                <a16:creationId xmlns:a16="http://schemas.microsoft.com/office/drawing/2014/main" id="{E8345B4C-2EF4-B843-77BA-57155CF0F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2427" y="2839755"/>
            <a:ext cx="2049517" cy="1152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32209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9FD9208-108D-3084-3E6B-D89DF30C46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76" t="38469" r="25603" b="23524"/>
          <a:stretch/>
        </p:blipFill>
        <p:spPr>
          <a:xfrm>
            <a:off x="241738" y="178675"/>
            <a:ext cx="11855670" cy="5213131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84E58B3E-4FA6-6F64-A0AF-73981E1926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5681" y="4193628"/>
            <a:ext cx="3422771" cy="2664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8518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F4CBBCD-9564-58FC-3F87-01876EB4DA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689" t="28506" r="24827" b="10958"/>
          <a:stretch/>
        </p:blipFill>
        <p:spPr>
          <a:xfrm>
            <a:off x="178674" y="157655"/>
            <a:ext cx="11696357" cy="6591504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9AEF2B50-AFD3-7247-6B09-CBC1890D18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9739" y="5272094"/>
            <a:ext cx="1932261" cy="108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631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CAE5890-6566-9106-3565-B346F2F1ED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603" t="45670" r="25862" b="27970"/>
          <a:stretch/>
        </p:blipFill>
        <p:spPr>
          <a:xfrm>
            <a:off x="178675" y="525517"/>
            <a:ext cx="11731438" cy="3584028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EF0BE748-384E-937C-3915-E7EAA47297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5958" y="3513527"/>
            <a:ext cx="6327228" cy="343903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0A73835A-1C35-B2C2-513F-BE437C91D5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9916" y="2351245"/>
            <a:ext cx="3132083" cy="2706085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5256452B-9A77-1471-7462-76BDEC9FC0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6191" y="4916415"/>
            <a:ext cx="2052802" cy="205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164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5469EA31-5AA6-AEF2-E37D-C64F891A74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603" t="37701" r="25690" b="14636"/>
          <a:stretch/>
        </p:blipFill>
        <p:spPr>
          <a:xfrm>
            <a:off x="-16997" y="168167"/>
            <a:ext cx="11946238" cy="6575718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DB82E16B-CC57-E1BA-74C7-0CF07869FC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9839" y="1190851"/>
            <a:ext cx="2322777" cy="1743607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7082E704-E7CE-24BB-9993-D848149FE9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9839" y="1190851"/>
            <a:ext cx="911250" cy="1190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8858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5A359F3-3C4E-F84B-9039-FB0AAA1401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603" t="39233" r="26034" b="16782"/>
          <a:stretch/>
        </p:blipFill>
        <p:spPr>
          <a:xfrm>
            <a:off x="209968" y="0"/>
            <a:ext cx="11772064" cy="6022428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93769035-D75B-5926-20BE-5B6B4E2158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5890" y="5549385"/>
            <a:ext cx="1017040" cy="1308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0048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83F4A6CB-1FD1-536A-2FCB-CF1330D6B7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1034" y="4877456"/>
            <a:ext cx="3520966" cy="1980543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30DF6FE4-70F1-0E03-FD97-278D84C9D73B}"/>
              </a:ext>
            </a:extLst>
          </p:cNvPr>
          <p:cNvSpPr txBox="1"/>
          <p:nvPr/>
        </p:nvSpPr>
        <p:spPr>
          <a:xfrm>
            <a:off x="199697" y="0"/>
            <a:ext cx="11792606" cy="6863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altLang="zh-HK" sz="3600" b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คำยอพระเกียรติตอนจบ</a:t>
            </a:r>
            <a:endParaRPr lang="zh-TW" altLang="zh-HK" sz="20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200" kern="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25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จงถวายพระเกียรติแด่พระองค์ผู้ทรงสามารถให้ท่านทั้งหลายตั้งมั่นคงตามข่าวประเสริฐซึ่งข้าพเจ้าได้ประกาศนั้น คือเรื่องเกี่ยวกับพระเยซูคริสต์ ตามการเปิดเผยข้อล้ำลึก ซึ่งได้ปิดบังไว้ตั้งแต่โบราณกาล</a:t>
            </a:r>
            <a:endParaRPr lang="zh-TW" altLang="zh-HK" sz="20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“</a:t>
            </a:r>
            <a:r>
              <a:rPr lang="th-TH" altLang="zh-HK" sz="2800" b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ตามการเปิดเผยข้อล้ำลึก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” </a:t>
            </a:r>
            <a:endParaRPr lang="zh-TW" altLang="zh-HK" sz="20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เปิดเผยโดย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:</a:t>
            </a:r>
            <a:endParaRPr lang="zh-TW" altLang="zh-HK" sz="20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“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ข่าวประเสริฐที่ได้ประกาศ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” 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ให้ผู้คนเข้าใจ</a:t>
            </a:r>
            <a:r>
              <a:rPr lang="th-TH" altLang="zh-HK" sz="32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พระประสงค์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ของพระเจ้า</a:t>
            </a:r>
            <a:endParaRPr lang="zh-TW" altLang="zh-HK" sz="20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2743200" indent="-2743200"/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“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เรื่องเกี่ยวกับพระเยซูคริสต์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” 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ให้ผู้คนได้สัมผัสกับความเป็นจริงของ</a:t>
            </a:r>
            <a:endParaRPr lang="en-US" altLang="zh-HK" sz="32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pPr marL="2743200" indent="-2743200"/>
            <a:r>
              <a:rPr lang="en-US" altLang="zh-HK" sz="3200" kern="0" dirty="0">
                <a:solidFill>
                  <a:srgbClr val="12121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   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พระเจ้าที่</a:t>
            </a:r>
            <a:r>
              <a:rPr lang="th-TH" altLang="zh-HK" sz="32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อยู่ด้วยกัน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กับมนุษย์</a:t>
            </a:r>
            <a:endParaRPr lang="zh-TW" altLang="zh-HK" sz="20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200" kern="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26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แต่เดี๋ยวนี้ได้เปิดเผยให้ปรากฏแล้ว โดยคำเขียนของบรรดาผู้เผยพระวจนะ ให้ชนทุกชาติเห็น</a:t>
            </a:r>
            <a:r>
              <a:rPr lang="th-TH" altLang="zh-HK" sz="32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ประจักษ์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ตามซึ่งพระเจ้าผู้ทรงดำรงเป็นนิตย์ ได้ทรงบัญชาไว้เพื่อให้เขาได้</a:t>
            </a:r>
            <a:r>
              <a:rPr lang="th-TH" altLang="zh-HK" sz="32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เชื่อ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 </a:t>
            </a:r>
            <a:endParaRPr lang="zh-TW" altLang="zh-HK" sz="20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3562350" indent="-3562350"/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“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ชนทุกชาติ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…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ได้เชื่อ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”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แสดงให้เห็นถึง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 </a:t>
            </a:r>
          </a:p>
          <a:p>
            <a:pPr marL="3562350" indent="-3562350"/>
            <a:r>
              <a:rPr lang="en-US" altLang="zh-HK" sz="3200" kern="0" dirty="0">
                <a:solidFill>
                  <a:srgbClr val="121212"/>
                </a:solidFill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    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“</a:t>
            </a:r>
            <a:r>
              <a:rPr lang="th-TH" altLang="zh-HK" sz="28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ข่าวประเสริฐนั้นเป็น</a:t>
            </a:r>
            <a:r>
              <a:rPr lang="th-TH" altLang="zh-HK" sz="28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ฤทธานุภาพ</a:t>
            </a:r>
            <a:r>
              <a:rPr lang="th-TH" altLang="zh-HK" sz="28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ของพระเจ้า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”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453006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9425571-2AEF-3D8F-ADB2-E18007018A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689" t="46283" r="25517" b="16629"/>
          <a:stretch/>
        </p:blipFill>
        <p:spPr>
          <a:xfrm>
            <a:off x="147144" y="210206"/>
            <a:ext cx="11897710" cy="5087007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D322CA81-6615-8C22-38CC-2342C1AB7C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9435" y="3628892"/>
            <a:ext cx="5689380" cy="3229108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9212935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914887DD-309B-09C4-D37A-063D971B2882}"/>
              </a:ext>
            </a:extLst>
          </p:cNvPr>
          <p:cNvSpPr txBox="1"/>
          <p:nvPr/>
        </p:nvSpPr>
        <p:spPr>
          <a:xfrm>
            <a:off x="152400" y="274290"/>
            <a:ext cx="11887200" cy="63094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0" indent="-304800"/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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ในคริสตจักรยุคแรก เมื่อผู้เชื่อไปเยี่ยมหรือย้ายไปอยู่ที่อื่น คริสตจักรเดิมจะออกจดหมายแนะนำตัวหรือข้อเสนอแนะนำสันนิษฐาน จดหมายนี้ถูกส่งไปยังกรุงโรมโดยเฟบี 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th-TH" altLang="zh-HK" sz="4000" b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คำทักทายส่วนตัว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600" kern="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1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ข้าพเจ้าขอฝากน้องสาวของเราไว้กับพวกท่านคือ</a:t>
            </a:r>
            <a:endParaRPr lang="en-US" altLang="zh-HK" sz="36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en-US" altLang="zh-HK" sz="3600" kern="0" dirty="0">
                <a:solidFill>
                  <a:srgbClr val="12121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  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เฟบีผู้เป็นมัคนายิกาในคริสตจักร</a:t>
            </a:r>
            <a:r>
              <a:rPr lang="th-TH" altLang="zh-HK" sz="3600" u="sng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เคนเครีย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   </a:t>
            </a:r>
          </a:p>
          <a:p>
            <a:r>
              <a:rPr lang="en-US" altLang="zh-HK" sz="3600" kern="0" dirty="0">
                <a:solidFill>
                  <a:srgbClr val="121212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        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&gt;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ท่าเรือประมาณ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9 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กิโลเมตร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ทางตะวันออกของเมืองโครินธ์</a:t>
            </a:r>
            <a:endParaRPr lang="en-US" altLang="zh-HK" sz="28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endParaRPr lang="en-US" altLang="zh-TW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600" kern="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2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กรุณารับนางไว้ให้</a:t>
            </a:r>
            <a:r>
              <a:rPr lang="th-TH" altLang="zh-HK" sz="36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สมกับฐานะธรรมิกชน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ในองค์พระผู้เป็นเจ้า และโปรดให้ความช่วยเหลือในทุกสิ่งที่นางต้องการ เพราะนางได้ช่วยอุปถัมภ์คนมากมายรวมทั้งข้าพเจ้าด้วย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53FA2524-C78C-DE3A-81A8-280A5E485C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3"/>
              </a:clrFrom>
              <a:clrTo>
                <a:srgbClr val="FFFFF3">
                  <a:alpha val="0"/>
                </a:srgbClr>
              </a:clrTo>
            </a:clrChange>
          </a:blip>
          <a:srcRect l="23701" r="22046" b="12544"/>
          <a:stretch/>
        </p:blipFill>
        <p:spPr>
          <a:xfrm>
            <a:off x="9648496" y="1212304"/>
            <a:ext cx="2774732" cy="3748580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4C6AE6B9-2145-DFAB-0D5E-026D2F5A65CC}"/>
              </a:ext>
            </a:extLst>
          </p:cNvPr>
          <p:cNvSpPr txBox="1"/>
          <p:nvPr/>
        </p:nvSpPr>
        <p:spPr>
          <a:xfrm>
            <a:off x="0" y="2901928"/>
            <a:ext cx="62484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b="1" i="0" dirty="0">
                <a:solidFill>
                  <a:srgbClr val="424242"/>
                </a:solidFill>
                <a:effectLst/>
                <a:latin typeface="Open Sans" panose="020B0606030504020204" pitchFamily="34" charset="0"/>
              </a:rPr>
              <a:t>Phoebe</a:t>
            </a:r>
          </a:p>
          <a:p>
            <a:endParaRPr lang="en-US" altLang="zh-HK" b="1" dirty="0">
              <a:solidFill>
                <a:srgbClr val="424242"/>
              </a:solidFill>
              <a:latin typeface="Open Sans" panose="020B0606030504020204" pitchFamily="34" charset="0"/>
            </a:endParaRPr>
          </a:p>
          <a:p>
            <a:r>
              <a:rPr lang="el-GR" altLang="zh-HK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Φοίβην</a:t>
            </a:r>
            <a:endParaRPr lang="en-US" altLang="zh-HK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endParaRPr lang="en-US" altLang="zh-HK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n-US" altLang="zh-HK" dirty="0">
                <a:solidFill>
                  <a:srgbClr val="000000"/>
                </a:solidFill>
                <a:latin typeface="Times New Roman" panose="02020603050405020304" pitchFamily="18" charset="0"/>
              </a:rPr>
              <a:t>Bright and shinning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27403375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E65CF06-A99B-A819-39D1-45794E0EC5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689" t="39234" r="25948" b="15402"/>
          <a:stretch/>
        </p:blipFill>
        <p:spPr>
          <a:xfrm>
            <a:off x="117494" y="122601"/>
            <a:ext cx="11938723" cy="6299219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52E875A3-60C8-1E67-4352-68EF3D5D45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3379" y="4788948"/>
            <a:ext cx="3678621" cy="2069489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C868E1B5-0AA5-74E1-B81B-46264AA127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7448" y="5477718"/>
            <a:ext cx="2603938" cy="136055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48F0643E-19ED-2421-A252-578EB434FC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99998" y="5528441"/>
            <a:ext cx="1991849" cy="1329559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42467844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BFE25E99-1CD0-C366-59AD-F075353CB100}"/>
              </a:ext>
            </a:extLst>
          </p:cNvPr>
          <p:cNvSpPr txBox="1"/>
          <p:nvPr/>
        </p:nvSpPr>
        <p:spPr>
          <a:xfrm>
            <a:off x="178675" y="89624"/>
            <a:ext cx="11834649" cy="6678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3600" kern="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3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ขอทักทายมายังนางปริสคาและอาควิลลา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 </a:t>
            </a:r>
          </a:p>
          <a:p>
            <a:r>
              <a:rPr lang="en-US" altLang="zh-HK" sz="3600" kern="0" dirty="0">
                <a:solidFill>
                  <a:srgbClr val="121212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   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ผู้ร่วมงานกับข้าพเจ้าในพระราชกิจของพระเยซูคริสต์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 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600" kern="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4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ซึ่งได้เสี่ยงชีวิตเพื่อช่วยชีวิตของข้าพเจ้า ข้าพเจ้าขอขอบคุณ</a:t>
            </a:r>
            <a:endParaRPr lang="en-US" altLang="zh-HK" sz="36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en-US" altLang="zh-HK" sz="3600" kern="0" dirty="0">
                <a:solidFill>
                  <a:srgbClr val="12121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  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เขาทั้งสอง ไม่เพียงข้าพเจ้าคนเดียว แต่คริสตจักรทุกแห่งของ</a:t>
            </a:r>
            <a:endParaRPr lang="en-US" altLang="zh-HK" sz="36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en-US" altLang="zh-HK" sz="3600" kern="0" dirty="0">
                <a:solidFill>
                  <a:srgbClr val="12121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  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คนต่างชาติด้วย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 </a:t>
            </a:r>
          </a:p>
          <a:p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กิจการ </a:t>
            </a:r>
            <a:r>
              <a:rPr lang="en-US" altLang="zh-HK" sz="32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18:1-3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20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</a:rPr>
              <a:t>1</a:t>
            </a:r>
            <a:r>
              <a:rPr lang="th-TH" altLang="zh-HK" sz="320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หลังจากนั้น เปาโลจึงออกจากกรุงเอเธนส์ไปยังเมืองโครินธ์</a:t>
            </a:r>
            <a:endParaRPr lang="en-US" altLang="zh-HK" sz="3200" dirty="0">
              <a:solidFill>
                <a:srgbClr val="121212"/>
              </a:solidFill>
              <a:effectLst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r>
              <a:rPr lang="en-US" altLang="zh-HK" sz="320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</a:rPr>
              <a:t>2</a:t>
            </a:r>
            <a:r>
              <a:rPr lang="th-TH" altLang="zh-HK" sz="320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ท่านพบยิวคนหนึ่งที่นั่นชื่ออาควิลลาซึ่งเกิดในแคว้นปอนทัส แต่พึ่งมาจากประเทศอิตาลีกับภรรยาที่ชื่อปริสสิลลา เพราะจักรพรรดิคลาวดิอัสมีรับสั่งให้พวกยิวทั้งหมดออกไปจากกรุงโรม เปาโลจึงไปหาคนทั้งสอง</a:t>
            </a:r>
            <a:r>
              <a:rPr lang="en-US" altLang="zh-HK" sz="32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</a:rPr>
              <a:t> </a:t>
            </a:r>
            <a:r>
              <a:rPr lang="en-US" altLang="zh-HK" sz="320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</a:rPr>
              <a:t>3</a:t>
            </a:r>
            <a:r>
              <a:rPr lang="th-TH" altLang="zh-HK" sz="320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ท่าน</a:t>
            </a:r>
            <a:r>
              <a:rPr lang="th-TH" altLang="zh-HK" sz="3200" dirty="0">
                <a:solidFill>
                  <a:srgbClr val="FF0000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อาศัย</a:t>
            </a:r>
            <a:r>
              <a:rPr lang="th-TH" altLang="zh-HK" sz="320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และ</a:t>
            </a:r>
            <a:r>
              <a:rPr lang="th-TH" altLang="zh-HK" sz="3200" dirty="0">
                <a:solidFill>
                  <a:srgbClr val="FF0000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ทำงานอยู่กับเขาทั้งสอง</a:t>
            </a:r>
            <a:r>
              <a:rPr lang="th-TH" altLang="zh-HK" sz="320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 เพราะว่าทั้งสองฝ่ายเป็นช่างทำเต็นท์ด้วยกัน</a:t>
            </a:r>
            <a:endParaRPr lang="zh-HK" altLang="en-US" sz="3200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9EDCB83C-335E-4F1D-0094-D8CAA97E39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2854" y="2366963"/>
            <a:ext cx="2772923" cy="139083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19E14456-25BA-F52A-A6D7-9D1EA87D54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8477" y="2272369"/>
            <a:ext cx="1730097" cy="1942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2651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8D7F58A-A159-F14D-4984-222FA4E345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258" t="46131" r="26552" b="20459"/>
          <a:stretch/>
        </p:blipFill>
        <p:spPr>
          <a:xfrm>
            <a:off x="153338" y="178676"/>
            <a:ext cx="11885323" cy="4635062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9EFB092D-899F-80DF-6AA2-6BBA92E8F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6154" y="4071804"/>
            <a:ext cx="2105846" cy="2786196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8A31DC23-2B8D-7949-CDFA-5A8101BD42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1406" y="4141110"/>
            <a:ext cx="4084747" cy="2664369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EC631F22-291A-6ABF-DAB4-AE66EFA6D56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9902"/>
          <a:stretch/>
        </p:blipFill>
        <p:spPr>
          <a:xfrm>
            <a:off x="1686580" y="4455072"/>
            <a:ext cx="4314825" cy="2402928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9C8D4C37-BAE7-8B3A-95DF-DAC683D6A907}"/>
              </a:ext>
            </a:extLst>
          </p:cNvPr>
          <p:cNvSpPr txBox="1"/>
          <p:nvPr/>
        </p:nvSpPr>
        <p:spPr>
          <a:xfrm>
            <a:off x="985689" y="5127700"/>
            <a:ext cx="28071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Church at home</a:t>
            </a:r>
            <a:endParaRPr lang="zh-HK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35496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2D42D1A8-1074-9A75-EA1D-B40CAEE582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6386" y="2589890"/>
            <a:ext cx="7809689" cy="4352216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350BEB4E-6270-3929-4248-9F4653432199}"/>
              </a:ext>
            </a:extLst>
          </p:cNvPr>
          <p:cNvSpPr txBox="1"/>
          <p:nvPr/>
        </p:nvSpPr>
        <p:spPr>
          <a:xfrm>
            <a:off x="541282" y="261980"/>
            <a:ext cx="11219794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4000" kern="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5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และ</a:t>
            </a:r>
            <a:endParaRPr lang="en-US" altLang="zh-HK" sz="40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ขอฝากคำทักทายมายังคริสตจักรที่อยู่ในบ้านเขาด้วย ขอฝากคำทักทายมายังเอเปเนทัสที่รักของข้าพเจ้า </a:t>
            </a:r>
            <a:endParaRPr lang="en-US" altLang="zh-HK" sz="40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en-US" altLang="zh-HK" sz="4000" kern="0" dirty="0">
                <a:solidFill>
                  <a:srgbClr val="12121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ผู้เป็น</a:t>
            </a:r>
            <a:r>
              <a:rPr lang="th-TH" altLang="zh-HK" sz="40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คนแรก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ที่เข้ามาเชื่อในพระคริสต์ในแคว้นเอเชีย</a:t>
            </a:r>
            <a:endParaRPr lang="en-US" altLang="zh-HK" sz="40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en-US" altLang="zh-HK" sz="40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 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600" b="1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</a:rPr>
              <a:t>“</a:t>
            </a:r>
            <a:r>
              <a:rPr lang="th-TH" altLang="zh-HK" sz="3600" b="1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เอเปเนทัส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</a:rPr>
              <a:t>”—“</a:t>
            </a:r>
            <a:r>
              <a:rPr lang="th-TH" altLang="zh-HK" sz="3600" b="1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คนแรกที่เข้ามาเชื่อ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</a:rPr>
              <a:t>”:</a:t>
            </a:r>
            <a:r>
              <a:rPr lang="th-TH" altLang="zh-HK" sz="3600" kern="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ความท้าทายของผู้เชื่อคนแรกจะมีอะไรบ้าง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</a:rPr>
              <a:t>?_</a:t>
            </a:r>
            <a:endParaRPr lang="zh-HK" altLang="en-US" sz="4000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1ECEC79E-3BE9-6586-F3DB-9D79FAC9B9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2311" y="4361793"/>
            <a:ext cx="4435560" cy="2506191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2787907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7449A01-684A-41C0-A7E1-FA128D9C4D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172" t="40614" r="25776" b="22145"/>
          <a:stretch/>
        </p:blipFill>
        <p:spPr>
          <a:xfrm>
            <a:off x="115613" y="388881"/>
            <a:ext cx="11936162" cy="5097519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8C50F76B-0470-0A54-DF04-8F7DECE6BD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600" y="5081932"/>
            <a:ext cx="3288916" cy="182862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972B48D8-949A-770D-A6E5-6F1A87C645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8856"/>
          <a:stretch/>
        </p:blipFill>
        <p:spPr>
          <a:xfrm>
            <a:off x="10145910" y="5249064"/>
            <a:ext cx="732298" cy="99670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6000420D-3308-696A-4CDD-35AF5AABDE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18433" y="4612227"/>
            <a:ext cx="1173567" cy="158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5368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D3616B13-F809-C976-CF8A-523D6234F1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689" t="36168" r="24827" b="21226"/>
          <a:stretch/>
        </p:blipFill>
        <p:spPr>
          <a:xfrm>
            <a:off x="189186" y="136633"/>
            <a:ext cx="12065876" cy="5843753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A72673E8-4F43-28E1-5162-466D5D64B5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3696" y="5255830"/>
            <a:ext cx="2848303" cy="160217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0D750F2A-2417-08F0-470A-BB51338D43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3679" y="5914801"/>
            <a:ext cx="1235632" cy="94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3467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346D672-FD04-03DA-547E-362F3AE82D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16" t="34176" r="25777" b="17855"/>
          <a:stretch/>
        </p:blipFill>
        <p:spPr>
          <a:xfrm>
            <a:off x="157655" y="175957"/>
            <a:ext cx="11634952" cy="6445560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0A10986F-0A49-4F3E-AF3F-081C832FF6FC}"/>
              </a:ext>
            </a:extLst>
          </p:cNvPr>
          <p:cNvSpPr txBox="1"/>
          <p:nvPr/>
        </p:nvSpPr>
        <p:spPr>
          <a:xfrm>
            <a:off x="3825765" y="5181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b="0" i="0" dirty="0">
                <a:solidFill>
                  <a:srgbClr val="424242"/>
                </a:solidFill>
                <a:effectLst/>
                <a:latin typeface="Open Sans" panose="020B0606030504020204" pitchFamily="34" charset="0"/>
              </a:rPr>
              <a:t>slave in the imperial household</a:t>
            </a:r>
            <a:endParaRPr lang="zh-HK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CC8DDACC-4E1C-778E-43FA-C3BECA553A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4441" y="2260291"/>
            <a:ext cx="3520966" cy="1138446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D6BD36FA-B7D6-8D8E-022C-B07E31342B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0696"/>
          <a:stretch/>
        </p:blipFill>
        <p:spPr>
          <a:xfrm>
            <a:off x="8941915" y="4677103"/>
            <a:ext cx="3250085" cy="120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492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4081</TotalTime>
  <Words>630</Words>
  <Application>Microsoft Office PowerPoint</Application>
  <PresentationFormat>寬螢幕</PresentationFormat>
  <Paragraphs>52</Paragraphs>
  <Slides>18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18</vt:i4>
      </vt:variant>
    </vt:vector>
  </HeadingPairs>
  <TitlesOfParts>
    <vt:vector size="26" baseType="lpstr">
      <vt:lpstr>Amasis MT Pro Black</vt:lpstr>
      <vt:lpstr>Arial</vt:lpstr>
      <vt:lpstr>Calibri</vt:lpstr>
      <vt:lpstr>Calibri Light</vt:lpstr>
      <vt:lpstr>Open Sans</vt:lpstr>
      <vt:lpstr>Tahoma</vt:lpstr>
      <vt:lpstr>Times New Roman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cw ip</dc:creator>
  <cp:lastModifiedBy>cw ip</cp:lastModifiedBy>
  <cp:revision>71</cp:revision>
  <dcterms:created xsi:type="dcterms:W3CDTF">2022-09-07T04:23:43Z</dcterms:created>
  <dcterms:modified xsi:type="dcterms:W3CDTF">2023-05-03T03:06:46Z</dcterms:modified>
</cp:coreProperties>
</file>