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7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8/2/2023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B0D04B5-58AB-9C57-3006-7A4B98FE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2" y="732036"/>
            <a:ext cx="6254027" cy="62540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639870" y="-671886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21</a:t>
            </a:r>
            <a:endParaRPr lang="en-US" altLang="zh-HK" sz="7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0D97FF8-F08F-4942-A9FD-E0A99E3B9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0674"/>
          <a:stretch/>
        </p:blipFill>
        <p:spPr>
          <a:xfrm>
            <a:off x="8334703" y="3412438"/>
            <a:ext cx="3857297" cy="34455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2711668" y="1539306"/>
            <a:ext cx="7861480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บรรดาผู้ที่วางใจใน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พระเจ้าไม่มีอะไร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จะอวดอ้างได้ 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         </a:t>
            </a:r>
            <a:r>
              <a:rPr lang="th-TH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9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:1-3</a:t>
            </a:r>
            <a:r>
              <a:rPr lang="th-TH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3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4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1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</a:t>
            </a:r>
            <a:endParaRPr lang="en-US" altLang="zh-HK" sz="4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99255A-3FA6-3798-B0FA-6373EB46C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3" t="39233" r="33449" b="10345"/>
          <a:stretch/>
        </p:blipFill>
        <p:spPr>
          <a:xfrm>
            <a:off x="145675" y="0"/>
            <a:ext cx="11900650" cy="58437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F379B0F-C898-AF02-30C1-063F68F7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624" y="4641468"/>
            <a:ext cx="2955376" cy="221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18FCF3D-97AD-73C4-C94B-37437975BB18}"/>
              </a:ext>
            </a:extLst>
          </p:cNvPr>
          <p:cNvSpPr txBox="1"/>
          <p:nvPr/>
        </p:nvSpPr>
        <p:spPr>
          <a:xfrm>
            <a:off x="136635" y="179249"/>
            <a:ext cx="11960772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**11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และประชาชนยูดาห์กับประชาชนอิสราเอลจะรวมเข้าด้วยกัน และเขาทั้งหลายจะตั้งผู้หนึ่งให้เป็นประมุข และจะพากันขึ้นไปจากแผ่นดินนั้น  เพราะวันแห่งยิสเรเอลจะสำคัญมาก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 “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วันแห่งยิสเรเอล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คือในเวลานั้นพระเจ้าจะทรงปลูกประชากรของพระองค์บนแผ่นดิน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แผ่นดินที่เคยมี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ฆาตกรรม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และการ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นองเลือด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อีกครั้ง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TW" sz="3600" kern="0" dirty="0">
              <a:solidFill>
                <a:srgbClr val="121212"/>
              </a:solidFill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en-US" altLang="zh-TW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2:1</a:t>
            </a: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จงเรียกบรรดาน้องชายของเจ้าว่า “อัมมี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”(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ได้เป็นประชากรของเรา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จงเรียก  บรรดาน้องสาวของเจ้าว่า “รุหะมาห์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”(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ได้ความเมตตา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EAE9C7-74B4-C996-07CD-6F45BDFE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82" y="2921876"/>
            <a:ext cx="2172740" cy="27445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012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68D8801-D039-6838-2455-9E4D4377D922}"/>
              </a:ext>
            </a:extLst>
          </p:cNvPr>
          <p:cNvSpPr txBox="1"/>
          <p:nvPr/>
        </p:nvSpPr>
        <p:spPr>
          <a:xfrm>
            <a:off x="115614" y="137861"/>
            <a:ext cx="1207638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เส้นทางความเชื่อของอับราฮัม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:8-12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8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เมื่ออับราฮัมได้รับการทรงเรียกให้ออกเดินทางไปยังที่ที่ท่านจะรับเป็นมรดก ท่านก็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เชื่อฟัง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เดินทางออกไปโดยไม่รู้ว่าจะไปที่ไหน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9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โดยความเชื่อ ท่านได้อาศัยในแผ่นดินแห่งพระสัญญาเหมือนเป็น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คนต่างด้าว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โดยพักอยู่ใน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เต็นท์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ร่วมกับอิสอัคและยาโคบผู้เป็นทายาทตามพระสัญญาเดียวกันนั้น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10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เฝ้าคอย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นครที่ตั้งอยู่บนรากฐานซึ่งพระเจ้าทรงเป็นสถาปนิกและทรงเป็นผู้สร้าง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โดยความเชื่อ อับราฮัมได้รับพลังที่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จะมีบุตร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แม้ท่านชรามากแล้ว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และนางซาราห์เองก็เป็นหมัน เพราะท่านถือว่าพระองค์ผู้ทรงสัญญานั้น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ซื่อสัตย์</a:t>
            </a:r>
            <a:r>
              <a:rPr lang="en-US" altLang="zh-HK" sz="32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เหตุฉะนั้น จากชายคนเดียวซึ่งเป็น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เสมือนคนตายแล้ว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นั้น ก็ทำให้มีผู้สืบเชื้อสายเกิดมามากมายดังดวงดาวในท้องฟ้า และดังเม็ดทรายอันนับไม่ถ้วนที่ฝั่งทะเล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อับราฮัมมีประสบการณ์: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ประสบการณ์ของอับราฮัมยืนยันถ้อยคำของโฮเชยาอย่างไร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798A2D90-937B-C6C9-5D69-1C8FE1D8AFC0}"/>
              </a:ext>
            </a:extLst>
          </p:cNvPr>
          <p:cNvSpPr txBox="1"/>
          <p:nvPr/>
        </p:nvSpPr>
        <p:spPr>
          <a:xfrm>
            <a:off x="4815576" y="5678105"/>
            <a:ext cx="6514575" cy="270751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ฟังพระเจ้าแต่ไม่รู้ว่าพระเจ้าทำงานอย่างไร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5" name="文字方塊 512">
            <a:extLst>
              <a:ext uri="{FF2B5EF4-FFF2-40B4-BE49-F238E27FC236}">
                <a16:creationId xmlns:a16="http://schemas.microsoft.com/office/drawing/2014/main" id="{5241AC32-9F7E-8B30-BB8A-63BFDAAC8045}"/>
              </a:ext>
            </a:extLst>
          </p:cNvPr>
          <p:cNvSpPr txBox="1"/>
          <p:nvPr/>
        </p:nvSpPr>
        <p:spPr>
          <a:xfrm>
            <a:off x="5130888" y="6617486"/>
            <a:ext cx="7061112" cy="394329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ในที่สุดพระเจ้าก็จะทำตามที่สัญญาไว้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DC32DF-55EF-871F-0109-880A6BAF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541" y="5013941"/>
            <a:ext cx="1317458" cy="9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95D9A5-877D-0B6F-F92B-A07371B5F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1" t="28813" r="33276" b="12490"/>
          <a:stretch/>
        </p:blipFill>
        <p:spPr>
          <a:xfrm>
            <a:off x="168165" y="126123"/>
            <a:ext cx="11467528" cy="65164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9C4BF93-C64C-B74A-9ED5-4348BBF3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2010"/>
            <a:ext cx="1755228" cy="12455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25157C1-B7D7-4EA3-1470-B1B4FADA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62" b="26519"/>
          <a:stretch/>
        </p:blipFill>
        <p:spPr>
          <a:xfrm>
            <a:off x="7851228" y="2176365"/>
            <a:ext cx="2847975" cy="8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3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3026703-2B8A-507F-9909-547CEB137F75}"/>
              </a:ext>
            </a:extLst>
          </p:cNvPr>
          <p:cNvSpPr txBox="1"/>
          <p:nvPr/>
        </p:nvSpPr>
        <p:spPr>
          <a:xfrm>
            <a:off x="0" y="82725"/>
            <a:ext cx="1189771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และตามที่ท่านอิสยาห์ได้กล่าวไว้ก่อนว่า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ถ้าองค์พระผู้เป็นเจ้าจอมทัพไม่ได้ทรง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เหลือพงศ์พันธุ์ไว้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ให้เราบ้าง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เราก็จะเป็นเหมือนเมืองโสโดม และเมืองโกโมราห์”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45:7 </a:t>
            </a:r>
          </a:p>
          <a:p>
            <a:pPr marL="3048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ใช้ฉันมาก่อน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พวกพี่ เพื่อสงวนคนที่เหลือส่วนหนึ่งบนแผ่นดินไว้ให้พวกพี่ และช่วยชีวิตของพวกพี่ไว้ด้วยการช่วยกู้อันยิ่งใหญ่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เมืองโสโดมและโกโมราห์ทั้งสองเมืองในพันธสัญญาเดิมถูกพระเจ้าประณามเพราะ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ของพวกเขา และถูกทำลายด้วย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ไฟ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(ปฐมกาล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18:20-19:29)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เปาโลใช้สิ่งนี้เพื่อเตือนทุกคนในคริสตจักรโรมัน (รวมทั้งชาวยิวและคนต่างชาติ) โดยอธิบายว่าถ้าไม่ใช่เพราะ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ความเมตตา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พิเศษของพระเจ้าที่จะช่วยพวกเขา พวกเขาคงจะพินาศไปแล้ว ดังนั้น พวกเขาควรซาบซึ้งในพระทัยที่เมตตาของพระเจ้าและ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หยุดการกบฏและทำบาป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ในทางกลับกัน พวกเขาควร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กลับใจและกลับไปหาพระเจ้า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โดยเร็วที่สุด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คำเตือนของเปาโลจะมีความหมายอะไรสำหรับเราในปัจจุบัน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7735956E-31D5-1769-3369-10F3DED913CC}"/>
              </a:ext>
            </a:extLst>
          </p:cNvPr>
          <p:cNvSpPr txBox="1"/>
          <p:nvPr/>
        </p:nvSpPr>
        <p:spPr>
          <a:xfrm>
            <a:off x="5803944" y="5699125"/>
            <a:ext cx="6282954" cy="302282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เวลาพิพากษาจะมาตามเวลาของพระเจ้า และพระเมตตาของพระเจ้าจะมาด้วย</a:t>
            </a:r>
            <a:endParaRPr lang="zh-TW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0B35D7-EE64-D055-E924-E396A806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631" y="1058549"/>
            <a:ext cx="1891369" cy="10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3CC1515-3450-B9DA-251B-DF6A16990A36}"/>
              </a:ext>
            </a:extLst>
          </p:cNvPr>
          <p:cNvSpPr txBox="1"/>
          <p:nvPr/>
        </p:nvSpPr>
        <p:spPr>
          <a:xfrm>
            <a:off x="136634" y="210795"/>
            <a:ext cx="11918731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ชนชาติอิสราเอลและข่าวประเสริฐ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30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ถ้าอย่างนั้น เราจะว่าอย่างไร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810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หากในที่สุดพระประสงค์ที่พระเจ้าได้ทรงเลือกไว้นั้นมุ่งตรงไปยังพระคริสต์ที่ทรงเลือก เพื่อว่าทุกคนที่เชื่อ ไม่ว่าชาวยิวหรือคนต่างชาติ จะได้รับความชอบธรรมของพระองค์เพราะ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ความสัตย์ซื่อ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...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เราจะว่าอย่างไร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จะว่าพวกต่างชาติที่ไม่ได้ใฝ่หาความชอบธรรม ก็ยังได้รับความชอบธรรม คือความชอบธรรมที่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เกิดขึ้นโดยความเชื่อ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ทำไมคนต่างชาติที่ไม่แสวงหาความชอบธรรมจึงได้เป็นคนชอบธรรม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ความชอบธรรมที่เกิดขึ้นโดยความเชื่อ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”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นี่เป็นเพราะความชอบธรรมของพระเจ้า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&gt;&gt;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ไม่ใช่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รายได้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ของมนุษย์</a:t>
            </a:r>
            <a:endParaRPr lang="zh-HK" altLang="en-US" sz="28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C36319EE-E6D3-DE3E-CD16-6AF373A18DBA}"/>
              </a:ext>
            </a:extLst>
          </p:cNvPr>
          <p:cNvSpPr txBox="1"/>
          <p:nvPr/>
        </p:nvSpPr>
        <p:spPr>
          <a:xfrm>
            <a:off x="1353731" y="4479923"/>
            <a:ext cx="5131151" cy="51249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เพราะความเชื่อ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CB0225-7F5F-F894-EB87-16F5AA6C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890" y="4379894"/>
            <a:ext cx="3668110" cy="1923522"/>
          </a:xfrm>
          <a:prstGeom prst="rect">
            <a:avLst/>
          </a:prstGeom>
        </p:spPr>
      </p:pic>
      <p:pic>
        <p:nvPicPr>
          <p:cNvPr id="1026" name="Picture 2" descr="Faith And Grace: Saving Faith. — Steemit">
            <a:extLst>
              <a:ext uri="{FF2B5EF4-FFF2-40B4-BE49-F238E27FC236}">
                <a16:creationId xmlns:a16="http://schemas.microsoft.com/office/drawing/2014/main" id="{A324DC7E-54D8-A9C5-7A69-FE3BBE9F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379894"/>
            <a:ext cx="1358288" cy="18605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26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91B3845-E157-D240-8485-16E8B5886F29}"/>
              </a:ext>
            </a:extLst>
          </p:cNvPr>
          <p:cNvSpPr txBox="1"/>
          <p:nvPr/>
        </p:nvSpPr>
        <p:spPr>
          <a:xfrm>
            <a:off x="183931" y="140860"/>
            <a:ext cx="11824137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แต่พวกอิสราเอลซึ่ง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ใฝ่หา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ตามธรรมบัญญัติ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ก็ยังไม่ได้บรรลุตามธรรมบัญญัตินั้น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759200" indent="-3759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ใฝ่หาความชอบธรรมตามธรรมบัญญัติ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หมายถึง ปฏิบัติตามธรร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มบัญญัติ หวังจะได้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รายได้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คือได้เป็นคนชอบธรรม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759200" indent="-3759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บทบาทที่แท้จริงของธรรมบัญญัติ   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3:10-12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759200" indent="-37592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10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เพราะว่าคนทั้งหลายซึ่ง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พึ่งการประพฤติตามธรรมบัญญัติ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ก็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ถูกสาปแช่ง</a:t>
            </a:r>
            <a:endParaRPr lang="en-US" altLang="zh-HK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เพราะพระคัมภีร์เขียนไว้ว่า</a:t>
            </a:r>
            <a:r>
              <a:rPr lang="en-US" altLang="zh-HK" sz="32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ทุกคนที่ไม่ได้ประพฤติตาม</a:t>
            </a:r>
            <a:r>
              <a:rPr lang="en-US" altLang="zh-HK" sz="3200" i="1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2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ข้อความทุกข้อ</a:t>
            </a:r>
            <a:endParaRPr lang="en-US" altLang="zh-HK" sz="3200" i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i="1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ที่เขียนไว้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ในหนังสือธรรมบัญญัติก็ถูกสาปแช่ง”</a:t>
            </a:r>
            <a:r>
              <a:rPr lang="en-US" altLang="zh-HK" sz="32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เป็นที่แน่ชัดว่า ไม่มี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ใครถูกชำระให้ชอบธรรมในสายพระเนตรของพระเจ้าด้วยธรรมบัญญัติ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ได้เลย เพราะว่า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คนชอบธรรมจะมีชีวิตอยู่โดยความเชื่อ”</a:t>
            </a:r>
            <a:r>
              <a:rPr lang="en-US" altLang="zh-HK" sz="32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แต่ธรรม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บัญญัติไม่ได้อาศัยความเชื่อ เพราะ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ผู้ที่ประพฤติตาม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ก็จะ</a:t>
            </a:r>
            <a:endParaRPr lang="en-US" altLang="zh-HK" sz="3200" i="1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759200" indent="-3759200"/>
            <a:r>
              <a:rPr lang="en-US" altLang="zh-HK" sz="3200" i="1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มีชีวิตอยู่โดยธรรมบัญญัติ</a:t>
            </a:r>
            <a:r>
              <a:rPr lang="th-TH" altLang="zh-HK" sz="32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นั้น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ระหว่างผู้ที่พึ่งพาธรรมบัญญัติกับผู้ที่พึ่งพาความเชื่อมีอะไรต่างกัน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FC8663-1F39-8D1C-C3B8-33F8CF9D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248" y="1716092"/>
            <a:ext cx="2034752" cy="10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ลูกบาสเกตบอลที่เข้าห่วงบนท้องฟ้า">
            <a:extLst>
              <a:ext uri="{FF2B5EF4-FFF2-40B4-BE49-F238E27FC236}">
                <a16:creationId xmlns:a16="http://schemas.microsoft.com/office/drawing/2014/main" id="{0C451CAA-41AB-8925-457B-F4F44509B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0B1852-FCD7-7B55-BFF3-E1A12F6F81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643" y="1924214"/>
            <a:ext cx="2539078" cy="347800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6AE3253-E8CD-3E3F-F0EA-A70C85242D1C}"/>
              </a:ext>
            </a:extLst>
          </p:cNvPr>
          <p:cNvSpPr txBox="1"/>
          <p:nvPr/>
        </p:nvSpPr>
        <p:spPr>
          <a:xfrm>
            <a:off x="6169573" y="384684"/>
            <a:ext cx="5289330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ไม่ได้ใฝ่หา</a:t>
            </a:r>
            <a:endParaRPr lang="en-US" altLang="zh-HK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zh-HK" sz="4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ได้รับความ</a:t>
            </a:r>
            <a:endParaRPr lang="en-US" altLang="zh-HK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ชอบธรรม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HK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HK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HK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ใฝ่หาความชอบธรรม</a:t>
            </a:r>
            <a:endParaRPr lang="en-US" altLang="zh-HK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ตามธรรมบัญญัติ</a:t>
            </a:r>
            <a:endParaRPr lang="en-US" altLang="zh-HK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...</a:t>
            </a:r>
            <a:r>
              <a:rPr lang="en-US" altLang="zh-HK" sz="4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ยังไม่ได้</a:t>
            </a:r>
            <a:r>
              <a:rPr lang="en-US" altLang="zh-HK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altLang="zh-HK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6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BD8E6E-4024-CE7C-1FF7-FF01C462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5" t="29119" r="37327" b="16322"/>
          <a:stretch/>
        </p:blipFill>
        <p:spPr>
          <a:xfrm>
            <a:off x="94592" y="115614"/>
            <a:ext cx="11918732" cy="65374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ADAEE3-D181-26B5-4F83-DB45DC0758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8302" y="2588520"/>
            <a:ext cx="1860049" cy="18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6B3E86-FB05-6EE5-E9F7-318EFC7D3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 t="32797" r="33362" b="27357"/>
          <a:stretch/>
        </p:blipFill>
        <p:spPr>
          <a:xfrm>
            <a:off x="38159" y="189187"/>
            <a:ext cx="12115682" cy="46876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7F12C4-190E-F577-4DF4-3183A4CF5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193" y="4488168"/>
            <a:ext cx="2305648" cy="236983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E5B45E0-1993-548E-FAEC-91FDECB593B2}"/>
              </a:ext>
            </a:extLst>
          </p:cNvPr>
          <p:cNvSpPr/>
          <p:nvPr/>
        </p:nvSpPr>
        <p:spPr>
          <a:xfrm>
            <a:off x="6096000" y="4099034"/>
            <a:ext cx="1513490" cy="77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473D73-758E-4ECB-FC36-DB3BB8DDD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62" y="3478185"/>
            <a:ext cx="3729639" cy="27972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596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B2C3202-5255-3C13-A7AA-5B3EA832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9" t="31111" r="33362" b="33793"/>
          <a:stretch/>
        </p:blipFill>
        <p:spPr>
          <a:xfrm>
            <a:off x="178675" y="115613"/>
            <a:ext cx="11887068" cy="40149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E03898-9D8C-2B20-29BC-115F3D7B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2" y="3638640"/>
            <a:ext cx="5728138" cy="32193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7D6903A-FE2C-B546-2702-06F9A67E1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02" y="3826220"/>
            <a:ext cx="5276194" cy="28441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2675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9C3BF67-EAEB-DA6B-FB6F-AA782F41E6EC}"/>
              </a:ext>
            </a:extLst>
          </p:cNvPr>
          <p:cNvSpPr txBox="1"/>
          <p:nvPr/>
        </p:nvSpPr>
        <p:spPr>
          <a:xfrm>
            <a:off x="115614" y="319393"/>
            <a:ext cx="116664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45:9  </a:t>
            </a:r>
          </a:p>
          <a:p>
            <a:pPr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วิบัติ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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)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แก่ผู้ซึ่งสู้กับผู้ปั้นตัวเขา แก่หม้อดินอันหนึ่งในบรรดาหม้อดิน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48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ของแผ่นดิน ดินเหนียวจะพูดกับผู้ปั้นมันว่า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48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‘ท่านกำลังทำอะไร’ เช่นนั้นหรือ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หรือพูดว่า ‘ผลงานของท่านไม่มีหูหิ้ว’ อย่างนั้นหรือ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สรุป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 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ผู้สร้างมีอธิปไตยโดยสมบูรณ์เหนือสิ่งที่สร้างขึ้น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48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วิธีที่พระองค์ทรงใช้ในการสร้างทุกสิ่งก็จะตามแต่พระประสงค์           </a:t>
            </a:r>
          </a:p>
          <a:p>
            <a:pPr indent="-304800"/>
            <a:r>
              <a:rPr lang="th-TH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ไม่มีใครจะว่ากันได้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คุณคิดว่าข้อสรุปนี้ได้ตีความหมายของ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กับเปาโลได้เท่าไร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2249C8-F66A-C103-34FF-514FD588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997" y="4774797"/>
            <a:ext cx="3720006" cy="208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5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DD9329-1BAD-3C20-ECD9-179FB05C1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t="46283" r="34483" b="28736"/>
          <a:stretch/>
        </p:blipFill>
        <p:spPr>
          <a:xfrm>
            <a:off x="115614" y="168165"/>
            <a:ext cx="11806212" cy="29113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D6FDF16-8337-DCC1-0661-D1A7B5043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067" y="3079530"/>
            <a:ext cx="5192111" cy="34641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44ED6D-8B7A-9D83-0636-26F8EC0E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236" y="5335971"/>
            <a:ext cx="2466975" cy="18478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3412E3-D855-1EA2-4EFF-B9AA723F4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01"/>
          <a:stretch/>
        </p:blipFill>
        <p:spPr>
          <a:xfrm>
            <a:off x="2291255" y="3343627"/>
            <a:ext cx="1334812" cy="35143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9297261-FBE4-B2E2-0B2E-B904472260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25" r="35894"/>
          <a:stretch/>
        </p:blipFill>
        <p:spPr>
          <a:xfrm>
            <a:off x="504496" y="3576813"/>
            <a:ext cx="1786759" cy="304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A99E726-B5E1-A651-68F9-6FAE840E7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178" y="2978710"/>
            <a:ext cx="3321256" cy="28801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567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7FE3D02-3EB7-9DC3-979C-1119765D3AD4}"/>
              </a:ext>
            </a:extLst>
          </p:cNvPr>
          <p:cNvSpPr txBox="1"/>
          <p:nvPr/>
        </p:nvSpPr>
        <p:spPr>
          <a:xfrm>
            <a:off x="136635" y="274290"/>
            <a:ext cx="117295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22</a:t>
            </a:r>
            <a:r>
              <a:rPr lang="th-TH" altLang="zh-HK" sz="3600" kern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เป็นไปได้ไหมที่พระเจ้าทรงประสงค์จะแสดงพระพิโรธ และให้ฤทธิ์เดชของพระองค์ปรากฏ แต่พระองค์ทรงอดทนมากต่อคนเหล่านั้นที่เป็น</a:t>
            </a:r>
            <a:r>
              <a:rPr lang="th-TH" altLang="zh-HK" sz="36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ภาชนะแห่งพระพิโรธ</a:t>
            </a:r>
            <a:r>
              <a:rPr lang="th-TH" altLang="zh-HK" sz="3600" kern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ซึ่งเตรียมไว้สำหรับ</a:t>
            </a:r>
            <a:r>
              <a:rPr lang="th-TH" altLang="zh-HK" sz="36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ความพินาศ</a:t>
            </a:r>
            <a:r>
              <a:rPr lang="en-US" altLang="zh-HK" sz="3600" kern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A2B28F-6E25-A986-E05E-E8793541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276" y="2298469"/>
            <a:ext cx="4358509" cy="45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9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7FE3D02-3EB7-9DC3-979C-1119765D3AD4}"/>
              </a:ext>
            </a:extLst>
          </p:cNvPr>
          <p:cNvSpPr txBox="1"/>
          <p:nvPr/>
        </p:nvSpPr>
        <p:spPr>
          <a:xfrm>
            <a:off x="94594" y="0"/>
            <a:ext cx="1209740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คนเหล่านั้นที่เป็นภาชนะแห่งพระพิโรธ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ไม่ได้หมายความว่าพระเจ้า "ทรงกำหนด" ให้บางคนพินาศ เพราะพระองค์ทรงต้องการให้ทุกคนได้รับ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...รู้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ความจริง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ทิโมธี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2:4)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ไม่ต้องการ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ให้ใครพินาศ (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3:9)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รู้ล่วงหน้าโดยรู้ว่าบางคนยังคงปฏิเสธที่จะกลับใจแม้ว่าพระองค์จะมี "ความอดทนอย่างยิ่งยวด" ดังนั้นจุดจบคือการกลายเป็นภาชนะสำหรับความพินาศ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อำนาจอธิปไตยของพระเจ้าไม่ได้ลบล้างความรับผิดชอบของมนุษย์ แม้ว่าการเลือกของพระเจ้าไม่ได้ขึ้นอยู่กับพฤติกรรมของมนุษย์ แต่มนุษย์ยังต้องแบกรับความรับผิดชอบสำหรับ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การสิ้นสุดการกระทำ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ของเขา และหากเขา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ไม่กลับใจ </a:t>
            </a:r>
            <a:endParaRPr lang="en-US" altLang="zh-HK" sz="36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เขาต้องเผชิญกับพระพิโรธของพระเจ้า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62437E7-4298-ACE0-10BE-A1ADB393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14" y="5641750"/>
            <a:ext cx="4151586" cy="12162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7021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0616A3-2DAD-D270-D347-B540B4BC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t="34330" r="33276" b="25211"/>
          <a:stretch/>
        </p:blipFill>
        <p:spPr>
          <a:xfrm>
            <a:off x="220717" y="199697"/>
            <a:ext cx="11743513" cy="459302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FC79411-E2B6-E7CB-C7BC-59C42C481A15}"/>
              </a:ext>
            </a:extLst>
          </p:cNvPr>
          <p:cNvSpPr txBox="1"/>
          <p:nvPr/>
        </p:nvSpPr>
        <p:spPr>
          <a:xfrm flipH="1">
            <a:off x="5857753" y="924909"/>
            <a:ext cx="47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/>
              <a:t>(</a:t>
            </a:r>
            <a:endParaRPr lang="zh-HK" altLang="en-US" sz="2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24DDB3-3344-61D9-FE96-E8F0C4211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4132330"/>
            <a:ext cx="2725670" cy="27256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A8E55C3-7419-6D0F-3AFE-787BE41B5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110" y="4728611"/>
            <a:ext cx="4075386" cy="21293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FA3B426-F176-1272-899B-D2B8B806E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470" y="3938143"/>
            <a:ext cx="3025714" cy="15809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4128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80F01DA-C3BA-3488-DF06-8AB56D74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669" y="3953172"/>
            <a:ext cx="1860331" cy="144457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8747A14-A971-C2FF-6E47-0B99E6B53477}"/>
              </a:ext>
            </a:extLst>
          </p:cNvPr>
          <p:cNvSpPr txBox="1"/>
          <p:nvPr/>
        </p:nvSpPr>
        <p:spPr>
          <a:xfrm>
            <a:off x="325820" y="750317"/>
            <a:ext cx="1154035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คือเราที่พระองค์ได้ทรงเรียกมาแล้ว ไม่ใช่จาก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พวกยิว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เท่านั้น แต่จาก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พวกต่างชาติ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วิวรณ์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:9-10  </a:t>
            </a: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หลังจากนั้นมา ข้าพเจ้าเห็น และนี่แน่ะ มหาชนที่ไม่มีใครนับ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จำนวนได้ ที่มาจาก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ทุกประชาชาติ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ทุกเผ่า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ทุกชนชาติ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ทุกภาษา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ยืนอยู่หน้าพระที่นั่งและเฉพาะพระพักตร์พระเมษโปดก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พวกเขาสวมเสื้อผ้าสีขาว และถือใบตาลอยู่ในมือ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พวกเขาร้องเสียงดังว่า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ความรอดขึ้นอยู่กับพระเจ้าของเราผู้  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ประทับบนพระที่นั่ง และขึ้นอยู่กับพระเมษโปดก”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06451C-C49D-F62B-9100-0547F500B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328"/>
          <a:stretch/>
        </p:blipFill>
        <p:spPr>
          <a:xfrm>
            <a:off x="8408276" y="4741741"/>
            <a:ext cx="3783724" cy="21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89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1330</Words>
  <Application>Microsoft Office PowerPoint</Application>
  <PresentationFormat>寬螢幕</PresentationFormat>
  <Paragraphs>82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46</cp:revision>
  <dcterms:created xsi:type="dcterms:W3CDTF">2022-09-07T04:23:43Z</dcterms:created>
  <dcterms:modified xsi:type="dcterms:W3CDTF">2023-02-08T03:48:54Z</dcterms:modified>
</cp:coreProperties>
</file>