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3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4C2AFA0-D88D-B4E6-F44F-7CAAFD6CC7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FEAD124-2793-D380-5A98-96E2D9C6F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76842CF-05EB-5222-5FE0-605441764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19/3/2024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C79CC1D-0341-4714-8286-C9054F0FB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8B2494-94DF-8CEE-641F-B335B1FFA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61256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457C3C-B757-2FB8-20E7-CF7AC7707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5516AFD-AF81-EC5A-722A-3253118664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B279299-3A6E-96EB-A75C-C23712971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19/3/2024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9A18EAE-1782-8CE7-8EDC-FC482B320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6B64E42-70CB-E2EC-A230-4EF8638FD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0089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F5334454-0AD6-96B3-0963-70A214143A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050E1C8-4A1E-DB9B-69C8-2657EB130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71313A7-AFAB-CF3A-25A7-7A601EF65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19/3/2024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09E4524-0516-8A38-59A5-0220683BB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4CAB4B8-8C7E-B615-B01B-93E0AD025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84773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B72918-EB72-5090-AD7D-C760526BE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B65212-5535-3579-E7FE-548105357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F19B70C-3A6B-4B06-5AA2-523C9AB4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19/3/2024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D21DAEA-59F2-4F22-6FC8-39F57AFF1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D60BB7C-280A-2FE4-7843-D1F05309B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32030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E62BD6-8B00-8E3E-5EE5-C81DC07AA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136C55B-5525-A554-7A04-452FADF57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FA1C056-FFDD-84B8-5109-FAF0191AE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19/3/2024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B462867-D28A-5FD0-BCCA-75489ACB2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27C31CA-76DE-BF33-EDF2-8F35591A8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7190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97E296-1D8E-946F-5AC3-228915A90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EB23A4A-35FD-3B10-C30D-9BF13F2194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3B0CB0A-D6BC-B567-E1B1-58F522455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F98AD1C-D3E0-1C6E-A7CF-F1D495EAB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19/3/2024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A2CB8CC-3DC3-AB87-CB54-77C6A4B8D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34FFF79-2C7D-79ED-613A-C66D96A01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7687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6A2C47-48E8-A349-D65C-AAB14C681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B773BCB-53F0-7AB6-624E-24C64F9A7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4048A89-5797-610C-4D66-1FA0D0C31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7B25C02-0DE5-D7B1-A56B-7817F0D23A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271993C-7C45-B398-C815-AE1D86D8A7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9EE6000-1547-E0BB-C635-D7E22216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19/3/2024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19AB869F-89CA-1EA5-498C-94983E232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7F04392-24E6-D96B-E3ED-EB5800CB8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9695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B0E5063-4E1C-7793-DC0A-29CB4F167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FBD1ED9-FB44-9CF5-A064-80E2E528E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19/3/2024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FDE47CC-1D28-46F4-242F-A2DA72A48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AFB05EF-50A8-9AEB-72E5-63231F87F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9973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3A0B6207-C06A-E22B-0AE9-6FAEAEABA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19/3/2024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8810C99-C434-AC6B-DFE9-7A68F4F3F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EFDD652-2F67-9820-1230-2CE9E15DD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7856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AC1BF3-4926-8199-6641-831C9702D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425FED4-7DDE-47E7-40DC-4475F87A1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8AAB264-21AF-6F8A-02E8-9B0C01952A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98C91F4-B2E3-0728-AE66-8967ACBDA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19/3/2024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A17E124-2FFE-3838-22C9-0BB519E50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3BA70C3-9E6E-AD63-0DEE-CCA36BE0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84143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C43453-1EFA-9EA8-3A45-00FBE85E1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DD4A2D7-4E88-73FE-EEB4-4334471061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4B8DBB-28BE-0110-DFB4-E55430F360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2D0C417-3C59-0335-29D7-45FE2FD5F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19/3/2024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7039C3A-32B5-B7C7-FD10-C5C3A0897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90B3F78-5EFF-E772-9955-EBB6FDF91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746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EC616B7-60B5-CCB1-D245-140E4D6EB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511D079-D1EB-7F39-B741-958A576BF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77A684A-91F6-8BAA-7FD3-49C52CE37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36A57-CCCA-4CBD-BC44-A6A5911DC0B3}" type="datetimeFigureOut">
              <a:rPr lang="zh-HK" altLang="en-US" smtClean="0"/>
              <a:t>19/3/2024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61294DB-51B8-62D8-52C9-294206E170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13F376E-70D9-2BF9-2261-8E586E60B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9475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37AB85FF-5090-7B7D-1A7C-DAB1C9120E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761186" cy="3991292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CD50636E-382F-A279-C5E3-7D6D476993AC}"/>
              </a:ext>
            </a:extLst>
          </p:cNvPr>
          <p:cNvSpPr txBox="1"/>
          <p:nvPr/>
        </p:nvSpPr>
        <p:spPr>
          <a:xfrm>
            <a:off x="286407" y="3583289"/>
            <a:ext cx="1161918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altLang="zh-HK" sz="72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บทที่ </a:t>
            </a:r>
            <a:r>
              <a:rPr lang="en-US" altLang="zh-HK" sz="72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11</a:t>
            </a:r>
            <a:r>
              <a:rPr lang="th-TH" altLang="zh-HK" sz="72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  </a:t>
            </a:r>
            <a:endParaRPr lang="en-US" altLang="zh-HK" sz="7200" kern="1800" cap="all" spc="75" dirty="0">
              <a:solidFill>
                <a:srgbClr val="121212"/>
              </a:solidFill>
              <a:effectLst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algn="ctr"/>
            <a:r>
              <a:rPr lang="th-TH" altLang="zh-HK" sz="4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โซฟาร์พูดเป็นครั้งแรก</a:t>
            </a:r>
            <a:r>
              <a:rPr lang="en-US" altLang="zh-HK" sz="4800" kern="0" dirty="0">
                <a:solidFill>
                  <a:srgbClr val="202124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&gt;&gt;&gt;&gt;</a:t>
            </a:r>
            <a:r>
              <a:rPr lang="th-TH" altLang="zh-HK" sz="4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คำตอบของโยบ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 </a:t>
            </a:r>
          </a:p>
          <a:p>
            <a:pPr algn="ctr"/>
            <a:r>
              <a:rPr lang="en-US" altLang="zh-HK" sz="4400" kern="0" dirty="0">
                <a:solidFill>
                  <a:srgbClr val="202124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12:1-13:5</a:t>
            </a:r>
            <a:r>
              <a:rPr lang="en-US" altLang="zh-HK" sz="7200" kern="0" dirty="0">
                <a:solidFill>
                  <a:srgbClr val="202124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 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6F144C5B-D302-8E02-F843-C4441F36AE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3254" y="0"/>
            <a:ext cx="5328745" cy="3785246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E768EF20-03A9-7BE4-1916-3262D0CC84AC}"/>
              </a:ext>
            </a:extLst>
          </p:cNvPr>
          <p:cNvSpPr txBox="1"/>
          <p:nvPr/>
        </p:nvSpPr>
        <p:spPr>
          <a:xfrm>
            <a:off x="9960211" y="6353278"/>
            <a:ext cx="2091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K" dirty="0"/>
              <a:t>(textbook pg. </a:t>
            </a:r>
            <a:r>
              <a:rPr lang="en-US" altLang="zh-HK"/>
              <a:t>57-64)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826370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6280237B-CCB7-B5F8-D823-25AA8AB8E7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63" y="630621"/>
            <a:ext cx="11647897" cy="549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581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D26B499E-38A9-39BB-C8C0-0734D0CC502D}"/>
              </a:ext>
            </a:extLst>
          </p:cNvPr>
          <p:cNvSpPr txBox="1"/>
          <p:nvPr/>
        </p:nvSpPr>
        <p:spPr>
          <a:xfrm>
            <a:off x="798786" y="1051033"/>
            <a:ext cx="10541876" cy="28751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11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หูตรวจสอบถ้อยคำ อย่างลิ้นลิ้มรสอาหารมิใช่หรือ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 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นี่เป็นสุภาษิตซึ่งหมายความว่าโยบตั้งใจฟังคำพูดของเพื่อนทั้งสามคนและต้องการเข้าใจว่าเขาผิดตรงไหน แต่ไม่ว่าเขา "ทดสอบ" มากแค่ไหน เขาก็ไม่สามารถบอกได้ว่าเขาถูกหรือไม่ ไม่ว่าเขาจะ "ลิ้มรส" มากแค่ไหน เขาก็ไม่สามารถลิ้มรสได้ (6:6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~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7)-- - เพราะ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: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ไม่มีบาป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602624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FBAE59FB-0F00-ADE4-FE24-8934D5EAF7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59" y="185487"/>
            <a:ext cx="11634951" cy="646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66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1E8A82B2-44F9-944C-4870-AE98E7671181}"/>
              </a:ext>
            </a:extLst>
          </p:cNvPr>
          <p:cNvSpPr txBox="1"/>
          <p:nvPr/>
        </p:nvSpPr>
        <p:spPr>
          <a:xfrm>
            <a:off x="231228" y="441434"/>
            <a:ext cx="11592910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2. โยบอธิบายว่าเขารู้ดีอยู่แก่ใจว่าสติปัญญาของพระเจ้าเหนือกว่ามนุษย์มาก แต่เขาก็ยังต้องการหาเหตุผลกับพระเจ้า แต่คำพูดของเพื่อนสามคนของโยบเหมือนสร้างเรื่อง</a:t>
            </a:r>
            <a:r>
              <a:rPr lang="th-TH" altLang="zh-HK" sz="40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โกหก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เพื่อพระเจ้า และโยบหวังว่าพวกเขาจะหยุดพูด</a:t>
            </a:r>
            <a:r>
              <a:rPr lang="th-TH" altLang="zh-HK" sz="36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 12:13-13:5</a:t>
            </a:r>
            <a:endParaRPr lang="zh-TW" altLang="zh-HK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6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</a:t>
            </a:r>
            <a:r>
              <a:rPr lang="th-TH" altLang="zh-HK" sz="36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ข้อ 14-25 ให้รายละเอียดยาวเกี่ยวกับการกระทำของพระเจ้า หมายความว่าไม่มีความแตกต่างระหว่างความดีกับความชั่ว พระเจ้าบ่อนทำลายความสำเร็จของมนุษย์ แนวคิดหลักดูเหมือนว่า "ผู้ทดลองและผู้ถูกทดลอง" เป็น "ของพระองค์" เท่าๆ กัน (ข้อ 16</a:t>
            </a:r>
            <a:r>
              <a:rPr lang="en-US" altLang="zh-HK" sz="36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b) </a:t>
            </a:r>
            <a:r>
              <a:rPr lang="th-TH" altLang="zh-HK" sz="36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ในกรณี เกรงว่าคำกล่าวนี้จะบอกเป็นนัยว่าพระเจ้าไม่แน่นอนหรือมีอำนาจมืดบอด โยบยืนยันว่าอำนาจของพระเจ้ามาพร้อมกับสติปัญญา 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พลัง</a:t>
            </a:r>
            <a:r>
              <a:rPr lang="th-TH" altLang="zh-HK" sz="36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คำปรึกษา</a:t>
            </a:r>
            <a:r>
              <a:rPr lang="th-TH" altLang="zh-HK" sz="36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และ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ความเข้าใจ</a:t>
            </a:r>
            <a:r>
              <a:rPr lang="th-TH" altLang="zh-HK" sz="36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เสมอ โดยมีจุดประสงค์ที่เข้าใจได้ การกระทำเหล่านี้เป็นการกระทำโดยเจตนา แม้ว่าเราจะ</a:t>
            </a:r>
            <a:r>
              <a:rPr lang="th-TH" altLang="zh-HK" sz="36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มองไม่เห็น</a:t>
            </a:r>
            <a:r>
              <a:rPr lang="th-TH" altLang="zh-HK" sz="36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ความหมายหรือเหตุผลทางศีลธรรมก็ตาม</a:t>
            </a:r>
            <a:endParaRPr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08517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02C16BAD-708E-D488-FDAA-6B59F0837DBF}"/>
              </a:ext>
            </a:extLst>
          </p:cNvPr>
          <p:cNvSpPr txBox="1"/>
          <p:nvPr/>
        </p:nvSpPr>
        <p:spPr>
          <a:xfrm>
            <a:off x="210207" y="120402"/>
            <a:ext cx="11540358" cy="6617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13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“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ปัญญาและพลังอยู่กับพระองค์ คำปรึกษาและความเข้าใจเป็นของพระองค์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สติปัญญาและอำนาจเป็นของพระเจ้าและไม่มีใครสงสัยว่าพระเจ้าคือความดีสูงสุด จากสิ่งนี้ โยบเน้นว่าพระเจ้าควบคุมทุกสิ่งทั้งความดีและความชั่วก็อยู่ภายใต้อำนาจของพระองค์ (ข้อ 16-25) บางคนคิดว่าไม่ยุติธรรมที่โยบจะกล่าวหาว่าพระเจ้าให้รางวัลและลงโทษตามอำเภอใจของพระองค์ เมื่ออ่านบทนี้อย่างถี่ถ้วน สิ่งที่โยบพูดซ้ำๆ ก็คือ ฤทธิ์เดชของพระเจ้าแผ่ขยายไปทั่วโลก ส่วนอย่างอื่นนั้นสั้นและเล็ก ผู้ที่อ้างว่ามีความรู้ความสามารถจะกลายเป็นคนโง่เขลาและพ่ายแพ้ (ข้อ 17-19) และมีเพียงพลังของพระเจ้าเท่านั้นที่คงอยู่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ตลอดไป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556147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EE142673-D3D8-C568-D736-50DF46D10258}"/>
              </a:ext>
            </a:extLst>
          </p:cNvPr>
          <p:cNvSpPr txBox="1"/>
          <p:nvPr/>
        </p:nvSpPr>
        <p:spPr>
          <a:xfrm>
            <a:off x="399393" y="746235"/>
            <a:ext cx="112776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14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ถ้าพระองค์ทรงรื้อถอน ก็ไม่มีผู้ใดสร้างใหม่ได้ ถ้าพระองค์ทรงคุมขังคน ก็ไม่มีผู้ใดปล่อยเขาได้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รื้อถอน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…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คุมขังคน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”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โยบกล่าวว่าไม่มีใครสามารถกู้คืนสิ่งที่พระเจ้าได้ทำลายลงหรือทำให้สิ่งที่พระเจ้าผูกมัดไว้หลุดออกไปได้ มนุษย์สามารถสร้างเมืองได้ แต่พระเจ้าสามารถทำลายพวกเขาด้วยไฟ โรคระบาด หรือแผ่นดินไหว โยบเน้นความเข้าใจของเขาเกี่ยวกับอำนาจของพระเจ้า เพราะตามประสบการณ์ของตัวเอง เขาคิดว่า เขาคือ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วัตถุ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ที่พระเจ้าทำลายลง ดังนั้น เขาจึงไม่สามารถ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หลุดพ้น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ได้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875045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531021CC-D874-224E-AB44-156D82D41010}"/>
              </a:ext>
            </a:extLst>
          </p:cNvPr>
          <p:cNvSpPr txBox="1"/>
          <p:nvPr/>
        </p:nvSpPr>
        <p:spPr>
          <a:xfrm>
            <a:off x="178675" y="273269"/>
            <a:ext cx="11729545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15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ถ้าพระองค์ทรงกักน้ำไว้ แผ่นดินก็แห้งไป ถ้าทรงปล่อยน้ำออกไป มันก็ท่วมแผ่นดิน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 marL="508000" indent="-50800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ตามคำบอกของโยบ ความแห้งแล้งและน้ำท่วมเป็นหลักฐานยืนยัน</a:t>
            </a:r>
            <a:r>
              <a:rPr lang="th-TH" altLang="zh-HK" sz="40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อำนาจ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ของพระเจ้า ภัยพิบัติทางธรรมชาติเหล่านี้อาจเกิดขึ้นทั่วไปกับชาวเมือง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16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กำลังและสติปัญญาอยู่กับพระองค์ ผู้ถูกหลอกลวงและผู้หลอกลวงเป็นของพระองค์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th-TH" altLang="zh-HK" sz="32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ผู้ถูกหลอกลวงและผู้หลอกลวง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” 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หมายความว่าทั้งหมดเป็นของพระองค์. คนทุกชนชั้นอยู่ภายใต้การควบคุมของพระเจ้า ผู้ที่ใช้สติปัญญาในทางที่ผิดเพื่อทำให้ผู้อื่นเข้าใจผิดหรือเพื่อผลประโยชน์ของตน ก็อยู่ภายใต้การควบคุมของพระเจ้าและรับใช้</a:t>
            </a:r>
            <a:r>
              <a:rPr lang="th-TH" altLang="zh-HK" sz="40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พระประสงค์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ของพระเจ้าเหมือนกัน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4643552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3CC466B3-BA49-9CA6-5748-6FA0364636EF}"/>
              </a:ext>
            </a:extLst>
          </p:cNvPr>
          <p:cNvSpPr txBox="1"/>
          <p:nvPr/>
        </p:nvSpPr>
        <p:spPr>
          <a:xfrm>
            <a:off x="262759" y="557049"/>
            <a:ext cx="11592910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17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พระองค์ทรงให้ที่ปรึกษาไปเปลือยเปล่า และทรงทำให้ผู้พิพากษาเป็นคนโง่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 marL="508000" indent="-50800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สติปัญญาของที่ปรึกษาและผู้พิพากษาไม่</a:t>
            </a:r>
            <a:r>
              <a:rPr lang="th-TH" altLang="zh-HK" sz="40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คู่ควร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กับพระเจ้า และบางครั้งผู้ปกครองก็หมดแรง (เช่นคนโง่เขลา) และความสามารถของคนเหล่านี้อาจถูกพระเจ้าพรากไป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18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พระองค์ทรงปลดโซ่ตรวนของบรรดาพระราชา และทรงคาดผ้ารอบเอวพวกเขา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พระเจ้าทรงขจัดอำนาจการปกครองของ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กษัตริย์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และทำให้พวกเขาถ่อมตัวและทำงานด้วยมือเหมือน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ทาส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503968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4616201E-DD93-1375-57C7-20799411B675}"/>
              </a:ext>
            </a:extLst>
          </p:cNvPr>
          <p:cNvSpPr txBox="1"/>
          <p:nvPr/>
        </p:nvSpPr>
        <p:spPr>
          <a:xfrm>
            <a:off x="136634" y="220717"/>
            <a:ext cx="11761076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19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พระองค์ทรงให้ปุโรหิตไปเปลือยเปล่า และทรงคว่ำผู้มีกำลังเสีย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 marL="254000" indent="-25400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แม้แต่ผู้เชี่ยวชาญด้านศาสนายังต้องทนทุกข์กับ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ความอับอาย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(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ไปเปลือยเปล่า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 &gt;&gt;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ทรงคว่ำผู้มีกำลังเสีย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)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ที่คนอื่นทำให้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พระองค์ทรงเอาคำพูดไปจากผู้ที่เขาวางใจ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(</a:t>
            </a:r>
            <a:r>
              <a:rPr lang="th-TH" altLang="zh-HK" sz="44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คนที่ซื่อสัตย์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)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และทรงนำวิจารณญาณไปจากพวกผู้อาวุโส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“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ผู้ที่เขาวางใจ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(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คนที่ซื่อสัตย์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)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” หมายถึง ผู้นำที่มีชื่อเสียงในสังคม คำพูด (อิทธิพลต่อสังคม) และภูมิปัญญาของผู้สูงอายุ (อิทธิพลต่อกลุ่มชาติพันธุ์) ล้วนถูก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ยกเลิก</a:t>
            </a:r>
            <a:endParaRPr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3310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9FD3DBBF-CC63-8450-22BF-DC8198CBC284}"/>
              </a:ext>
            </a:extLst>
          </p:cNvPr>
          <p:cNvSpPr txBox="1"/>
          <p:nvPr/>
        </p:nvSpPr>
        <p:spPr>
          <a:xfrm>
            <a:off x="136634" y="199696"/>
            <a:ext cx="11687504" cy="6309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21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พระองค์ทรงเทความเหยียดหยามลงบนเจ้านาย และปลดเข็มขัดของผู้แข็งแรง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"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เจ้านาย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" สูญเสีย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เกียรติยศ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 "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ผู้แข็งแรง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" สูญเสีย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อำนาจ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 สูญเสียเงื่อนไขในการเป็นใหญ่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22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พระองค์ทรงเผยสิ่งล้ำลึกจากความมืด และทรงนำความมืดทึบมาสู่ความสว่าง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โซฟาร์กล่าวว่า "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มันสูงกว่า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ฟ้าสวรรค์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ท่านจะทำอะไรได้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? 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ลึกกว่า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แดนคนตาย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ท่านจะทราบอะไรได้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?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" (11:8) แต่โยบพูดอย่างชัดเจนว่าพระเจ้าสามารถ "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ทรง</a:t>
            </a:r>
            <a:r>
              <a:rPr lang="th-TH" altLang="zh-HK" sz="36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เผย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สิ่งล้ำลึกจากความมืด และทรง</a:t>
            </a:r>
            <a:r>
              <a:rPr lang="th-TH" altLang="zh-HK" sz="36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นำ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ความมืดทึบมาสู่ความสว่าง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” (ข้อ 22)</a:t>
            </a:r>
            <a:endParaRPr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83513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A74209F9-BA9F-9F85-D88E-70C774085BFD}"/>
              </a:ext>
            </a:extLst>
          </p:cNvPr>
          <p:cNvSpPr txBox="1"/>
          <p:nvPr/>
        </p:nvSpPr>
        <p:spPr>
          <a:xfrm>
            <a:off x="882869" y="1366344"/>
            <a:ext cx="10300138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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ในโยบ 12-14 โยบเยาะเย้ยเพื่อนเป็นครั้งแรก แต่เห็นได้ชัดว่านี่ไม่ใช่จุดประสงค์หลักของเขา เขาปกป้องการยืนยันก่อนหน้านี้เป็นหลัก: ประการแรก ทุกสิ่งที่เกิดขึ้นบนโลก ไม่ว่า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ดีหรือชั่ว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ก็มาจากพระเจ้า ประการสอง เนื่องจากเขาต้องทนทุกข์ เขาจึงมีสิทธิ์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เรียกหา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พระเจ้า และต้องการรู้ว่าเหตุใดเขาจึงถูกลงโทษ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ถึงขนาด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นี้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1720257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7257CA3F-806D-2BFC-F14B-3723848D0218}"/>
              </a:ext>
            </a:extLst>
          </p:cNvPr>
          <p:cNvSpPr txBox="1"/>
          <p:nvPr/>
        </p:nvSpPr>
        <p:spPr>
          <a:xfrm>
            <a:off x="472966" y="859065"/>
            <a:ext cx="11046372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23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พระองค์ทรงทำให้ประชาชาติทั้งหลายใหญ่โต และทรงทำลายเสีย พระองค์ทรงขยายบรรดาประชาชาติ และทรงนำเขาทั้งหลายไปเป็นเชลย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พระเจ้าไม่เพียงแทรกแซงชะตากรรมของบุคคลเท่านั้น แต่ยังมีอิทธิพลต่อชะตากรรมของประเทศและโลกด้วย แม้ว่าพระเจ้าจะทรงเลือกอิสราเอลให้เป็นประชากรของพระองค์โดยเฉพาะ แต่พระองค์ก็ทรงห่วงใยทุกชาติตลอดประวัติศาสตร์ด้วย ประชาชาติขึ้นและลงพระเจ้าก็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เข้าแทรกแซง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อยู่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0251895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C6C0843B-373E-BD5E-1DAC-EEF9D9C9C414}"/>
              </a:ext>
            </a:extLst>
          </p:cNvPr>
          <p:cNvSpPr txBox="1"/>
          <p:nvPr/>
        </p:nvSpPr>
        <p:spPr>
          <a:xfrm>
            <a:off x="189185" y="199696"/>
            <a:ext cx="11729545" cy="6432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28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24</a:t>
            </a:r>
            <a:r>
              <a:rPr lang="th-TH" altLang="zh-HK" sz="28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พระองค์ทรงเอาความเข้าใจไปจากผู้นำประชาชน และทรงทำให้พวกเขาพเนจรไปในถิ่นทุรกันดารซึ่งไร้หนทาง</a:t>
            </a:r>
            <a:endParaRPr lang="zh-TW" altLang="zh-HK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28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25</a:t>
            </a:r>
            <a:r>
              <a:rPr lang="th-TH" altLang="zh-HK" sz="28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เขาทั้งหลายคลำอยู่ในความมืด ปราศจากความสว่าง และพระองค์ทรงทำให้เขาโซเซอย่างคนเมา</a:t>
            </a:r>
            <a:endParaRPr lang="zh-TW" altLang="zh-HK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 marL="254000" indent="-254000"/>
            <a:r>
              <a:rPr lang="en-US" altLang="zh-HK" sz="36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36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เอลีฟัสกล่าวว่า "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พระองค์ทรงให้บาดเจ็บ แต่พระองค์ทรงพันแผลให้ พระองค์ทรงโบยตี แต่พระหัตถ์ของพระองค์ก็รักษา</a:t>
            </a:r>
            <a:r>
              <a:rPr lang="th-TH" altLang="zh-HK" sz="36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" (5:18) แต่โยบไม่ได้กล่าวถึงแง่บวกใดๆ เลย แต่บรรยายถึงการลุกขึ้นของประชาชาติและการล่มสลายของพวกเขา (ข้อ 23) เพียงแต่ให้ "</a:t>
            </a:r>
            <a:r>
              <a:rPr lang="th-TH" altLang="zh-HK" sz="28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เขาทั้งหลาย</a:t>
            </a:r>
            <a:r>
              <a:rPr lang="th-TH" altLang="zh-HK" sz="28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คลำ</a:t>
            </a:r>
            <a:r>
              <a:rPr lang="th-TH" altLang="zh-HK" sz="28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อยู่ในความมืด</a:t>
            </a:r>
            <a:r>
              <a:rPr lang="en-US" altLang="zh-HK" sz="28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…</a:t>
            </a:r>
            <a:r>
              <a:rPr lang="th-TH" altLang="zh-HK" sz="28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ทำให้เขา</a:t>
            </a:r>
            <a:r>
              <a:rPr lang="th-TH" altLang="zh-HK" sz="28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โซเซอ</a:t>
            </a:r>
            <a:r>
              <a:rPr lang="th-TH" altLang="zh-HK" sz="28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ย่างคนเมา</a:t>
            </a:r>
            <a:r>
              <a:rPr lang="th-TH" altLang="zh-HK" sz="36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" (ข้อ 25)</a:t>
            </a:r>
            <a:endParaRPr lang="zh-TW" altLang="zh-HK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6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เอลีฟัสกล่าวว่าคนอธรรม "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เขาพบความมืดในเวลากลางวัน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Open Sans" panose="020B0606030504020204" pitchFamily="34" charset="0"/>
              </a:rPr>
              <a:t> 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และคลำทางในตอนเที่ยงวันเหมือนอย่างเวลากลางคืน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" (5:14) แต่โยบพูดอย่างตรงไปตรงมาว่า "</a:t>
            </a:r>
            <a:r>
              <a:rPr lang="th-TH" altLang="zh-HK" sz="28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ผู้นำประชาชน และทรงทำให้พวกเขาพเนจรไปในถิ่นทุรกันดารซึ่งไร้หนทาง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" (ข้อ 24) ก็จะ "</a:t>
            </a:r>
            <a:r>
              <a:rPr lang="th-TH" altLang="zh-HK" sz="28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คลำอยู่ในความมืด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" (ข้อ 25) ไม่สามารถยืนยันได้ว่าพวกเขาทั้งหมดเป็น</a:t>
            </a:r>
            <a:r>
              <a:rPr lang="th-TH" altLang="zh-HK" sz="40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ผู้ร้าย</a:t>
            </a:r>
            <a:endParaRPr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048025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BD66E9BC-DE65-E8B0-2152-EAEAE2FA362D}"/>
              </a:ext>
            </a:extLst>
          </p:cNvPr>
          <p:cNvSpPr txBox="1"/>
          <p:nvPr/>
        </p:nvSpPr>
        <p:spPr>
          <a:xfrm>
            <a:off x="683172" y="1303282"/>
            <a:ext cx="10668000" cy="34906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th-TH" altLang="zh-HK" sz="3200" b="1" kern="1800" cap="all" spc="75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โยบ </a:t>
            </a:r>
            <a:r>
              <a:rPr lang="en-US" altLang="zh-HK" sz="3200" b="1" kern="1800" cap="all" spc="75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13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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โยบตำหนิเพื่อนทั้งสาม โดยชี้ให้เห็นว่าหลักคำสอนเรื่องการทนทุกข์ไม่สามารถตอบคำถามของเขาได้ (ข้อ 1-2) เขาทราบดีว่าการทนทุกข์ของเขาไม่ได้มาจากบาปโดยตรงและเพื่อนทั้งสามของเขากำลัง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โกหก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เพื่อพระเจ้าโดย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ปกป้อง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พระเจ้า (ข้อ 4) วันหนึ่งพระเจ้ามาสอบสวนพวกเขาก็ไม่อาจป้องกันได้ (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13:1-5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)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5141161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3ADDFACC-F08E-6F83-3261-24A766E45E8E}"/>
              </a:ext>
            </a:extLst>
          </p:cNvPr>
          <p:cNvSpPr txBox="1"/>
          <p:nvPr/>
        </p:nvSpPr>
        <p:spPr>
          <a:xfrm>
            <a:off x="472967" y="1124607"/>
            <a:ext cx="11172496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“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นี่แน่ะ ดวงตาข้าเห็นสิ่งทั้งหมดนี้แล้ว หูข้าได้ยินและเข้าใจเรื่องนี้แล้ว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นี่คือจุดจบตามธรรมชาติของข้อความข้างต้นของโยบ โยบเชื่อว่าพระเจ้าทรงควบคุมกิจการของมนุษย์อย่าง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สมบูรณ์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โยบ "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ดวงตาข้าเห็นสิ่งทั้งหมดนี้แล้ว หูข้าได้ยินและเข้าใจเรื่องนี้แล้ว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"</a:t>
            </a:r>
            <a:endParaRPr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3169973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8086202C-5332-4608-8621-8F7B3B8A10CF}"/>
              </a:ext>
            </a:extLst>
          </p:cNvPr>
          <p:cNvSpPr txBox="1"/>
          <p:nvPr/>
        </p:nvSpPr>
        <p:spPr>
          <a:xfrm>
            <a:off x="357351" y="882870"/>
            <a:ext cx="11435255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อะไรที่ท่านทั้งหลายรู้ ข้าก็รู้ด้วย ข้ามิได้ด้อยกว่าท่าน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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โยบย้ำสองครั้ง: "สิ่งที่ท่านรู้ ข้าพเจ้าก็รู้เช่นกัน มิได้ด้อยกว่าท่านเลย" (ข้อ 2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; 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12:3) คำพูดเหล่านี้เปิดเผยความจริงที่สำคัญ: การโต้เถียงกันระหว่างโยบกับเพื่อนสามคนของเขา จริงๆ แล้วเป็นการโต้เถียงกันระหว่างโยบในอดีตกับโยบปัจจุบัน ระหว่างโยบที่พังยับเยินกับโยบในอดีต (16:4) การที่โยบปฏิเสธเพื่อนของเขานั้นแท้จริงแล้วเป็นของเขาเอง การปฏิเสธตัวเอง ด้วยความทุกข์ทรมานและผ่านเครื่องมือสามอย่าง พระเจ้าค่อยๆ แยกโยบออกจาก "ฉัน" ในตัวเขา และเขาได้รับความเข้าใจใหม่เกี่ยวกับ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ตัวเขาเอง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และ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พระเจ้า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6729020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55D84CA7-B463-FAA5-7C9E-C98EAADD868A}"/>
              </a:ext>
            </a:extLst>
          </p:cNvPr>
          <p:cNvSpPr txBox="1"/>
          <p:nvPr/>
        </p:nvSpPr>
        <p:spPr>
          <a:xfrm>
            <a:off x="325821" y="903891"/>
            <a:ext cx="11277600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3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แต่ข้าจะทูลองค์ผู้ทรงมหิทธิฤทธิ์ และข้าปรารถนาจะสู้ความกับพระเจ้า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ข้าปรารถนาจะสู้ความกับพระเจ้า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”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"ฉันอยากจะแยกแยะกรณีของฉันต่อพระเจ้า" (การแปลภาษาอังกฤษ 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ESV)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โยบไม่ได้พยายามที่จะเอาชนะ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เขาอยากรู้จริงๆ ว่า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"</a:t>
            </a:r>
            <a:r>
              <a:rPr lang="th-TH" altLang="zh-HK" sz="4400" dirty="0">
                <a:solidFill>
                  <a:srgbClr val="121212"/>
                </a:solidFill>
                <a:effectLst/>
                <a:ea typeface="新細明體" panose="02020500000000000000" pitchFamily="18" charset="-120"/>
                <a:cs typeface="Angsana New" panose="02020603050405020304" pitchFamily="18" charset="-34"/>
              </a:rPr>
              <a:t>ความผิดและบาปของข้าพระองค์มีมากเท่าใด</a:t>
            </a:r>
            <a:r>
              <a:rPr lang="en-US" altLang="zh-HK" sz="440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</a:rPr>
              <a:t>?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" (ข้อ 23) เนื่องจากไม่มีเพื่อนคนใดให้คำอธิบายได้ (ข้อ 4) ความจริงจึงต้องมาจาก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พระเจ้า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เท่านั้น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8831734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CA610B17-8832-A7D2-9058-9A94652F20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135" y="851338"/>
            <a:ext cx="11648945" cy="5171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995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C09B7986-B9D2-E166-8CFE-1AB60B320011}"/>
              </a:ext>
            </a:extLst>
          </p:cNvPr>
          <p:cNvSpPr txBox="1"/>
          <p:nvPr/>
        </p:nvSpPr>
        <p:spPr>
          <a:xfrm>
            <a:off x="966951" y="1408386"/>
            <a:ext cx="1088871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3200" b="1" kern="1800" cap="all" spc="75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โยบ </a:t>
            </a:r>
            <a:r>
              <a:rPr lang="en-US" altLang="zh-HK" sz="3200" b="1" kern="1800" cap="all" spc="75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12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th-TH" altLang="zh-HK" sz="3200" b="1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โยบตอบว่า ข้าเป็นที่หัวเราะเยาะของคน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1. โยบกล่าวว่าเขาก็มีความฉลาดบ้าง และเชื่อว่ากฎของป่าที่สิ่งมีชีวิตเหล่านี้แสดงให้เห็นว่าโซเฟอร์ และแนวคิดของคนอื่นๆ ที่ว่า "ความดีจะตอบแทนด้วยความดี และความชั่วจะตอบแทนด้วยความชั่ว"มี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ปัญหา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. 12:1-12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401235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3E10A50D-6791-EFEC-0C07-3DA5B43194F8}"/>
              </a:ext>
            </a:extLst>
          </p:cNvPr>
          <p:cNvSpPr txBox="1"/>
          <p:nvPr/>
        </p:nvSpPr>
        <p:spPr>
          <a:xfrm>
            <a:off x="536028" y="683173"/>
            <a:ext cx="10731062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4400" dirty="0"/>
              <a:t>1แล้วโยบตอบว่า  2“แน่ทีเดียว ท่านทั้งหลายเป็นเสียงของประชาชน และปัญญาจะตายไปกับพวกท่าน</a:t>
            </a:r>
          </a:p>
          <a:p>
            <a:r>
              <a:rPr lang="th-TH" altLang="zh-HK" sz="4400" dirty="0"/>
              <a:t>“ท่านทั้งหลายเป็นเสียงของประชาชน” มันเท่ากับพูดว่า "คุณเป็นคนสำคัญจริงๆ" และคิดว่าตนเองเต็มไปด้วยภูมิปัญญาของโลก</a:t>
            </a:r>
          </a:p>
          <a:p>
            <a:r>
              <a:rPr lang="th-TH" altLang="zh-HK" sz="4400" dirty="0">
                <a:sym typeface="Wingdings" panose="05000000000000000000" pitchFamily="2" charset="2"/>
              </a:rPr>
              <a:t></a:t>
            </a:r>
            <a:r>
              <a:rPr lang="th-TH" altLang="zh-HK" sz="4400" dirty="0"/>
              <a:t>เนื่องจากโซฟาร์กล่าวว่า "สติปัญญาของพระเจ้าสูงกว่าสวรรค์ คุณจะทำอะไรได้อีก" (11:8) โยบจึงโต้กลับว่า "เมื่อคุณตาย ปัญญาจะพินาศ" (ข้อ 2) โดยกล่าวหาว่าพวกเขาคิดเหมือนพระเจ้าและเต็มไปด้วยปัญญา</a:t>
            </a:r>
          </a:p>
        </p:txBody>
      </p:sp>
    </p:spTree>
    <p:extLst>
      <p:ext uri="{BB962C8B-B14F-4D97-AF65-F5344CB8AC3E}">
        <p14:creationId xmlns:p14="http://schemas.microsoft.com/office/powerpoint/2010/main" val="1267810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791AE978-73AC-35E7-CF2C-57399CFD3540}"/>
              </a:ext>
            </a:extLst>
          </p:cNvPr>
          <p:cNvSpPr txBox="1"/>
          <p:nvPr/>
        </p:nvSpPr>
        <p:spPr>
          <a:xfrm>
            <a:off x="294289" y="240804"/>
            <a:ext cx="11361683" cy="6617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3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แต่ข้าก็มีความเข้าใจอย่างท่าน ข้ามิได้ด้อยกว่าท่าน เออ เรื่องอย่างนี้ผู้ใดจะไม่ทราบ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โซฟาร์กล่าวว่าโยบเป็น "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ลูกลาป่า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" ที่โง่เขลา (11:12) และโยบโต้กลับว่า "</a:t>
            </a:r>
            <a:r>
              <a:rPr lang="th-TH" altLang="zh-HK" sz="32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ข้าก็มีความเข้าใจอย่างท่าน ข้ามิได้</a:t>
            </a:r>
            <a:r>
              <a:rPr lang="th-TH" altLang="zh-HK" sz="32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ด้อยกว่า</a:t>
            </a:r>
            <a:r>
              <a:rPr lang="th-TH" altLang="zh-HK" sz="32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ท่าน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" (ข้อ 3) นั่นคือถ้าเขาเป็น "ลูกลาป่า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" 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เพื่อนทั้งสามคนก็เป็น "ลูกลาป่า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" 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ด้วย แท้จริงแล้วกรรมที่เพื่อนทั้งสามกล่าวถึงเป็นเพียงสามัญสำนึกของปุถุชน "</a:t>
            </a:r>
            <a:r>
              <a:rPr lang="th-TH" altLang="zh-HK" sz="32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เรื่องอย่างนี้ผู้ใดจะไม่ทราบ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?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" (ข้อ 3)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? 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แต่แนวคิดที่น่าสงสัยเหล่านี้ไม่สามารถสนองความหิวกระหายของ "แม่น้ำที่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ลำธารแห้ง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"ในวิญญาณของโยบได้ (6:15) ดังนั้น "ใครไม่รู้สิ่งที่คุณพูด" (ข้อ 3) ประโยคนี้เป็นการปฏิเสธอดีตของโยบจริงๆ เพราะความจริง "ใครไม่รู้" เหล่านี้ไม่สามารถอธิบายสิ่งที่โยบสังเกตได้ในอดีต 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คำถามที่ยังไม่มีคำตอบ: ทำไมฉันถึงยังเป็นทุกข์อยู่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!?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285892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698D0A1F-2AE4-C47B-5523-2EEDAE6B6E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993" y="882869"/>
            <a:ext cx="11781260" cy="495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970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79B10EC7-0DB3-0709-B6D4-A63AD7ED70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005" y="882869"/>
            <a:ext cx="11737643" cy="5360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728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9A2EB922-7408-A589-6BBA-C9E9BC5D0D1A}"/>
              </a:ext>
            </a:extLst>
          </p:cNvPr>
          <p:cNvSpPr txBox="1"/>
          <p:nvPr/>
        </p:nvSpPr>
        <p:spPr>
          <a:xfrm>
            <a:off x="168166" y="472966"/>
            <a:ext cx="11655972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6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เต็นท์ของโจรก็สงบสุข และผู้ที่ยั่วเย้าพระเจ้าก็ปลอดภัย คือผู้ที่นำพระของเขาติดมือมา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โซฟาร์แนะนำโยบว่าตราบเท่าที่เขายกมือขึ้นต่อพระเจ้าอย่างจริงใจ (11:13) "</a:t>
            </a:r>
            <a:r>
              <a:rPr lang="th-TH" altLang="zh-HK" sz="400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นอนพักอย่างปลอดภัย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" (11:18) ดังนั้นโยบจึงโต้แย้งเขาด้วย "</a:t>
            </a:r>
            <a:r>
              <a:rPr lang="th-TH" altLang="zh-HK" sz="32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ผู้ที่ยั่วเย้าพระเจ้าก็ปลอดภัย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" (ข้อ 6) อคติของเพื่อนทั้งสามทำให้พวกเขาเลือกที่จะอ้างข้อเท็จจริงเป็นข้อโต้แย้ง แต่เมินเฉยต่อ "</a:t>
            </a:r>
            <a:r>
              <a:rPr lang="th-TH" altLang="zh-HK" sz="32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เต็นท์ของโจรก็สงบสุข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" 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+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“</a:t>
            </a:r>
            <a:r>
              <a:rPr lang="th-TH" altLang="zh-HK" sz="32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ผู้ที่ยั่วเย้าพระเจ้าก็ปลอดภัย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” จะถือว่าเป็นบำเหน็จของพระเจ้าได้อย่างไร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? 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โยบพิสูจน์ให้เห็นอย่างชัดเจนว่าสติปัญญาของเขาไม่ได้ด้อยกว่าเพื่อนทั้งสาม เพราะเขามองเห็นด้าน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อยุติธรรม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ที่เพื่อนมองไม่เห็น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209195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1DB77F32-F663-C08C-A222-040CC40D4C02}"/>
              </a:ext>
            </a:extLst>
          </p:cNvPr>
          <p:cNvSpPr txBox="1"/>
          <p:nvPr/>
        </p:nvSpPr>
        <p:spPr>
          <a:xfrm>
            <a:off x="126124" y="294288"/>
            <a:ext cx="11887200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7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“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แต่ จงถามสัตว์ทั้งหลาย และมันจะสอนท่าน จงถามนกบนฟ้า และมันจะบอกท่าน </a:t>
            </a:r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8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จงพูดกับแผ่นดินโลก และมันจะสอนท่าน และถามปลาในทะเล มันจะแจ้งแก่ท่าน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สัตว์ทั้งหลาย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” “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นกบนฟ้า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” “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แผ่นดินโลก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” “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ปลาในทะเล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”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พระเจ้าทรงสร้างสิ่งเหล่านี้ทั้งหมด (ปฐมกาล 9:2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;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สดุดี 8:7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,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8) สิ่งที่โยบต้องการเน้นคือ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cs typeface="新細明體" panose="02020500000000000000" pitchFamily="18" charset="-120"/>
              </a:rPr>
              <a:t>①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พระเจ้าทรงเปิดเผยความรู้และสติปัญญาผ่านการเปิดเผย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ทั่วไป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(สดุดี 19:1)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cs typeface="新細明體" panose="02020500000000000000" pitchFamily="18" charset="-120"/>
              </a:rPr>
              <a:t>②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ในโลกนี้ ไม่ใช่เรื่อง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แปลก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ที่คนชั่วร้ายจะมีความสุขและคนชอบธรรมต้องทนทุกข์ อย่างไรก็ตาม เพื่อนทั้งสามปฏิเสธปรากฏการณ์นี้และยืนกรานในทฤษฎีกรรม ซึ่งหมายความว่าพวกเขาไม่ได้ตระหนักถึงสถานการณ์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จริง</a:t>
            </a:r>
            <a:endParaRPr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27396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1877</TotalTime>
  <Words>2398</Words>
  <Application>Microsoft Office PowerPoint</Application>
  <PresentationFormat>寬螢幕</PresentationFormat>
  <Paragraphs>55</Paragraphs>
  <Slides>26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37" baseType="lpstr">
      <vt:lpstr>inherit</vt:lpstr>
      <vt:lpstr>新細明體</vt:lpstr>
      <vt:lpstr>Angsana New</vt:lpstr>
      <vt:lpstr>Arial</vt:lpstr>
      <vt:lpstr>Calibri</vt:lpstr>
      <vt:lpstr>Calibri Light</vt:lpstr>
      <vt:lpstr>Open Sans</vt:lpstr>
      <vt:lpstr>Tahoma</vt:lpstr>
      <vt:lpstr>Times New Roman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cw ip</dc:creator>
  <cp:lastModifiedBy>cw ip</cp:lastModifiedBy>
  <cp:revision>20</cp:revision>
  <dcterms:created xsi:type="dcterms:W3CDTF">2023-12-19T13:36:45Z</dcterms:created>
  <dcterms:modified xsi:type="dcterms:W3CDTF">2024-03-19T14:18:48Z</dcterms:modified>
</cp:coreProperties>
</file>