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3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362AD-8CEB-6CA4-DF28-6FE48195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C86CE1-AB4B-DEDA-AE3B-5A9ECBA3F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D91CF-72E0-31FB-09B7-21233A71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18/1/2023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84B3B6-D6EA-A9D7-4143-5F543E69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20F86C-9465-7A5F-22B7-2F72C293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271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B0677-5BF2-C63F-E285-98CC3F30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6A5BD19-F421-4C8F-B84E-FF5E41AA9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50C058-2920-27DA-83FA-832307AB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18/1/2023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BA22A5-8847-658A-02B3-05934BD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652D71-21F4-3311-E0E2-64A8D6DD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66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FC70FF0-A75E-4F7D-2183-07FF5621C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D6275A-D802-2702-1091-205CDF2E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BA37CA-CEB7-573C-21D4-20DF8518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18/1/2023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A804DC-2BFD-507B-B1A0-7DEF6A66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F186D4-AD7C-DBF7-D424-03E8136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14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59128-6E81-589C-B5DC-6EEBF8E1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48B7B2-92DD-D129-34E5-652DE29F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41493-97F1-29F8-E014-C83E8342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18/1/2023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7EEA1-16B3-95AF-92AE-E9F7FF28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D42DEB-87C9-06D1-1AD4-9870CFE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49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2E6A7-6040-4AEF-8B74-D2980D9B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4DF019-3091-09E7-FAF1-AA7E87A2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3094B-E461-E90D-E193-4346705D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18/1/2023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364A08-2C78-9F31-7064-2ADE35AB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66CB93-9125-4D2F-C48E-CDEEF2E6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07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F1194-FC1A-538C-D83E-27ABD2FB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5DF70F-CFDF-FAF1-2702-DE0E0003A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DB6902-DF3D-0CD5-233C-F3B3A8720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188EDC-B3E9-1CB8-928C-3AA718EB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18/1/2023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DBC070-8E08-3588-503C-733981F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EADB1A8-7760-B9F5-3CA0-48271D41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54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B3FBB-90F7-8BA9-621F-4A89D5EB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1BA939-59B5-5C1D-C51E-19FD741E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0BDDCD-C129-5BA1-C367-9C0C7F14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132B902-FD41-88FF-6A02-B27087DA3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BE0E1C-5018-B3D0-578B-E66C33FE3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0A7E0D4-D9A1-BD22-CAFF-D018FFE2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18/1/2023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6F8FB5F-CFF8-C062-D197-DCA00F9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002C4FB-BF63-32AC-2179-C296F2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10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089934-CBBD-73C3-B48A-1384B4FC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30A6BD-52BB-3E36-102D-C2799D0B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18/1/2023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3A2509-914C-4108-9544-672AA1BA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66653-B4C7-979A-140D-3E342064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072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9A19ED-C044-1D35-972C-BA14FDC2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18/1/2023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1AC15B-5208-F60C-973E-EBE558F6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5DA81B-734A-A508-7244-85F2BD93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62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33244F-7AE5-D0E1-8D03-716D15CB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D30A1-A382-928F-8945-07A6034D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88E7CC-0B84-903A-50FD-A350A157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C7A58E-6DE2-33E6-B9D9-83735725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18/1/2023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9601EF-D17B-70E4-0969-898B77E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49E310-D76F-D545-4180-B81BC23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60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3C8324-14D4-026D-1BDC-321C7D4E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A5C6E7F-6998-4BEC-0555-C9B6E90CE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B7420B-7824-F89B-3B13-4D05DE6C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AE4E35-4E99-7C87-67AE-84448424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18/1/2023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73BAFB-3441-D869-3F1F-372974ED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BA9B55-80F6-92D9-2296-721411E7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263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1EFC26-965E-C1ED-D621-81E2F84B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D26793-6470-EF25-A021-D226117B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067A04-96FD-D5A3-7123-14AAB079C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D98-3674-487D-9170-C1DEFF51F09B}" type="datetimeFigureOut">
              <a:rPr lang="zh-HK" altLang="en-US" smtClean="0"/>
              <a:t>18/1/2023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B9C915-2845-3BC4-64A9-DED45E080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976319-ECD6-479F-ADA6-67EA93B4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8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E616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55762-0F7B-6D0B-63BB-0EE24C77B914}"/>
              </a:ext>
            </a:extLst>
          </p:cNvPr>
          <p:cNvSpPr txBox="1"/>
          <p:nvPr/>
        </p:nvSpPr>
        <p:spPr>
          <a:xfrm>
            <a:off x="524256" y="491260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5400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CTC BS Book of Romans</a:t>
            </a:r>
            <a:endParaRPr lang="en-US" altLang="zh-TW" sz="5400" b="1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5400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บทที่</a:t>
            </a:r>
            <a:r>
              <a:rPr lang="en-US" altLang="zh-HK" sz="5400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zh-HK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DA04CA4-D18E-4C81-61C9-BE0CD57A1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" r="399" b="-3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6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3F2A7E70-FF2B-CCBE-C525-5B67FD80C47E}"/>
              </a:ext>
            </a:extLst>
          </p:cNvPr>
          <p:cNvSpPr/>
          <p:nvPr/>
        </p:nvSpPr>
        <p:spPr>
          <a:xfrm rot="1450294">
            <a:off x="6412276" y="4456387"/>
            <a:ext cx="1271752" cy="181712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40CFE4-8000-1D73-9B23-4410F7601D54}"/>
              </a:ext>
            </a:extLst>
          </p:cNvPr>
          <p:cNvSpPr txBox="1"/>
          <p:nvPr/>
        </p:nvSpPr>
        <p:spPr>
          <a:xfrm>
            <a:off x="7556975" y="137912"/>
            <a:ext cx="4907776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6600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ชีวิตใหม่ใน</a:t>
            </a:r>
            <a:endParaRPr lang="en-US" altLang="zh-HK" sz="6600" dirty="0">
              <a:solidFill>
                <a:srgbClr val="FFFF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6600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พระวิญญาณบริสุทธิ์</a:t>
            </a:r>
            <a:endParaRPr lang="en-US" altLang="zh-HK" sz="6600" dirty="0">
              <a:solidFill>
                <a:srgbClr val="FFFF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5400" dirty="0"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8:1-39(3)</a:t>
            </a:r>
            <a:endParaRPr lang="en-US" altLang="zh-HK" sz="5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AEC5D72-43BD-1483-D774-9C6E08C95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32" y="2285998"/>
            <a:ext cx="7386529" cy="43318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777FF4E-F219-4ABB-8D6D-5BEA809764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38"/>
          <a:stretch/>
        </p:blipFill>
        <p:spPr>
          <a:xfrm>
            <a:off x="6045130" y="4163145"/>
            <a:ext cx="5819323" cy="255694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E5F708B-103F-2212-BB1C-D9853B899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73" y="2723423"/>
            <a:ext cx="4429125" cy="271462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18849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F6BBBF9-CB60-C492-C266-233A1376C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7" t="31417" r="33706" b="18775"/>
          <a:stretch/>
        </p:blipFill>
        <p:spPr>
          <a:xfrm>
            <a:off x="157654" y="126122"/>
            <a:ext cx="12075966" cy="658998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865A4EF-53DB-65AA-81B9-461EA8EB0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66"/>
          <a:stretch/>
        </p:blipFill>
        <p:spPr>
          <a:xfrm>
            <a:off x="9574924" y="2569430"/>
            <a:ext cx="1841936" cy="171914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50598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324E279-E2D8-29D2-67A0-A53AD22862E9}"/>
              </a:ext>
            </a:extLst>
          </p:cNvPr>
          <p:cNvSpPr txBox="1"/>
          <p:nvPr/>
        </p:nvSpPr>
        <p:spPr>
          <a:xfrm>
            <a:off x="373117" y="2981146"/>
            <a:ext cx="1073106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ความรักของพระเจ้า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31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ถ้าอย่างนั้น สิ่งเหล่านี้เราจะว่าอย่างไร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</a:p>
          <a:p>
            <a:r>
              <a:rPr lang="en-US" altLang="zh-HK" sz="3600" kern="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ถ้าพระเจ้าทรงอยู่ฝ่ายเรา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ใครจะขัดขวางเราได้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เมื่อเผชิญกับการต่อต้านของมนุษย์ </a:t>
            </a:r>
            <a:endParaRPr lang="en-US" altLang="zh-HK" sz="36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ประสบการณ์ในช่วงแรกเริ่มของคริสตจักร: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</a:t>
            </a:r>
            <a:endParaRPr lang="zh-HK" altLang="en-US" sz="4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7E9AC06-2FAB-4611-6D81-498D1991C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649" y="0"/>
            <a:ext cx="2304558" cy="29830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5BB3B87-9155-88BC-A088-41155B090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090" y="0"/>
            <a:ext cx="2554013" cy="36470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21479A7-2624-8C04-AA50-16E60A59C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455" y="0"/>
            <a:ext cx="4102732" cy="507779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24766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ECBD3B1-51D8-4269-2E81-6F6B9C5EF9CD}"/>
              </a:ext>
            </a:extLst>
          </p:cNvPr>
          <p:cNvSpPr txBox="1"/>
          <p:nvPr/>
        </p:nvSpPr>
        <p:spPr>
          <a:xfrm>
            <a:off x="120868" y="0"/>
            <a:ext cx="11950263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กิจการ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4:25-31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66700" indent="-266700"/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25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พระองค์ตรัสไว้โดยพระวิญญาณบริสุทธิ์ ด้วยปากของดาวิดบรรพบุรุษของเรา ผู้รับใช้ของพระองค์ ว่า </a:t>
            </a:r>
            <a:r>
              <a:rPr lang="en-US" altLang="zh-HK" sz="32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‘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ทำไมคนต่างชาติจึงหยิ่งยโส และชนชาติทั้งหลายปองร้ายกันแต่ไม่เป็นผล </a:t>
            </a:r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26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บรรดากษัตริย์แห่งแผ่นดินโลกตั้งตัวขึ้น และนักปกครองชุมนุมกัน ต่อสู้พระเจ้าและผู้รับการเจิมตั้ง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 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ของพระองค์’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355600"/>
            <a:r>
              <a:rPr lang="en-US" altLang="zh-HK" sz="32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นี่คือคำอธิษฐานของดาวิดใน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55600" indent="-355600"/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สดุดี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2:1-2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แสดงให้เห็นชัดเจนว่ากษัตริย์และผู้นำของอิสราเอลต่อต้านพระเจ้าในอดีตอย่างนี้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:_________________________________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66700" indent="-266700"/>
            <a:r>
              <a:rPr lang="en-US" altLang="zh-HK" sz="32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27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ความจริงในเมืองนี้ ทั้งเฮโรด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และปอนทิอัสปีลาตกับพวกต่างชาติและชนชาติอิสราเอล ร่วมชุมนุมกันต่อสู้พระเยซูผู้รับใช้บริสุทธิ์ของพระองค์ซึ่งทรงเจิมไว้แล้ว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 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สิ่งเดียวกันนี้เกิดขึ้นกับพระเยซูในสมัยนี้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:__________________</a:t>
            </a:r>
            <a:endParaRPr lang="zh-HK" altLang="en-US" sz="3200" dirty="0"/>
          </a:p>
        </p:txBody>
      </p:sp>
      <p:sp>
        <p:nvSpPr>
          <p:cNvPr id="4" name="Text Box 46">
            <a:extLst>
              <a:ext uri="{FF2B5EF4-FFF2-40B4-BE49-F238E27FC236}">
                <a16:creationId xmlns:a16="http://schemas.microsoft.com/office/drawing/2014/main" id="{0F74B101-AD3B-4900-9D6A-10906B41D5AD}"/>
              </a:ext>
            </a:extLst>
          </p:cNvPr>
          <p:cNvSpPr txBox="1"/>
          <p:nvPr/>
        </p:nvSpPr>
        <p:spPr>
          <a:xfrm>
            <a:off x="7859559" y="5442027"/>
            <a:ext cx="4332441" cy="927241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เฮโรด</a:t>
            </a:r>
            <a:r>
              <a:rPr lang="en-US" sz="28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—</a:t>
            </a:r>
            <a:r>
              <a:rPr lang="th-TH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กษัตริย์ </a:t>
            </a:r>
            <a:r>
              <a:rPr lang="th-TH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ปอนทิอัสปีลาต</a:t>
            </a:r>
            <a:r>
              <a:rPr lang="en-US" sz="28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--</a:t>
            </a:r>
            <a:r>
              <a:rPr lang="th-TH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ผู้นำ ลุกขึ้นพร้อมกันโจมตีพระเยซูเจ้า</a:t>
            </a:r>
            <a:endParaRPr lang="zh-TW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sp>
        <p:nvSpPr>
          <p:cNvPr id="5" name="Text Box 46">
            <a:extLst>
              <a:ext uri="{FF2B5EF4-FFF2-40B4-BE49-F238E27FC236}">
                <a16:creationId xmlns:a16="http://schemas.microsoft.com/office/drawing/2014/main" id="{369DCB26-C503-F920-1EC2-95A23BA547F0}"/>
              </a:ext>
            </a:extLst>
          </p:cNvPr>
          <p:cNvSpPr txBox="1"/>
          <p:nvPr/>
        </p:nvSpPr>
        <p:spPr>
          <a:xfrm>
            <a:off x="4406910" y="3845474"/>
            <a:ext cx="7664221" cy="53340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พวกเขาร่วมกันลุกขึ้นต่อสู้พระเจ้าและผู้รับใช้ของพระองค์</a:t>
            </a:r>
            <a:endParaRPr lang="zh-TW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4387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15C28E-F2E4-2A48-4EBD-1235345BB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1" t="35249" r="33190" b="12337"/>
          <a:stretch/>
        </p:blipFill>
        <p:spPr>
          <a:xfrm>
            <a:off x="80211" y="262757"/>
            <a:ext cx="12031578" cy="649539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6FC73C0-F948-A0B1-206B-0FC8F7254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716" y="4298731"/>
            <a:ext cx="3339284" cy="187051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43396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290DBC4-495B-585A-30C0-6BE7CDCD4C65}"/>
              </a:ext>
            </a:extLst>
          </p:cNvPr>
          <p:cNvSpPr txBox="1"/>
          <p:nvPr/>
        </p:nvSpPr>
        <p:spPr>
          <a:xfrm>
            <a:off x="373117" y="320457"/>
            <a:ext cx="1121453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32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พระองค์ผู้</a:t>
            </a:r>
            <a:r>
              <a:rPr lang="th-TH" altLang="zh-HK" sz="40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ไม่ทรงหวง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พระบุตรของพระองค์เอง 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แต่</a:t>
            </a:r>
            <a:r>
              <a:rPr lang="th-TH" altLang="zh-HK" sz="40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ประทาน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พระบุตรนั้นเพื่อเราทุกคน 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ถ้าเช่นนั้นพระองค์จะไม่ประทานสิ่งสารพัดให้เรา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ด้วยกันกับพระบุตรนั้นหรือ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*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อะไรอีกที่พระเจ้าไม่เต็มใจที่จะสละเพื่อเรา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600" dirty="0"/>
          </a:p>
        </p:txBody>
      </p:sp>
      <p:sp>
        <p:nvSpPr>
          <p:cNvPr id="4" name="Text Box 46">
            <a:extLst>
              <a:ext uri="{FF2B5EF4-FFF2-40B4-BE49-F238E27FC236}">
                <a16:creationId xmlns:a16="http://schemas.microsoft.com/office/drawing/2014/main" id="{892A2640-10FE-D8A7-0C87-335A0CCB9AE4}"/>
              </a:ext>
            </a:extLst>
          </p:cNvPr>
          <p:cNvSpPr txBox="1"/>
          <p:nvPr/>
        </p:nvSpPr>
        <p:spPr>
          <a:xfrm>
            <a:off x="9437798" y="3016403"/>
            <a:ext cx="1492961" cy="825194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</a:pPr>
            <a:r>
              <a:rPr lang="th-TH" sz="54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ไม่มี</a:t>
            </a:r>
            <a:endParaRPr lang="zh-TW" sz="5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66B9803-19DA-DB5E-8D07-B44F5E250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964" y="3345670"/>
            <a:ext cx="6785084" cy="361283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77999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AED445A-AF54-83BA-590D-3BF18C0B6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9" t="39233" r="33793" b="25517"/>
          <a:stretch/>
        </p:blipFill>
        <p:spPr>
          <a:xfrm>
            <a:off x="346842" y="252247"/>
            <a:ext cx="11695726" cy="482424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71B97A9-6752-F30D-F3E7-2A04F8FDB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727" y="4850306"/>
            <a:ext cx="3013860" cy="20076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DA60A94-37E5-209E-1E77-F19AE50C8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194" y="5076496"/>
            <a:ext cx="3342290" cy="17463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C8BD153-D4EF-B7F9-5C49-FDAC3E666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510" y="4761887"/>
            <a:ext cx="3827490" cy="206095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41828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D3178F1-578F-5EF0-711C-518A9B13E470}"/>
              </a:ext>
            </a:extLst>
          </p:cNvPr>
          <p:cNvSpPr txBox="1"/>
          <p:nvPr/>
        </p:nvSpPr>
        <p:spPr>
          <a:xfrm>
            <a:off x="268014" y="149256"/>
            <a:ext cx="1165597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33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ใครจะฟ้องคนที่พระเจ้าได้ทรงเลือกไว้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พระเจ้าทรงทำให้พวกเขาเป็นคนชอบธรรมแล้ว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นอกจากพระเจ้าแล้ว 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ไม่มีใคร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(รวมถึง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มโนธรรม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ของมนุษย์และ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ซาตาน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) มีสิทธิที่จะกล่าวหาเรา และเนื่องจากพระเจ้าได้ทรงทำให้เราเป็นคนชอบธรรม เขาจึงไม่สามารถทรยศต่อตัวเองได้อีก 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ทิโมธี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2: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13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ถ้าเราไม่มีความสัตย์จริง พระองค์ก็ยังทรงไว้ซึ่งความสัตย์จริง เพราะพระองค์จะไม่ทรงเป็นพระองค์เองไม่ได้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หลักประกันชีวิตของคนที่เชื่อในพระเจ้า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</a:t>
            </a:r>
            <a:endParaRPr lang="zh-HK" altLang="en-US" sz="3200" dirty="0"/>
          </a:p>
        </p:txBody>
      </p:sp>
      <p:sp>
        <p:nvSpPr>
          <p:cNvPr id="4" name="Text Box 46">
            <a:extLst>
              <a:ext uri="{FF2B5EF4-FFF2-40B4-BE49-F238E27FC236}">
                <a16:creationId xmlns:a16="http://schemas.microsoft.com/office/drawing/2014/main" id="{F76D148D-57D3-92B0-69F2-708A0A295F9C}"/>
              </a:ext>
            </a:extLst>
          </p:cNvPr>
          <p:cNvSpPr txBox="1"/>
          <p:nvPr/>
        </p:nvSpPr>
        <p:spPr>
          <a:xfrm>
            <a:off x="420435" y="5344377"/>
            <a:ext cx="8944281" cy="793663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</a:pPr>
            <a:r>
              <a:rPr lang="th-TH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ความสัตย์จริงของพระเจ้าเป็นหลักประกันชีวิตเรา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8674EEA-3F3B-576F-215E-F7A177542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855" y="3878131"/>
            <a:ext cx="3195145" cy="29798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93787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CDFF071-E112-20A4-0A33-FB7C44800A39}"/>
              </a:ext>
            </a:extLst>
          </p:cNvPr>
          <p:cNvSpPr txBox="1"/>
          <p:nvPr/>
        </p:nvSpPr>
        <p:spPr>
          <a:xfrm>
            <a:off x="204951" y="117693"/>
            <a:ext cx="1178209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34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ใครจะเป็นผู้ลงโทษอีก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พระเยซูคริสต์หรือ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ผู้สิ้นพระชนม์แล้ว และยิ่งกว่านั้นอีกพระเจ้าทรงให้พระองค์เป็นขึ้นมาจากความตาย พระองค์สถิต ณ เบื้องขวาพระหัตถ์ของพระเจ้า และทรงอธิษฐานขอเพื่อเราด้วย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ฮีบรู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7:24-25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24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แต่พระเยซูองค์นี้ทรงดำรงตำแหน่งปุโรหิ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ตตลอดกาล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04800" indent="-304800"/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เพราะพระองค์ทรงดำรงพระชนม์อยู่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ชั่วนิรันดร์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pPr marL="304800" indent="-304800"/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25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เพราะเหตุนี้ พระองค์จึงทรงสามารถช่วยคนทั้งหลายที่เข้ามาใกล้พระเจ้าโดยทางพระองค์นั้นอย่าง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เต็มที่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เพราะว่าพระองค์ทรงพระชนม์อยู่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ทุกเวลา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เพื่อทูลขอเผื่อคนเหล่านั้น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ไม่มีใครสามารถประณามเราได้เพราะ: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พระคริสต์สิ้นพระชนม์และฟื้นคืนพระชนม์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เพื่อเรา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ยัง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วิงวอนเพื่อพวกเรา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ต่อไป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8719763-2EBC-D125-00BE-6DABAE6C9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5" y="1574253"/>
            <a:ext cx="1952625" cy="23431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55684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832C1F3-2963-7137-709E-79F0534D4319}"/>
              </a:ext>
            </a:extLst>
          </p:cNvPr>
          <p:cNvSpPr txBox="1"/>
          <p:nvPr/>
        </p:nvSpPr>
        <p:spPr>
          <a:xfrm>
            <a:off x="115613" y="0"/>
            <a:ext cx="11698014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35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แล้วใครจะให้เราขาดจาก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ความรัก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ของพระคริสต์ได้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จะเป็นความทุกข์ หรือความยากลำบาก หรือการเคี่ยวเข็ญ หรือการกันดารอาหาร หรือการเปลือยกาย หรือการถูกโพยภัย หรือการถูกคมดาบหรือ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 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2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ความทุกข์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”: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ความยากลำบาก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ภายนอก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2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ความยากลำบาก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”: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ความอับอาย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ภายใน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2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การเคี่ยวเข็ญ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”: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การข่มเหงโดย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ศัตรู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2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การกันดารอาหาร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”: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ขาดอุปทาน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ในชีวิตประจำวัน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2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การเปลือยกาย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”: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การสูญเสียการ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ป้องกัน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ขั้นพื้นฐาน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2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การถูกโพยภัย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”: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อันตรายถึงชีวิต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2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การถูกคมดาบ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”: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จู่โจม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ที่เนื้อ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บางทีเราไม่แน่ใจในตัวเอง และเรากลัวว่าในสภาพแวดล้อมที่อันตรายอย่างยิ่ง เราจะขายหน้าพระเจ้าผู้ทรงช่วยเราให้อับอาย แต่เราลืมไปว่าผู้รับผิดชอบไม่ใช่เรา แต่เป็นพระเจ้าแห่ง</a:t>
            </a:r>
            <a:r>
              <a:rPr lang="th-TH" altLang="zh-HK" sz="24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ความรอด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หากพระองค์ทรงรักเรา พระองค์จะทรงรักเรา</a:t>
            </a:r>
            <a:r>
              <a:rPr lang="th-TH" altLang="zh-HK" sz="24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จนถึงที่สุด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(ยอห์น </a:t>
            </a:r>
            <a:r>
              <a:rPr lang="en-US" altLang="zh-HK" sz="2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13:1) 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ไม่มีสภาวการณ์ใดจะพรากเราจาก</a:t>
            </a:r>
            <a:r>
              <a:rPr lang="th-TH" altLang="zh-HK" sz="24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ความรักของพระคริสต์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ได้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ยอห์น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13:1  …</a:t>
            </a:r>
            <a:r>
              <a:rPr lang="th-TH" altLang="zh-HK" sz="28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พระองค์ทรงรักบรรดาคนของพระองค์ที่อยู่ในโลกนี้ พระองค์ทรงรักเขาทั้งหลาย</a:t>
            </a:r>
            <a:r>
              <a:rPr lang="th-TH" altLang="zh-HK" sz="28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จนถึงที่สุด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02BCDCB-9AE3-396C-329F-24D36F863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455" y="1450426"/>
            <a:ext cx="4109545" cy="308215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60720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D477EC6-B3C3-AA03-BA22-433ADEB03A65}"/>
              </a:ext>
            </a:extLst>
          </p:cNvPr>
          <p:cNvSpPr txBox="1"/>
          <p:nvPr/>
        </p:nvSpPr>
        <p:spPr>
          <a:xfrm>
            <a:off x="262759" y="177826"/>
            <a:ext cx="1151933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36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ตามที่เขียนไว้ในพระคัมภีร์ว่า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en-US" altLang="zh-HK" sz="36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เพราะเห็นแก่พระองค์ ข้าพระองค์จึงถูกประหารวันยังค่ำ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228600"/>
            <a:r>
              <a:rPr lang="th-TH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และนับว่าเป็นแกะสำหรับเอาไปฆ่า”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คำวิงวอนของคนในชาติคร่ำครวญและทูลขอความช่วยเหลือ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สดุดี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44:22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607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เพราะเห็นแก่พระองค์ ข้าพระองค์ทั้งหลาย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ถูกฆ่าวันยังค่ำ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</a:p>
          <a:p>
            <a:pPr indent="-306070"/>
            <a:r>
              <a:rPr lang="en-US" altLang="zh-HK" sz="3200" kern="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  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และถูกนับว่าเป็นแกะสำหรับ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เอาไปฆ่า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มีอะไรที่คล้ายคลึงกันระหว่างสถานการณ์ของเดวิดและผู้เชื่อในตอนนั้น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3600" dirty="0"/>
          </a:p>
        </p:txBody>
      </p:sp>
      <p:sp>
        <p:nvSpPr>
          <p:cNvPr id="4" name="Text Box 46">
            <a:extLst>
              <a:ext uri="{FF2B5EF4-FFF2-40B4-BE49-F238E27FC236}">
                <a16:creationId xmlns:a16="http://schemas.microsoft.com/office/drawing/2014/main" id="{C03008DF-4499-1833-0B38-F5D1A5E26B72}"/>
              </a:ext>
            </a:extLst>
          </p:cNvPr>
          <p:cNvSpPr txBox="1"/>
          <p:nvPr/>
        </p:nvSpPr>
        <p:spPr>
          <a:xfrm>
            <a:off x="2375361" y="4515640"/>
            <a:ext cx="9038874" cy="742333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</a:pPr>
            <a:r>
              <a:rPr lang="th-TH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ในสายตาคนเป็นทางตันไม่มีทางออก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ACC2094-EAB7-9FBF-7C8C-515C44370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097" y="4264573"/>
            <a:ext cx="3457903" cy="259342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72693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5399B76-9623-5FE9-684F-8539C0BF5712}"/>
              </a:ext>
            </a:extLst>
          </p:cNvPr>
          <p:cNvSpPr txBox="1"/>
          <p:nvPr/>
        </p:nvSpPr>
        <p:spPr>
          <a:xfrm>
            <a:off x="210207" y="291111"/>
            <a:ext cx="11519338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เมื่อเราเต็มใจ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รอคอย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อย่างอดทนเพื่อให้ความหวังที่พระเจ้าประทานให้...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26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ในทำนองเดียวกัน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พระวิญญาณก็ทรงช่วยเมื่อเรา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อ่อนกำลัง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ด้วย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1143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</a:p>
          <a:p>
            <a:pPr indent="114300"/>
            <a:r>
              <a:rPr lang="en-US" altLang="zh-HK" sz="3600" kern="0" dirty="0">
                <a:solidFill>
                  <a:srgbClr val="121212"/>
                </a:solidFill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เอเฟซัส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3:16 </a:t>
            </a:r>
          </a:p>
          <a:p>
            <a:pPr indent="114300"/>
            <a:r>
              <a:rPr lang="en-US" altLang="zh-HK" sz="3200" kern="100" dirty="0">
                <a:solidFill>
                  <a:srgbClr val="121212"/>
                </a:solidFill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ข้าพเจ้าทูลขอให้ประทาน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ความเข้มแข็งภายในจิตใจ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ด้วย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indent="114300"/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ฤทธานุภาพที่มาทาง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พระวิญญาณของพระองค์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แก่พวกท่าน 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indent="114300"/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ตามพระสิริอันอุดมของพระองค์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เพราะเราไม่รู้ว่าควรจะอธิษฐานขออะไรอย่างไร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แต่พระวิญญาณทรง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ช่วยขอแทนด้วยการคร่ำครวญ</a:t>
            </a:r>
            <a:endParaRPr lang="en-US" altLang="zh-HK" sz="3600" kern="0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FF0000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ซึ่งไม่อาจกล่าวเป็นถ้อยคำ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75D93A3-E7DB-1CD3-8D49-F944A4620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710" y="700375"/>
            <a:ext cx="3342290" cy="286263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13862B2-5D0F-5A88-4966-293BCB190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62"/>
          <a:stretch/>
        </p:blipFill>
        <p:spPr>
          <a:xfrm>
            <a:off x="10068910" y="4545286"/>
            <a:ext cx="2123089" cy="231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01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719CBF2-B576-5911-9F8C-97DCE7885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7" t="37394" r="33448" b="45594"/>
          <a:stretch/>
        </p:blipFill>
        <p:spPr>
          <a:xfrm>
            <a:off x="91893" y="378373"/>
            <a:ext cx="12008214" cy="198645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75CBE6F-E378-8983-5D23-5A8547AE6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19"/>
          <a:stretch/>
        </p:blipFill>
        <p:spPr>
          <a:xfrm>
            <a:off x="2238703" y="2518542"/>
            <a:ext cx="8451509" cy="433945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38688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2AB373D-C2CA-66F8-25C1-83AAE7584A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2" t="34789" r="33965" b="29042"/>
          <a:stretch/>
        </p:blipFill>
        <p:spPr>
          <a:xfrm>
            <a:off x="262757" y="115613"/>
            <a:ext cx="11828279" cy="417260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AA04BD0-0CD4-61FD-0A9E-E1F8E9CC3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049" y="4128297"/>
            <a:ext cx="5199433" cy="272970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96677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696B24-AC0F-21B5-A12C-DD5BFEABF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0" t="34176" r="33449" b="17701"/>
          <a:stretch/>
        </p:blipFill>
        <p:spPr>
          <a:xfrm>
            <a:off x="210205" y="231226"/>
            <a:ext cx="11786583" cy="63482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819A0F8-EDB3-F865-DBAB-492395263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779" y="3852698"/>
            <a:ext cx="2764221" cy="155487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8624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6822048-2565-F458-6C30-B830752628AC}"/>
              </a:ext>
            </a:extLst>
          </p:cNvPr>
          <p:cNvSpPr txBox="1"/>
          <p:nvPr/>
        </p:nvSpPr>
        <p:spPr>
          <a:xfrm>
            <a:off x="210207" y="217565"/>
            <a:ext cx="1177158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ฮีบรู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2:17-18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17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เพราะเหตุนี้พระองค์จึงต้องเป็นเหมือนกับพี่น้องทุกอย่าง เพื่อจะได้เป็นมหาปุโรหิต ผู้เปี่ยมด้วยความเมตตาและความซื่อสัตย์ ในการกระทำกิจต่อพระเจ้าเพื่อลบล้างบาปของประชาชน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18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เพราะพระองค์เองได้ทรงทนทุกข์และถูกทดลอง พระองค์จึงทรง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สามารถช่วยผู้ที่ถูกทดลองได้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ฮีบรู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4:15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เพราะว่าเราไม่ได้มีมหาปุโรหิตที่ไม่สามารถจะ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เห็นใจในความอ่อนแอของเรา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แต่ทรง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เคยถูกทดลองใจเหมือนเราทุกอย่าง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ถึงกระนั้นพระองค์ก็ยัง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ปราศจากบาป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จากสองข้อข้างบนในหนังสือฮีบรู </a:t>
            </a:r>
            <a:endParaRPr lang="en-US" altLang="zh-HK" sz="28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 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คุณจะพบว่าความรักของพระเจ้าเป็นอย่างไร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200" dirty="0"/>
          </a:p>
        </p:txBody>
      </p:sp>
      <p:sp>
        <p:nvSpPr>
          <p:cNvPr id="4" name="Text Box 46">
            <a:extLst>
              <a:ext uri="{FF2B5EF4-FFF2-40B4-BE49-F238E27FC236}">
                <a16:creationId xmlns:a16="http://schemas.microsoft.com/office/drawing/2014/main" id="{D2C4776E-C638-D18D-50FA-0332727747DB}"/>
              </a:ext>
            </a:extLst>
          </p:cNvPr>
          <p:cNvSpPr txBox="1"/>
          <p:nvPr/>
        </p:nvSpPr>
        <p:spPr>
          <a:xfrm>
            <a:off x="1593423" y="6253922"/>
            <a:ext cx="7098633" cy="416635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</a:pPr>
            <a:r>
              <a:rPr lang="th-TH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แชร์ตามความเข้าใจของตัวเอง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4E87BB9-BF9E-A9F1-A6C6-B34F612D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986" y="4564118"/>
            <a:ext cx="4078013" cy="229388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39589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6B31D58-7CBE-2C67-77A4-394F57127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766" y="4423650"/>
            <a:ext cx="2235234" cy="24343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B7DB1EB-1610-8CC3-49DB-D42EBF01D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544" y="4944543"/>
            <a:ext cx="1701568" cy="18531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C2D4467-7AAF-5930-0EDD-3FE97D0D2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21" y="5448314"/>
            <a:ext cx="1911253" cy="13352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EB0C26C-E6FC-88B2-8008-48B5176E7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683" y="5864772"/>
            <a:ext cx="2069081" cy="93291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DD5B836-35A8-871D-F000-1F8FD37909A1}"/>
              </a:ext>
            </a:extLst>
          </p:cNvPr>
          <p:cNvSpPr txBox="1"/>
          <p:nvPr/>
        </p:nvSpPr>
        <p:spPr>
          <a:xfrm>
            <a:off x="199697" y="0"/>
            <a:ext cx="11845158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เปาโลหมายความว่าอย่างไรที่กล่าวว่า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พระวิญญาณทรงช่วยขอแทน ด้วยการคร่ำครวญซึ่งไม่อาจกล่าวเป็นถ้อยคำ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''?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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เป็นเพราะพระวิญญาณบริสุทธิ์ไม่รู้จะอธิษฐานเพื่อเราอย่างไร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จึงได้แต่คร่ำครวญเพื่อเรา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177800" indent="-177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เมื่อเราคร่ำครวญในใจ (ข้อ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23)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พระวิญญาณบริสุทธิ์ก็มาร่วม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177800" indent="-1778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คร่ำครวญและคร่ำครวญไปกับเราด้วย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พระวิญญาณบริสุทธิ์ช่วยให้เราคร่ำครวญภาระและความรู้สึก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ในตัวเราต่อพระพักตร์พระเจ้า 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altLang="zh-HK" sz="36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ebdings" panose="05030102010509060703" pitchFamily="18" charset="2"/>
              </a:rPr>
              <a:t>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เมื่อเราไม่รู้ว่าจะอธิษฐานขอความช่วยเหลือจากพระเจ้า</a:t>
            </a:r>
            <a:endParaRPr lang="en-US" altLang="zh-HK" sz="36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อย่างไร พระวิญญาณบริสุทธิ์ทรงยืนอยู่กับเราและ</a:t>
            </a:r>
            <a:endParaRPr lang="en-US" altLang="zh-HK" sz="36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อธิษฐานเพื่อเราด้วยเสียงคร่ำครวญ</a:t>
            </a:r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968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DAC9D6C-D29C-96D0-40B8-38EAFEE31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9" t="35096" r="33362" b="20154"/>
          <a:stretch/>
        </p:blipFill>
        <p:spPr>
          <a:xfrm>
            <a:off x="252772" y="126123"/>
            <a:ext cx="11686455" cy="575966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B4161C1-66FA-99BF-3ABC-353EE3182F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280"/>
          <a:stretch/>
        </p:blipFill>
        <p:spPr>
          <a:xfrm>
            <a:off x="5343851" y="5160578"/>
            <a:ext cx="1467942" cy="169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80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C9B8804-658F-E611-AC67-0E7FAB47B32C}"/>
              </a:ext>
            </a:extLst>
          </p:cNvPr>
          <p:cNvSpPr txBox="1"/>
          <p:nvPr/>
        </p:nvSpPr>
        <p:spPr>
          <a:xfrm>
            <a:off x="325820" y="443567"/>
            <a:ext cx="1154035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00" indent="-203200"/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พระวิญญาณบริสุทธิ์วิงวอนแทนเราตามแผนการของพระเจ้า 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03200" indent="-2032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ยอห์น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5:14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152400"/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และนี่เป็นความมั่นใจที่เรามีต่อพระองค์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152400"/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คือถ้าเราทูลขอสิ่งใดที่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เป็นพระประสงค์ของพระองค์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152400"/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พระองค์ก็ทรงฟัง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เราจะมีความมั่นใจในการทูลขอเพราะอะไร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600" dirty="0"/>
          </a:p>
        </p:txBody>
      </p:sp>
      <p:sp>
        <p:nvSpPr>
          <p:cNvPr id="4" name="Text Box 46">
            <a:extLst>
              <a:ext uri="{FF2B5EF4-FFF2-40B4-BE49-F238E27FC236}">
                <a16:creationId xmlns:a16="http://schemas.microsoft.com/office/drawing/2014/main" id="{4ACD1AB8-E164-9957-9CC4-30A01BCD4505}"/>
              </a:ext>
            </a:extLst>
          </p:cNvPr>
          <p:cNvSpPr txBox="1"/>
          <p:nvPr/>
        </p:nvSpPr>
        <p:spPr>
          <a:xfrm>
            <a:off x="126123" y="4431406"/>
            <a:ext cx="8187559" cy="614045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เราอธิษฐานตามพระประสงค์ของพระเจ้า</a:t>
            </a:r>
            <a:endParaRPr lang="zh-TW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2050" name="Picture 2" descr="The Holy Spirit — Keys To Understanding Life">
            <a:extLst>
              <a:ext uri="{FF2B5EF4-FFF2-40B4-BE49-F238E27FC236}">
                <a16:creationId xmlns:a16="http://schemas.microsoft.com/office/drawing/2014/main" id="{946717F5-C1BE-A283-B938-0E16DCA37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06" y="4431406"/>
            <a:ext cx="4666593" cy="250197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009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EFE1E0-58BD-7B8E-180D-5EA4EDAEC076}"/>
              </a:ext>
            </a:extLst>
          </p:cNvPr>
          <p:cNvSpPr txBox="1"/>
          <p:nvPr/>
        </p:nvSpPr>
        <p:spPr>
          <a:xfrm>
            <a:off x="84083" y="228828"/>
            <a:ext cx="11813628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28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เรารู้ว่าเหตุการณ์ทุกอย่างร่วมกัน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ก่อผลดี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แก่คนที่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รักพระเจ้า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คือแก่คนทั้งหลายที่พระองค์ทรงเรียก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ตามพระประสงค์ของพระองค์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เราต้องเชื่อว่าทุกสิ่งทำงานเพื่อประโยชน์ของเรา แต่สิ่งนั้นจะให้ประโยชน์อะไรแก่เรา เรา (รู้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/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ไม่รู้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) จะเจออะไรมากมายและจะได้ประโยชน์เท่าไร เราก็ (รู้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/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ไม่รู้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) ด้วย แต่มีสิ่งหนึ่งที่เรารู้คือ ทุกสิ่งเกิดขึ้นก็เพื่อ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ประโยชน์ของเรา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ไม่มีอะไรที่ไม่เป็นประโยชน์ต่อเรา </a:t>
            </a:r>
            <a:r>
              <a:rPr lang="th-TH" altLang="zh-HK" sz="3200" kern="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เพราะเราเป็นคนที่เชื่อพระเจ้า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จากมุมมองนี้ พระเจ้าไม่ได้เปลี่ยนแปลงทุกสิ่ง แต่พระเจ้าได้</a:t>
            </a:r>
            <a:r>
              <a:rPr lang="th-TH" altLang="zh-HK" sz="3200" kern="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เปลี่ยนใจของเรา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---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ห็เราได้มี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ความเชื่อ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คุณคิดว่าการตีความข้างบนนี้สามารถอธิบายความหมายของ </a:t>
            </a:r>
            <a:endParaRPr lang="en-US" altLang="zh-HK" sz="3200" kern="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a typeface="新細明體" panose="02020500000000000000" pitchFamily="18" charset="-120"/>
                <a:cs typeface="Tahoma" panose="020B0604030504040204" pitchFamily="34" charset="0"/>
              </a:rPr>
              <a:t>                   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ข้อ28 ได้อย่างชัดเจนหรือไม่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7504053-0400-B2A7-1982-8B4BDD72F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5" y="602209"/>
            <a:ext cx="2143125" cy="214312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94232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59DE9F-477B-D7E3-223C-4860D7AAE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76" t="40613" r="33707" b="23678"/>
          <a:stretch/>
        </p:blipFill>
        <p:spPr>
          <a:xfrm>
            <a:off x="176152" y="220716"/>
            <a:ext cx="11839696" cy="409903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E6BB6D0-A13F-E107-8204-0E92CA3A5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0" y="3429000"/>
            <a:ext cx="2476500" cy="35623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DFBF8E5-371F-0ADA-1161-C0B5EEA8C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792" y="4263113"/>
            <a:ext cx="5846708" cy="25948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E0558F3-F552-D68D-ABC2-B80355E77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2292" y="4370332"/>
            <a:ext cx="2437086" cy="243708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2322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36B7560-514B-741D-8F47-C342BC3C6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3" t="30651" r="33620" b="20460"/>
          <a:stretch/>
        </p:blipFill>
        <p:spPr>
          <a:xfrm>
            <a:off x="115614" y="76200"/>
            <a:ext cx="11782096" cy="532611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C99BC14-BC43-030A-8813-03D5D3525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07" t="36168" r="33448" b="48659"/>
          <a:stretch/>
        </p:blipFill>
        <p:spPr>
          <a:xfrm>
            <a:off x="-1" y="5402318"/>
            <a:ext cx="12076387" cy="145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15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9E55E5B-98CE-9F46-DB51-1445F2606588}"/>
              </a:ext>
            </a:extLst>
          </p:cNvPr>
          <p:cNvSpPr txBox="1"/>
          <p:nvPr/>
        </p:nvSpPr>
        <p:spPr>
          <a:xfrm>
            <a:off x="115614" y="0"/>
            <a:ext cx="11750566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00" indent="-2032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จุดประสงค์ของพระเจ้าคือการทำให้เรา "หล่อหลอมตาม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พระฉายาพระบุตร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ของพระองค์"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ให้เป็นตามพระฉายาแห่งพระบุตรของพระองค์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หมายความว่าหลังจากที่เราได้รับความรอดและเกิดชีวิตใหม่ เราสามารถได้รับการช่วยเหลือจากพระวิญญาณบริสุทธิ์ในประสบการณ์ประจำวันของเรา ผ่านการประสานงานของสภาพแวดล้อมที่จัดโดยพระเจ้าภายนอก มันค่อยๆ ได้รับการฟื้นฟูและเปลี่ยนแปลง และในที่สุดก็ดูเหมือนพระเจ้า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---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ตาม</a:t>
            </a:r>
            <a:r>
              <a:rPr lang="th-TH" altLang="zh-HK" sz="32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พระฉายา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แห่งพระบุตรของพระองค์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(โรม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12:2; 2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โครินธ์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3:18;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โคโลสี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3:10)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1676400" indent="-1524000"/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1676400" indent="-1524000"/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โคโลสี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3:10  </a:t>
            </a:r>
          </a:p>
          <a:p>
            <a:pPr marL="1676400" indent="-1524000"/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และสวม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วิสัยมนุษย์ใหม่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ที่กำลังได้รับการสร้างขึ้นใหม่ตาม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1625600" indent="-1320800"/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พระฉายา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ของพระองค์ผู้ทรงสร้าง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th-TH" altLang="zh-HK" sz="3600" b="1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เพื่อ</a:t>
            </a:r>
            <a:r>
              <a:rPr lang="th-TH" altLang="zh-HK" sz="36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ให้รู้จักพระเจ้า</a:t>
            </a:r>
            <a:endParaRPr lang="zh-TW" altLang="zh-HK" sz="2800" b="1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ชีวิตของฉันเปลี่ยนไปอย่างไรตั้งแต่ฉันรับเชื่อแล้ว</a:t>
            </a:r>
            <a:r>
              <a:rPr lang="en-US" altLang="zh-HK" sz="36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DB368C-BC72-14A0-BB6E-FE14924D7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141" y="3429000"/>
            <a:ext cx="2841859" cy="17630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46188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2838</TotalTime>
  <Words>1574</Words>
  <Application>Microsoft Office PowerPoint</Application>
  <PresentationFormat>寬螢幕</PresentationFormat>
  <Paragraphs>105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cw ip</dc:creator>
  <cp:lastModifiedBy>cw ip</cp:lastModifiedBy>
  <cp:revision>43</cp:revision>
  <dcterms:created xsi:type="dcterms:W3CDTF">2022-09-07T04:23:43Z</dcterms:created>
  <dcterms:modified xsi:type="dcterms:W3CDTF">2023-01-18T02:59:58Z</dcterms:modified>
</cp:coreProperties>
</file>