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4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B362AD-8CEB-6CA4-DF28-6FE481951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7C86CE1-AB4B-DEDA-AE3B-5A9ECBA3F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CD91CF-72E0-31FB-09B7-21233A71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22/3/2023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E84B3B6-D6EA-A9D7-4143-5F543E69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20F86C-9465-7A5F-22B7-2F72C293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9271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2B0677-5BF2-C63F-E285-98CC3F30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6A5BD19-F421-4C8F-B84E-FF5E41AA9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50C058-2920-27DA-83FA-832307AB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22/3/2023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BA22A5-8847-658A-02B3-05934BDA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652D71-21F4-3311-E0E2-64A8D6DDE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4668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FC70FF0-A75E-4F7D-2183-07FF5621C8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1D6275A-D802-2702-1091-205CDF2E6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BA37CA-CEB7-573C-21D4-20DF8518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22/3/2023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A804DC-2BFD-507B-B1A0-7DEF6A66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F186D4-AD7C-DBF7-D424-03E81364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6146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259128-6E81-589C-B5DC-6EEBF8E1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48B7B2-92DD-D129-34E5-652DE29F3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541493-97F1-29F8-E014-C83E8342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22/3/2023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27EEA1-16B3-95AF-92AE-E9F7FF28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D42DEB-87C9-06D1-1AD4-9870CFE6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149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62E6A7-6040-4AEF-8B74-D2980D9B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D4DF019-3091-09E7-FAF1-AA7E87A21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53094B-E461-E90D-E193-4346705D3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22/3/2023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364A08-2C78-9F31-7064-2ADE35ABA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66CB93-9125-4D2F-C48E-CDEEF2E6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9074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AF1194-FC1A-538C-D83E-27ABD2FB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5DF70F-CFDF-FAF1-2702-DE0E0003A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BDB6902-DF3D-0CD5-233C-F3B3A8720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2188EDC-B3E9-1CB8-928C-3AA718EB5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22/3/2023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EDBC070-8E08-3588-503C-733981FF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EADB1A8-7760-B9F5-3CA0-48271D41B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2545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EB3FBB-90F7-8BA9-621F-4A89D5EB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B1BA939-59B5-5C1D-C51E-19FD741E0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B0BDDCD-C129-5BA1-C367-9C0C7F148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132B902-FD41-88FF-6A02-B27087DA3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1BE0E1C-5018-B3D0-578B-E66C33FE3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0A7E0D4-D9A1-BD22-CAFF-D018FFE2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22/3/2023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6F8FB5F-CFF8-C062-D197-DCA00F9B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002C4FB-BF63-32AC-2179-C296F27D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0105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089934-CBBD-73C3-B48A-1384B4FCE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930A6BD-52BB-3E36-102D-C2799D0B8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22/3/2023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C3A2509-914C-4108-9544-672AA1BA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666653-B4C7-979A-140D-3E342064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4072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09A19ED-C044-1D35-972C-BA14FDC23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22/3/2023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71AC15B-5208-F60C-973E-EBE558F6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35DA81B-734A-A508-7244-85F2BD93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8625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33244F-7AE5-D0E1-8D03-716D15CB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ED30A1-A382-928F-8945-07A6034D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488E7CC-0B84-903A-50FD-A350A157A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FC7A58E-6DE2-33E6-B9D9-837357259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22/3/2023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E9601EF-D17B-70E4-0969-898B77EE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D49E310-D76F-D545-4180-B81BC232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600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3C8324-14D4-026D-1BDC-321C7D4E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A5C6E7F-6998-4BEC-0555-C9B6E90CE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8B7420B-7824-F89B-3B13-4D05DE6C8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2AE4E35-4E99-7C87-67AE-844484246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22/3/2023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673BAFB-3441-D869-3F1F-372974ED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BA9B55-80F6-92D9-2296-721411E7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7263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1EFC26-965E-C1ED-D621-81E2F84B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1D26793-6470-EF25-A021-D226117BB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067A04-96FD-D5A3-7123-14AAB079C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7D98-3674-487D-9170-C1DEFF51F09B}" type="datetimeFigureOut">
              <a:rPr lang="zh-HK" altLang="en-US" smtClean="0"/>
              <a:t>22/3/2023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B9C915-2845-3BC4-64A9-DED45E080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976319-ECD6-479F-ADA6-67EA93B4F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7388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BD5FA14-C04A-060C-7E0A-F135BB82B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9605"/>
            <a:ext cx="12192000" cy="481839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C8465CE-D997-4F22-0C85-09F85CACBC08}"/>
              </a:ext>
            </a:extLst>
          </p:cNvPr>
          <p:cNvSpPr txBox="1"/>
          <p:nvPr/>
        </p:nvSpPr>
        <p:spPr>
          <a:xfrm>
            <a:off x="1785370" y="1123784"/>
            <a:ext cx="10553647" cy="4586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th-TH" altLang="zh-HK" sz="72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การฟื้นคืนชีพของผู้เชื่อ </a:t>
            </a:r>
            <a:endParaRPr lang="en-US" altLang="zh-HK" sz="7200" dirty="0">
              <a:solidFill>
                <a:srgbClr val="FF0000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HK" sz="48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                                      </a:t>
            </a:r>
            <a:r>
              <a:rPr lang="th-TH" altLang="zh-HK" sz="48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12</a:t>
            </a:r>
            <a:r>
              <a:rPr lang="en-US" altLang="zh-HK" sz="48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:1-</a:t>
            </a:r>
            <a:r>
              <a:rPr lang="th-TH" altLang="zh-HK" sz="48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21</a:t>
            </a:r>
            <a:r>
              <a:rPr lang="en-US" altLang="zh-HK" sz="48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(</a:t>
            </a:r>
            <a:r>
              <a:rPr lang="en-US" altLang="zh-HK" sz="4800" dirty="0">
                <a:solidFill>
                  <a:srgbClr val="FF0000"/>
                </a:solidFill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2</a:t>
            </a:r>
            <a:r>
              <a:rPr lang="en-US" altLang="zh-HK" sz="48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)</a:t>
            </a:r>
            <a:endParaRPr lang="en-US" altLang="zh-HK" sz="4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87CA0B3-674F-EB9E-CF4D-08FE6AF88323}"/>
              </a:ext>
            </a:extLst>
          </p:cNvPr>
          <p:cNvSpPr txBox="1"/>
          <p:nvPr/>
        </p:nvSpPr>
        <p:spPr>
          <a:xfrm>
            <a:off x="440173" y="-648089"/>
            <a:ext cx="10238337" cy="3670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7200" b="1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CTC BS Book of Romans</a:t>
            </a:r>
            <a:endParaRPr lang="en-US" altLang="zh-TW" sz="7200" b="1" dirty="0">
              <a:solidFill>
                <a:srgbClr val="FF0000"/>
              </a:solidFill>
              <a:effectLst/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7200" b="1" dirty="0" err="1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บทที่</a:t>
            </a:r>
            <a:r>
              <a:rPr lang="en-US" altLang="zh-HK" sz="7200" b="1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 27</a:t>
            </a:r>
            <a:endParaRPr lang="en-US" altLang="zh-HK" sz="72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CE9AF16-AB6F-E6AB-5389-5CCD195A7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4918" y="84889"/>
            <a:ext cx="2305291" cy="324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44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EC0B053-DB7B-F64E-D0E1-C963453EC00B}"/>
              </a:ext>
            </a:extLst>
          </p:cNvPr>
          <p:cNvSpPr txBox="1"/>
          <p:nvPr/>
        </p:nvSpPr>
        <p:spPr>
          <a:xfrm>
            <a:off x="152400" y="76122"/>
            <a:ext cx="10857186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15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จงชื่นชมยินดีกับผู้ที่มีความชื่นชมยินดี จงร้องไห้กับผู้ที่ร้องไห้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81000" indent="-304800"/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โครินธ์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12:26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ถ้า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อวัยวะหนึ่งทุกข์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อวัยวะทั้งหมดก็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ร่วมทุกข์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ด้วย 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203200"/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ถ้า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อวัยวะหนึ่งได้รับเกียรติ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อวัยวะทั้งหมดก็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ร่วมชื่นชมยินดี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ด้วย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เมื่อเรานำสองข้อข้างต้นมารวมกัน ท่านคิดว่าเปาโลกำลังสอนเราให้ปฏิบัติอย่างไร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</a:t>
            </a:r>
            <a:endParaRPr lang="zh-HK" altLang="en-US" sz="36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EAE9B52-1344-3C7B-19B4-C234256E2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348" y="4672688"/>
            <a:ext cx="3849907" cy="210919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B40E7AE-6CEB-1A8D-1534-C00E38FCD8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77"/>
          <a:stretch/>
        </p:blipFill>
        <p:spPr>
          <a:xfrm>
            <a:off x="6390288" y="4048133"/>
            <a:ext cx="5018359" cy="280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38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116F0F2-2ADC-1FAB-6456-C0D8D1820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4" t="30038" r="34741" b="37625"/>
          <a:stretch/>
        </p:blipFill>
        <p:spPr>
          <a:xfrm>
            <a:off x="83882" y="147145"/>
            <a:ext cx="12024235" cy="395188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0B94E48-6C9D-AD02-E190-98FE44FAB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5855"/>
            <a:ext cx="1905000" cy="1905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E5E0033-D3A5-1590-1A3D-24AEDF91A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046" y="4651390"/>
            <a:ext cx="3874375" cy="221392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A4742DB-9AC5-A1C4-79F2-1DA38B87EA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3477"/>
          <a:stretch/>
        </p:blipFill>
        <p:spPr>
          <a:xfrm>
            <a:off x="8083147" y="4016699"/>
            <a:ext cx="3874375" cy="296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01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F6F4117-AC56-49DC-B1F5-CF5E328FB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44291" r="35689" b="15709"/>
          <a:stretch/>
        </p:blipFill>
        <p:spPr>
          <a:xfrm>
            <a:off x="77560" y="199697"/>
            <a:ext cx="11999914" cy="645335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6455795-0CDF-D904-6C98-0C7D8536AA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364"/>
          <a:stretch/>
        </p:blipFill>
        <p:spPr>
          <a:xfrm>
            <a:off x="6096000" y="2249112"/>
            <a:ext cx="6018440" cy="265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83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E90871A-04CE-3F3A-CF8E-B873D13DD997}"/>
              </a:ext>
            </a:extLst>
          </p:cNvPr>
          <p:cNvSpPr txBox="1"/>
          <p:nvPr/>
        </p:nvSpPr>
        <p:spPr>
          <a:xfrm>
            <a:off x="94593" y="0"/>
            <a:ext cx="11655972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วิธีเผชิญหน้ากับคนที่ไม่น่ารัก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17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อย่าทำชั่วตอบแทนชั่วแก่ใครเลย แต่จงมุ่งทำสิ่งที่ใครๆ ก็เห็นว่าดี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endParaRPr lang="en-US" altLang="zh-HK" sz="36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เราจะไม่ "ตอบแทนความชั่วด้วยความชั่ว" ได้อย่างไร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</a:p>
          <a:p>
            <a:r>
              <a:rPr lang="en-US" altLang="zh-HK" sz="3200" kern="0" dirty="0">
                <a:solidFill>
                  <a:srgbClr val="12121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คำเตือนจาก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1016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เปโตร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3:9-11: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81000" indent="-304800"/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9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อย่า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ทำชั่วตอบแทนชั่ว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หรืออย่า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ด่าตอบการด่า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แต่ตรงกันข้าม 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จงอวยพร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เพราะพระองค์ได้ทรงเรียกให้พวกท่านทำเช่นนั้น เพื่อ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พวกท่านจะได้รับพระพร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10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เพราะว่า 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ผู้ใดรักชีวิตและปรารถนา จะเห็นวันเวลาดี ก็ให้ผู้นั้น</a:t>
            </a:r>
            <a:r>
              <a:rPr lang="th-TH" altLang="zh-HK" sz="32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ยั้งลิ้น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ของตนไม่พูดชั่ว และ</a:t>
            </a:r>
            <a:r>
              <a:rPr lang="th-TH" altLang="zh-HK" sz="32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ห้ามปาก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 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ไม่ให้พูดล่อลวง </a:t>
            </a:r>
            <a:r>
              <a:rPr lang="en-US" altLang="zh-HK" sz="32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11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ให้เขา</a:t>
            </a:r>
            <a:r>
              <a:rPr lang="th-TH" altLang="zh-HK" sz="32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ละความชั่ว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</a:t>
            </a:r>
            <a:r>
              <a:rPr lang="th-TH" altLang="zh-HK" sz="3200" i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ทำความดี </a:t>
            </a:r>
            <a:r>
              <a:rPr lang="th-TH" altLang="zh-HK" sz="3200" i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ให้เขาใฝ่หาสันติสุขและดำเนินตาม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 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เปโตรได้สอนเราอะไรบ้าง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778690F-B8D0-97FD-09FD-34F31A2A8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1255" y="1124607"/>
            <a:ext cx="2280745" cy="284332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34188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4A610B1-62EA-7561-FF39-A87953D49A49}"/>
              </a:ext>
            </a:extLst>
          </p:cNvPr>
          <p:cNvSpPr txBox="1"/>
          <p:nvPr/>
        </p:nvSpPr>
        <p:spPr>
          <a:xfrm>
            <a:off x="0" y="2193212"/>
            <a:ext cx="1184515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01600"/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สิ่งที่ใครๆ ก็เห็นว่าดี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คือ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indent="101600"/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ฟีลิปปี </a:t>
            </a:r>
            <a:r>
              <a:rPr lang="en-US" altLang="zh-HK" sz="40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4:8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54000" indent="-101600"/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สุดท้ายนี้พี่น้องทั้งหลาย ขอจงใคร่ครวญดูสิ่งเหล่านี้คือ สิ่งที่</a:t>
            </a:r>
            <a:r>
              <a:rPr lang="th-TH" altLang="zh-HK" sz="4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เป็นจริง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สิ่งที่</a:t>
            </a:r>
            <a:r>
              <a:rPr lang="th-TH" altLang="zh-HK" sz="4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น่านับถือ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สิ่งที่</a:t>
            </a:r>
            <a:r>
              <a:rPr lang="th-TH" altLang="zh-HK" sz="4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ยุติธรรม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สิ่งที่</a:t>
            </a:r>
            <a:r>
              <a:rPr lang="th-TH" altLang="zh-HK" sz="4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บริสุทธิ์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สิ่งที่</a:t>
            </a:r>
            <a:r>
              <a:rPr lang="th-TH" altLang="zh-HK" sz="4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น่ารัก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สิ่งที่</a:t>
            </a:r>
            <a:r>
              <a:rPr lang="th-TH" altLang="zh-HK" sz="4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ควรแก่การสรรเสริญ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รวมทั้งถ้ามีสิ่งใดที่</a:t>
            </a:r>
            <a:r>
              <a:rPr lang="th-TH" altLang="zh-HK" sz="4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ยอดเยี่ยม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สิ่งใดที่</a:t>
            </a:r>
            <a:r>
              <a:rPr lang="th-TH" altLang="zh-HK" sz="40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น่ายกย่อง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4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        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สิ่งนี้จะนำให้ชีวิตเรา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:</a:t>
            </a:r>
            <a:endParaRPr lang="zh-HK" altLang="en-US" sz="40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6CBE4DF-66DC-0221-DA5F-2746A4F05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41" y="-172545"/>
            <a:ext cx="12192000" cy="32512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63CCEE8-387B-0807-DCE8-0E85A586B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0690" y="2117833"/>
            <a:ext cx="2044262" cy="153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57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115FEF0-021E-7528-DF55-1EEDE5376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1" t="28352" r="34827" b="11264"/>
          <a:stretch/>
        </p:blipFill>
        <p:spPr>
          <a:xfrm>
            <a:off x="-35639" y="35637"/>
            <a:ext cx="12069984" cy="682236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2CCDCAC-78FA-A64C-7417-64CFECD72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040" y="5150069"/>
            <a:ext cx="7574091" cy="170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89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0DD239A-A8DE-CB7D-6AEC-1613347CB6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7" t="35249" r="38879" b="35172"/>
          <a:stretch/>
        </p:blipFill>
        <p:spPr>
          <a:xfrm>
            <a:off x="355229" y="94593"/>
            <a:ext cx="11731772" cy="385729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CD2CB04-12B9-D242-3E73-73C198E1B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85487"/>
            <a:ext cx="7073462" cy="377251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4EC47F6-8A62-83BD-21A3-6AAA61A04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487" y="3085487"/>
            <a:ext cx="3772513" cy="377251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FF876DD-F4C9-8A90-486D-D21F87115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8839" y="2928882"/>
            <a:ext cx="2016789" cy="283627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AAF62CF1-0C0B-CDE1-76C2-D16FF11497C0}"/>
              </a:ext>
            </a:extLst>
          </p:cNvPr>
          <p:cNvSpPr txBox="1"/>
          <p:nvPr/>
        </p:nvSpPr>
        <p:spPr>
          <a:xfrm>
            <a:off x="4240924" y="5926202"/>
            <a:ext cx="78460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2800" b="0" i="0" dirty="0">
                <a:solidFill>
                  <a:srgbClr val="121212"/>
                </a:solidFill>
                <a:effectLst/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ลูกา 23</a:t>
            </a:r>
            <a:r>
              <a:rPr lang="en-US" altLang="zh-HK" sz="2800" b="0" i="0" dirty="0">
                <a:solidFill>
                  <a:srgbClr val="121212"/>
                </a:solidFill>
                <a:effectLst/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altLang="zh-HK" sz="2800" b="0" i="0" dirty="0">
                <a:solidFill>
                  <a:srgbClr val="121212"/>
                </a:solidFill>
                <a:effectLst/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</a:t>
            </a:r>
            <a:r>
              <a:rPr lang="en-US" altLang="zh-HK" sz="2800" b="0" i="0" dirty="0">
                <a:solidFill>
                  <a:srgbClr val="121212"/>
                </a:solidFill>
                <a:effectLst/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zh-HK" sz="2800" b="0" i="0" dirty="0">
                <a:solidFill>
                  <a:srgbClr val="121212"/>
                </a:solidFill>
                <a:effectLst/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พระเยซูตรัสว่า “พระบิดาเจ้าข้า </a:t>
            </a:r>
            <a:endParaRPr lang="en-US" altLang="zh-HK" sz="2800" b="0" i="0" dirty="0">
              <a:solidFill>
                <a:srgbClr val="121212"/>
              </a:solidFill>
              <a:effectLst/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th-TH" altLang="zh-HK" sz="2800" b="0" i="0" dirty="0">
                <a:solidFill>
                  <a:srgbClr val="121212"/>
                </a:solidFill>
                <a:effectLst/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ขอทรงยกโทษพวกเขาเพราะเขาไม่รู้ว่ากำลังทำอะไร”</a:t>
            </a:r>
            <a:endParaRPr lang="zh-HK" altLang="en-US" sz="2800" dirty="0">
              <a:highlight>
                <a:srgbClr val="FFFF00"/>
              </a:highligh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583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8DB1256-9111-B27B-CBB1-2A9BAF489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72" t="31418" r="34310" b="22606"/>
          <a:stretch/>
        </p:blipFill>
        <p:spPr>
          <a:xfrm>
            <a:off x="105734" y="0"/>
            <a:ext cx="11980531" cy="558099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6DEFC89-A719-5C6E-E353-8D3C594DD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910" y="4952394"/>
            <a:ext cx="3647090" cy="190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95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238CF6E-DC99-27C5-F66E-DEC6F8C2D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31" t="36475" r="34483" b="30881"/>
          <a:stretch/>
        </p:blipFill>
        <p:spPr>
          <a:xfrm>
            <a:off x="57807" y="168165"/>
            <a:ext cx="12076386" cy="402546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E0B2BCA-8372-67BC-034D-57996AAA0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224" y="4193628"/>
            <a:ext cx="3582714" cy="266912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61ABC3B-CC3B-4057-206C-538148E7F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462" y="4170485"/>
            <a:ext cx="4709213" cy="264597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B0CC173-7448-1684-BB7A-4159A0314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339" y="3756659"/>
            <a:ext cx="2764222" cy="14512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02666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2632CF2-9F8F-5084-A3FF-A9024151C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6" t="47357" r="35344" b="15708"/>
          <a:stretch/>
        </p:blipFill>
        <p:spPr>
          <a:xfrm>
            <a:off x="146904" y="2328040"/>
            <a:ext cx="11898191" cy="452996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B58F453-D0D8-C42A-F542-C0582BEDC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757" y="129999"/>
            <a:ext cx="5192112" cy="272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64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96F7604-1891-61FE-04CC-257A0E4D1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72" t="28659" r="35517" b="11571"/>
          <a:stretch/>
        </p:blipFill>
        <p:spPr>
          <a:xfrm>
            <a:off x="-41638" y="-38538"/>
            <a:ext cx="12160066" cy="689653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5A53556-F3E9-8E61-61A1-CFA6E4B2D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952" y="1144313"/>
            <a:ext cx="1701508" cy="95709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B71D5FB-79BF-6080-D341-4AF229C43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0493" y="930494"/>
            <a:ext cx="1701507" cy="95709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3FA906E-D1F6-D730-7E40-BAC1B6371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237" y="2795752"/>
            <a:ext cx="2143125" cy="16207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95974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698263B-4475-CC81-251B-46678CA479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41" t="29579" r="34310" b="12337"/>
          <a:stretch/>
        </p:blipFill>
        <p:spPr>
          <a:xfrm>
            <a:off x="-196" y="131922"/>
            <a:ext cx="11897906" cy="657367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7B71D28-C212-7A2B-7A38-16968D436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303" y="3754821"/>
            <a:ext cx="1841937" cy="18419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7383732-E07E-2FC2-CA99-B9DECB8F39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3734" y="4099034"/>
            <a:ext cx="2212639" cy="21598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26954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E1545BF-AE9C-6F13-1BEE-F54F89B9F858}"/>
              </a:ext>
            </a:extLst>
          </p:cNvPr>
          <p:cNvSpPr txBox="1"/>
          <p:nvPr/>
        </p:nvSpPr>
        <p:spPr>
          <a:xfrm>
            <a:off x="0" y="248727"/>
            <a:ext cx="1219200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3200" indent="-203200"/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ยอห์น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3:18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ลูกทั้งหลายเอ๋ย อย่าให้เรารักกันด้วย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คำพูด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และด้วย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ปาก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เท่านั้น แต่จงรักกันด้วย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การกระทำ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และด้วย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ความจริง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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endParaRPr lang="en-US" altLang="zh-HK" sz="4000" kern="0" baseline="30000" dirty="0"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endParaRPr lang="en-US" altLang="zh-HK" sz="4000" kern="0" baseline="30000" dirty="0">
              <a:solidFill>
                <a:srgbClr val="121212"/>
              </a:solidFill>
              <a:latin typeface="Tahoma" panose="020B060403050404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endParaRPr lang="en-US" altLang="zh-HK" sz="4000" kern="0" baseline="30000" dirty="0"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10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จงรักกันฉันพี่น้อง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จงขวนขวายในการให้เกียรติกันและกัน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ฟีลิปปี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2:3-4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431800" indent="-203200"/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3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อย่าทำสิ่งใดด้วยการ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ชิงดีหรือถือดี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แต่จงถือว่าคนอื่นดีกว่าตัวด้วย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ใจถ่อม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อย่าให้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ต่างคนต่างเห็นแก่ประโยชน์ของตนเอง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แต่จง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เห็นแก่ประโยชน์ของคนอื่นๆ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ด้วย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พระคัมภีร์สอนให้เราปฏิบัติต่อกันอย่างไร</a:t>
            </a:r>
            <a:r>
              <a:rPr lang="en-US" altLang="zh-HK" sz="36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?</a:t>
            </a:r>
            <a:endParaRPr lang="zh-HK" altLang="en-US" sz="36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4FAE9D5-285D-C2E8-FEFD-70712F3490B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10690" y="1271751"/>
            <a:ext cx="1996460" cy="215724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79E8BD4-C9CF-FD31-2ECC-D5B74D778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312" y="1755226"/>
            <a:ext cx="3049222" cy="262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23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C2B78B3-8EEE-AD44-D7E2-789DDA830A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59" t="32797" r="36034" b="33487"/>
          <a:stretch/>
        </p:blipFill>
        <p:spPr>
          <a:xfrm>
            <a:off x="126695" y="231227"/>
            <a:ext cx="11756541" cy="415158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9BF170A-D60F-15CB-8BAA-5287D3FC1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95812"/>
            <a:ext cx="3390900" cy="226218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4890AA1-E250-568F-A2E5-CD453AD3E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492" y="4286989"/>
            <a:ext cx="2511480" cy="251148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7EDA70E-8A08-3671-7163-831BE4D68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5564" y="4649380"/>
            <a:ext cx="3926436" cy="220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9DA1913-055E-B06E-382D-88A251F78778}"/>
              </a:ext>
            </a:extLst>
          </p:cNvPr>
          <p:cNvSpPr txBox="1"/>
          <p:nvPr/>
        </p:nvSpPr>
        <p:spPr>
          <a:xfrm>
            <a:off x="362607" y="172318"/>
            <a:ext cx="11466786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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การตีความพระคัมภีร์: อันไหนใกล้เคียงต้นฉบับที่สุด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54000" indent="-1778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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เมื่อบุคคลรับใช้อย่างขยันขันแข็ง ใจของเขาร้อนรนโดยธรรมชาติ เต็มใจที่จะเป็นทาสของพระเจ้า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54000" indent="-1778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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ต้องไล่ตามกิเลสในจิตวิญญาณเพื่อให้เรามีใจรักที่จะรับใช้และแสดงให้เห็นว่าเราเป็นทาสของพระเจ้า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54000" indent="-177800"/>
            <a:r>
              <a:rPr lang="en-US" altLang="zh-HK" sz="36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ebdings" panose="05030102010509060703" pitchFamily="18" charset="2"/>
              </a:rPr>
              <a:t>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เราควรยืนยันว่าเราเป็นทาสของพระเจ้า และให้พระวิญญาณของพระเจ้าเผาเราเพื่อเราจะได้รับใช้อย่างกระตือรือร้น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16CD94B-ECCE-D5E8-D1D7-4C920F068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814" y="4139306"/>
            <a:ext cx="7809186" cy="271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2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E20F110-AD88-F61D-CD05-F012FC98FC2E}"/>
              </a:ext>
            </a:extLst>
          </p:cNvPr>
          <p:cNvSpPr txBox="1"/>
          <p:nvPr/>
        </p:nvSpPr>
        <p:spPr>
          <a:xfrm>
            <a:off x="105104" y="181957"/>
            <a:ext cx="11740055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12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จง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ชื่นชมยินดี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ความหวัง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จง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สู้ทน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ต่อ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ความยากลำบาก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571500"/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จง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ขะมักเขม้นอธิษฐาน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เมื่อดู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เปโตร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1:3-6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คุณพบความคล้ายคลึงกันระหว่างคำสอนของเปาโลกับเปโตรหรือไม่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04800" indent="-304800"/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3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สาธุการแด่พระเจ้าพระบิดาแห่งพระเยซูคริสต์องค์พระผู้เป็นเจ้าของเรา โดยพระเมตตาล้นเหลือของพระองค์ ทรงโปรดให้เราบังเกิดใหม่ เข้าในความหวังที่ยั่งยืน โดยการคืนพระชนม์ของพระเยซูคริสต์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และเข้าในมรดก ซึ่งไม่เสื่อมสลายและไร้มลทิน และไม่ร่วงโรย ซึ่งได้เก็บรักษาไว้ในสวรรค์แล้วเพื่อพวกท่าน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5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ผู้ได้รับการคุ้มครองโดยฤทธิ์เดชของพระเจ้าทางความเชื่อให้เข้าในความรอด ซึ่งพร้อมจะปรากฏในวาระสุดท้าย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6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ในสิ่งนี้พวกท่านชื่นชมยินดี ถึงแม้ว่าเดี๋ยวนี้ จำเป็นที่พวกท่านต้องทนทุกข์ในการทดลองต่างๆ นานาชั่วระยะหนึ่ง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ที่ทั้งสองสื่อสารกัน:</a:t>
            </a:r>
            <a:endParaRPr lang="zh-HK" altLang="en-US" sz="2800" dirty="0"/>
          </a:p>
        </p:txBody>
      </p:sp>
      <p:sp>
        <p:nvSpPr>
          <p:cNvPr id="4" name="文字方塊 640">
            <a:extLst>
              <a:ext uri="{FF2B5EF4-FFF2-40B4-BE49-F238E27FC236}">
                <a16:creationId xmlns:a16="http://schemas.microsoft.com/office/drawing/2014/main" id="{FC3A7297-D6BF-C74B-6AD6-2E2DEA9A1A4D}"/>
              </a:ext>
            </a:extLst>
          </p:cNvPr>
          <p:cNvSpPr txBox="1"/>
          <p:nvPr/>
        </p:nvSpPr>
        <p:spPr>
          <a:xfrm>
            <a:off x="5048250" y="6262657"/>
            <a:ext cx="7038646" cy="413385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800"/>
              </a:lnSpc>
            </a:pPr>
            <a:r>
              <a:rPr lang="th-TH" sz="2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ความทุกข์หลีกเลี่ยงไม่ได้ แต่เรายังมีความหวัง</a:t>
            </a:r>
            <a:endParaRPr lang="zh-TW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E27E30B-FC1E-B444-E4D8-8872F5132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4314" y="0"/>
            <a:ext cx="1577686" cy="145042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73B3D75-221B-611B-8510-BC613692F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4331" y="5378795"/>
            <a:ext cx="1225715" cy="79288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34109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368DAE9-1DDB-FEB4-C14A-1C5E8E033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6" t="34789" r="34741" b="31801"/>
          <a:stretch/>
        </p:blipFill>
        <p:spPr>
          <a:xfrm>
            <a:off x="264205" y="2617077"/>
            <a:ext cx="11663590" cy="397291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0C55282-2D44-49B1-FB1A-58F575448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386" y="2145116"/>
            <a:ext cx="3925614" cy="245841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3C3C36C-6396-E46A-32C5-0EEC24D76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071" y="-1"/>
            <a:ext cx="5919426" cy="369964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64260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577D822-6794-B59A-5F49-EB399BE35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5" t="28965" r="36292" b="11265"/>
          <a:stretch/>
        </p:blipFill>
        <p:spPr>
          <a:xfrm>
            <a:off x="84083" y="28902"/>
            <a:ext cx="12051159" cy="682909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0306388-6D48-625E-A051-EB387ECEC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330" y="1613876"/>
            <a:ext cx="3163615" cy="19704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064CB4D-15C5-C85B-7B21-C0B04A382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6359" y="3918784"/>
            <a:ext cx="2118883" cy="141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07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FC33DFB-9433-E00A-FD3A-DB8140A8E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31" t="40798" r="35862" b="17701"/>
          <a:stretch/>
        </p:blipFill>
        <p:spPr>
          <a:xfrm>
            <a:off x="144833" y="51254"/>
            <a:ext cx="11902333" cy="517353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E0F3866-E54F-D3D6-271B-270F0E01B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725" y="5118539"/>
            <a:ext cx="2250944" cy="168820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E29A747-6D1B-B61D-E8EA-79590B577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511" y="5127478"/>
            <a:ext cx="4251764" cy="167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15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3545</TotalTime>
  <Words>707</Words>
  <Application>Microsoft Office PowerPoint</Application>
  <PresentationFormat>寬螢幕</PresentationFormat>
  <Paragraphs>41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Tahoma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cw ip</dc:creator>
  <cp:lastModifiedBy>cw ip</cp:lastModifiedBy>
  <cp:revision>61</cp:revision>
  <dcterms:created xsi:type="dcterms:W3CDTF">2022-09-07T04:23:43Z</dcterms:created>
  <dcterms:modified xsi:type="dcterms:W3CDTF">2023-03-22T04:13:44Z</dcterms:modified>
</cp:coreProperties>
</file>