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B362AD-8CEB-6CA4-DF28-6FE4819517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7C86CE1-AB4B-DEDA-AE3B-5A9ECBA3FF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4CD91CF-72E0-31FB-09B7-21233A716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7D98-3674-487D-9170-C1DEFF51F09B}" type="datetimeFigureOut">
              <a:rPr lang="zh-HK" altLang="en-US" smtClean="0"/>
              <a:t>14/9/2022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E84B3B6-D6EA-A9D7-4143-5F543E698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D20F86C-9465-7A5F-22B7-2F72C293A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CCDB-F9CB-4F48-936C-E756647F03D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92711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2B0677-5BF2-C63F-E285-98CC3F30F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6A5BD19-F421-4C8F-B84E-FF5E41AA9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C50C058-2920-27DA-83FA-832307ABA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7D98-3674-487D-9170-C1DEFF51F09B}" type="datetimeFigureOut">
              <a:rPr lang="zh-HK" altLang="en-US" smtClean="0"/>
              <a:t>14/9/2022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8BA22A5-8847-658A-02B3-05934BDAA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A652D71-21F4-3311-E0E2-64A8D6DDE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CCDB-F9CB-4F48-936C-E756647F03D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46687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9FC70FF0-A75E-4F7D-2183-07FF5621C8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1D6275A-D802-2702-1091-205CDF2E6A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DBA37CA-CEB7-573C-21D4-20DF85188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7D98-3674-487D-9170-C1DEFF51F09B}" type="datetimeFigureOut">
              <a:rPr lang="zh-HK" altLang="en-US" smtClean="0"/>
              <a:t>14/9/2022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1A804DC-2BFD-507B-B1A0-7DEF6A662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FF186D4-AD7C-DBF7-D424-03E813641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CCDB-F9CB-4F48-936C-E756647F03D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61469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6259128-6E81-589C-B5DC-6EEBF8E1E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948B7B2-92DD-D129-34E5-652DE29F3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3541493-97F1-29F8-E014-C83E83420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7D98-3674-487D-9170-C1DEFF51F09B}" type="datetimeFigureOut">
              <a:rPr lang="zh-HK" altLang="en-US" smtClean="0"/>
              <a:t>14/9/2022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E27EEA1-16B3-95AF-92AE-E9F7FF28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4D42DEB-87C9-06D1-1AD4-9870CFE63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CCDB-F9CB-4F48-936C-E756647F03D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31497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62E6A7-6040-4AEF-8B74-D2980D9B3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D4DF019-3091-09E7-FAF1-AA7E87A21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553094B-E461-E90D-E193-4346705D3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7D98-3674-487D-9170-C1DEFF51F09B}" type="datetimeFigureOut">
              <a:rPr lang="zh-HK" altLang="en-US" smtClean="0"/>
              <a:t>14/9/2022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F364A08-2C78-9F31-7064-2ADE35ABA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C66CB93-9125-4D2F-C48E-CDEEF2E68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CCDB-F9CB-4F48-936C-E756647F03D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90745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AF1194-FC1A-538C-D83E-27ABD2FBB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45DF70F-CFDF-FAF1-2702-DE0E0003A2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BDB6902-DF3D-0CD5-233C-F3B3A87203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2188EDC-B3E9-1CB8-928C-3AA718EB5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7D98-3674-487D-9170-C1DEFF51F09B}" type="datetimeFigureOut">
              <a:rPr lang="zh-HK" altLang="en-US" smtClean="0"/>
              <a:t>14/9/2022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EDBC070-8E08-3588-503C-733981FF2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EADB1A8-7760-B9F5-3CA0-48271D41B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CCDB-F9CB-4F48-936C-E756647F03D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2545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1EB3FBB-90F7-8BA9-621F-4A89D5EB2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B1BA939-59B5-5C1D-C51E-19FD741E01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B0BDDCD-C129-5BA1-C367-9C0C7F1480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132B902-FD41-88FF-6A02-B27087DA38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1BE0E1C-5018-B3D0-578B-E66C33FE3A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0A7E0D4-D9A1-BD22-CAFF-D018FFE2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7D98-3674-487D-9170-C1DEFF51F09B}" type="datetimeFigureOut">
              <a:rPr lang="zh-HK" altLang="en-US" smtClean="0"/>
              <a:t>14/9/2022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46F8FB5F-CFF8-C062-D197-DCA00F9B1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8002C4FB-BF63-32AC-2179-C296F27D9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CCDB-F9CB-4F48-936C-E756647F03D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01055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089934-CBBD-73C3-B48A-1384B4FCE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930A6BD-52BB-3E36-102D-C2799D0B8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7D98-3674-487D-9170-C1DEFF51F09B}" type="datetimeFigureOut">
              <a:rPr lang="zh-HK" altLang="en-US" smtClean="0"/>
              <a:t>14/9/2022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C3A2509-914C-4108-9544-672AA1BA6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3666653-B4C7-979A-140D-3E3420643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CCDB-F9CB-4F48-936C-E756647F03D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40720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A09A19ED-C044-1D35-972C-BA14FDC23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7D98-3674-487D-9170-C1DEFF51F09B}" type="datetimeFigureOut">
              <a:rPr lang="zh-HK" altLang="en-US" smtClean="0"/>
              <a:t>14/9/2022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71AC15B-5208-F60C-973E-EBE558F61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35DA81B-734A-A508-7244-85F2BD931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CCDB-F9CB-4F48-936C-E756647F03D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86258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233244F-7AE5-D0E1-8D03-716D15CBF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0ED30A1-A382-928F-8945-07A6034D2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488E7CC-0B84-903A-50FD-A350A157A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FC7A58E-6DE2-33E6-B9D9-837357259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7D98-3674-487D-9170-C1DEFF51F09B}" type="datetimeFigureOut">
              <a:rPr lang="zh-HK" altLang="en-US" smtClean="0"/>
              <a:t>14/9/2022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E9601EF-D17B-70E4-0969-898B77EE6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D49E310-D76F-D545-4180-B81BC232D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CCDB-F9CB-4F48-936C-E756647F03D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86002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23C8324-14D4-026D-1BDC-321C7D4E9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A5C6E7F-6998-4BEC-0555-C9B6E90CEA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8B7420B-7824-F89B-3B13-4D05DE6C86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2AE4E35-4E99-7C87-67AE-844484246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7D98-3674-487D-9170-C1DEFF51F09B}" type="datetimeFigureOut">
              <a:rPr lang="zh-HK" altLang="en-US" smtClean="0"/>
              <a:t>14/9/2022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673BAFB-3441-D869-3F1F-372974ED0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DBA9B55-80F6-92D9-2296-721411E71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CCDB-F9CB-4F48-936C-E756647F03D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72639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051EFC26-965E-C1ED-D621-81E2F84B2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1D26793-6470-EF25-A021-D226117BB7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9067A04-96FD-D5A3-7123-14AAB079C9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A7D98-3674-487D-9170-C1DEFF51F09B}" type="datetimeFigureOut">
              <a:rPr lang="zh-HK" altLang="en-US" smtClean="0"/>
              <a:t>14/9/2022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AB9C915-2845-3BC4-64A9-DED45E0807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8976319-ECD6-479F-ADA6-67EA93B4F4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8CCDB-F9CB-4F48-936C-E756647F03D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73881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75D55762-0F7B-6D0B-63BB-0EE24C77B914}"/>
              </a:ext>
            </a:extLst>
          </p:cNvPr>
          <p:cNvSpPr txBox="1"/>
          <p:nvPr/>
        </p:nvSpPr>
        <p:spPr>
          <a:xfrm>
            <a:off x="2633870" y="2487687"/>
            <a:ext cx="8152571" cy="1028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altLang="zh-HK" sz="4000" kern="1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CTC BS Book of Romans</a:t>
            </a:r>
            <a:endParaRPr lang="zh-TW" altLang="zh-HK" sz="4000" kern="100" dirty="0">
              <a:effectLst/>
              <a:latin typeface="Tahoma" panose="020B0604030504040204" pitchFamily="34" charset="0"/>
              <a:ea typeface="新細明體" panose="02020500000000000000" pitchFamily="18" charset="-120"/>
              <a:cs typeface="Tahoma" panose="020B0604030504040204" pitchFamily="34" charset="0"/>
            </a:endParaRPr>
          </a:p>
          <a:p>
            <a:r>
              <a:rPr lang="th-TH" altLang="zh-HK" sz="4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บทที่ </a:t>
            </a:r>
            <a:r>
              <a:rPr lang="en-US" altLang="zh-HK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</a:t>
            </a:r>
            <a:r>
              <a:rPr lang="th-TH" altLang="zh-HK" sz="4000" dirty="0"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ทรยศพระเจ้า</a:t>
            </a:r>
            <a:r>
              <a:rPr lang="en-US" altLang="zh-HK" sz="4000" dirty="0"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!?</a:t>
            </a:r>
            <a:r>
              <a:rPr lang="en-US" altLang="zh-HK" sz="4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1:18-32</a:t>
            </a:r>
            <a:endParaRPr lang="zh-HK" altLang="en-US" sz="40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849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87730ADF-17A0-E1FF-1E47-6B203A1FE7E2}"/>
              </a:ext>
            </a:extLst>
          </p:cNvPr>
          <p:cNvSpPr txBox="1"/>
          <p:nvPr/>
        </p:nvSpPr>
        <p:spPr>
          <a:xfrm>
            <a:off x="186790" y="506895"/>
            <a:ext cx="10612201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ทรัมป์ความจริงในความ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อยุติธรรม</a:t>
            </a:r>
            <a:endParaRPr lang="en-US" altLang="zh-HK" sz="4400" kern="0" dirty="0">
              <a:solidFill>
                <a:srgbClr val="FF0000"/>
              </a:solidFill>
              <a:effectLst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การละเมิด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ธรรมบัญญัติ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ของพระเจ้า</a:t>
            </a:r>
            <a:endParaRPr lang="en-US" altLang="zh-HK" sz="4400" kern="0" dirty="0">
              <a:solidFill>
                <a:srgbClr val="121212"/>
              </a:solidFill>
              <a:effectLst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เราต้องแสดงให้เห็นว่าไม่มี "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ความไม่ซื่อสัตย์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" </a:t>
            </a:r>
            <a:endParaRPr lang="en-US" altLang="zh-HK" sz="4400" kern="0" dirty="0">
              <a:solidFill>
                <a:srgbClr val="121212"/>
              </a:solidFill>
              <a:effectLst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r>
              <a:rPr lang="en-US" altLang="zh-HK" sz="4400" kern="0" dirty="0">
                <a:solidFill>
                  <a:srgbClr val="121212"/>
                </a:solidFill>
                <a:ea typeface="Times New Roman" panose="02020603050405020304" pitchFamily="18" charset="0"/>
                <a:cs typeface="Tahoma" panose="020B0604030504040204" pitchFamily="34" charset="0"/>
              </a:rPr>
              <a:t>                                                  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กับ "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ความอธรรม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“</a:t>
            </a:r>
            <a:endParaRPr lang="en-US" altLang="zh-HK" sz="4400" kern="0" dirty="0">
              <a:solidFill>
                <a:srgbClr val="121212"/>
              </a:solidFill>
              <a:effectLst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พฤติกรรมของเราต้อง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สมส่วน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กับข่าวประเสริฐ</a:t>
            </a:r>
            <a:endParaRPr lang="zh-HK" altLang="en-US" sz="4400" dirty="0"/>
          </a:p>
        </p:txBody>
      </p:sp>
      <p:sp>
        <p:nvSpPr>
          <p:cNvPr id="4" name="Text Box 214">
            <a:extLst>
              <a:ext uri="{FF2B5EF4-FFF2-40B4-BE49-F238E27FC236}">
                <a16:creationId xmlns:a16="http://schemas.microsoft.com/office/drawing/2014/main" id="{063A928D-033F-6F64-CFE7-337B7798ED75}"/>
              </a:ext>
            </a:extLst>
          </p:cNvPr>
          <p:cNvSpPr txBox="1"/>
          <p:nvPr/>
        </p:nvSpPr>
        <p:spPr>
          <a:xfrm>
            <a:off x="3842881" y="4492487"/>
            <a:ext cx="5539658" cy="584089"/>
          </a:xfrm>
          <a:prstGeom prst="rect">
            <a:avLst/>
          </a:prstGeom>
          <a:noFill/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th-TH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ทำตาม</a:t>
            </a:r>
            <a:r>
              <a:rPr lang="th-TH" sz="40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ธรรมบัญญัติ</a:t>
            </a:r>
            <a:endParaRPr lang="zh-TW" sz="4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</p:txBody>
      </p:sp>
      <p:sp>
        <p:nvSpPr>
          <p:cNvPr id="5" name="Text Box 214">
            <a:extLst>
              <a:ext uri="{FF2B5EF4-FFF2-40B4-BE49-F238E27FC236}">
                <a16:creationId xmlns:a16="http://schemas.microsoft.com/office/drawing/2014/main" id="{9989C1F7-3398-400A-0E30-EF3CCC898C36}"/>
              </a:ext>
            </a:extLst>
          </p:cNvPr>
          <p:cNvSpPr txBox="1"/>
          <p:nvPr/>
        </p:nvSpPr>
        <p:spPr>
          <a:xfrm>
            <a:off x="983974" y="5584293"/>
            <a:ext cx="10088217" cy="599440"/>
          </a:xfrm>
          <a:prstGeom prst="rect">
            <a:avLst/>
          </a:prstGeom>
          <a:noFill/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th-TH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พระเจ้าสำแดงการทรงสถิตของพระองค์ในทุกสิ่ง</a:t>
            </a:r>
            <a:endParaRPr lang="zh-TW" sz="4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79976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41DCAA00-A5C4-67EF-F376-F2FECEAC5630}"/>
              </a:ext>
            </a:extLst>
          </p:cNvPr>
          <p:cNvSpPr txBox="1"/>
          <p:nvPr/>
        </p:nvSpPr>
        <p:spPr>
          <a:xfrm>
            <a:off x="2741378" y="160774"/>
            <a:ext cx="60976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โดย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ทุกสิ่ง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ที่พระเจ้า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ทรงสร้าง</a:t>
            </a:r>
            <a:endParaRPr lang="zh-HK" altLang="en-US" sz="4000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06CC84D0-5F5A-B7A2-D083-7882AD2D55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716" y="790824"/>
            <a:ext cx="12203703" cy="1911858"/>
          </a:xfrm>
          <a:prstGeom prst="rect">
            <a:avLst/>
          </a:prstGeom>
        </p:spPr>
      </p:pic>
      <p:sp>
        <p:nvSpPr>
          <p:cNvPr id="5" name="Text Box 214">
            <a:extLst>
              <a:ext uri="{FF2B5EF4-FFF2-40B4-BE49-F238E27FC236}">
                <a16:creationId xmlns:a16="http://schemas.microsoft.com/office/drawing/2014/main" id="{E9723BA2-F2C2-7004-A0A0-EFFD9B1983F5}"/>
              </a:ext>
            </a:extLst>
          </p:cNvPr>
          <p:cNvSpPr txBox="1"/>
          <p:nvPr/>
        </p:nvSpPr>
        <p:spPr>
          <a:xfrm>
            <a:off x="1635760" y="2956560"/>
            <a:ext cx="10190479" cy="472440"/>
          </a:xfrm>
          <a:prstGeom prst="rect">
            <a:avLst/>
          </a:prstGeom>
          <a:noFill/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th-TH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ไม่ใช่ว่ามองไม่เห็น แค่ไม่ยอมรับเท่านั้น</a:t>
            </a:r>
            <a:endParaRPr lang="zh-TW" sz="4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</p:txBody>
      </p:sp>
      <p:sp>
        <p:nvSpPr>
          <p:cNvPr id="6" name="Text Box 214">
            <a:extLst>
              <a:ext uri="{FF2B5EF4-FFF2-40B4-BE49-F238E27FC236}">
                <a16:creationId xmlns:a16="http://schemas.microsoft.com/office/drawing/2014/main" id="{5A91E959-27E3-F69C-1C65-4B889DDDAFA4}"/>
              </a:ext>
            </a:extLst>
          </p:cNvPr>
          <p:cNvSpPr txBox="1"/>
          <p:nvPr/>
        </p:nvSpPr>
        <p:spPr>
          <a:xfrm>
            <a:off x="3434714" y="6200626"/>
            <a:ext cx="6136005" cy="472440"/>
          </a:xfrm>
          <a:prstGeom prst="rect">
            <a:avLst/>
          </a:prstGeom>
          <a:noFill/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th-TH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มนุษย์ดำเนินอยู่ในความมืด</a:t>
            </a:r>
            <a:endParaRPr lang="zh-TW" sz="4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DB382E02-B3B6-61F9-51D5-C476C5FD045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4313" t="28287" r="35468" b="56734"/>
          <a:stretch/>
        </p:blipFill>
        <p:spPr bwMode="auto">
          <a:xfrm>
            <a:off x="2268241" y="3607091"/>
            <a:ext cx="8925516" cy="23842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id="{FCF4E2D1-6CA7-0EDF-5ADE-D0EF97D93958}"/>
              </a:ext>
            </a:extLst>
          </p:cNvPr>
          <p:cNvSpPr txBox="1"/>
          <p:nvPr/>
        </p:nvSpPr>
        <p:spPr>
          <a:xfrm>
            <a:off x="152716" y="3756170"/>
            <a:ext cx="21829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360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ยอห์น </a:t>
            </a:r>
            <a:r>
              <a:rPr lang="en-US" altLang="zh-HK" sz="360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1:5</a:t>
            </a:r>
            <a:endParaRPr lang="zh-HK" altLang="en-US" sz="3600" dirty="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AB061301-80BD-66BB-B25E-A87CF74B6F6C}"/>
              </a:ext>
            </a:extLst>
          </p:cNvPr>
          <p:cNvSpPr txBox="1"/>
          <p:nvPr/>
        </p:nvSpPr>
        <p:spPr>
          <a:xfrm>
            <a:off x="616971" y="1930901"/>
            <a:ext cx="807976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แสงสว่างในความมืด</a:t>
            </a:r>
            <a:endParaRPr lang="zh-HK" altLang="en-US" sz="40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C635BBE2-9B44-3F80-977F-A105017921E7}"/>
              </a:ext>
            </a:extLst>
          </p:cNvPr>
          <p:cNvSpPr/>
          <p:nvPr/>
        </p:nvSpPr>
        <p:spPr>
          <a:xfrm>
            <a:off x="5476461" y="4402501"/>
            <a:ext cx="2454965" cy="3285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D150A4C3-168A-BC11-7708-019A046E9FE3}"/>
              </a:ext>
            </a:extLst>
          </p:cNvPr>
          <p:cNvSpPr txBox="1"/>
          <p:nvPr/>
        </p:nvSpPr>
        <p:spPr>
          <a:xfrm>
            <a:off x="1987826" y="4212820"/>
            <a:ext cx="920593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4000" dirty="0">
                <a:solidFill>
                  <a:srgbClr val="0033CC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ความสว่างส่องแสงสว่างเข้าอยู่ในความมืด</a:t>
            </a:r>
            <a:endParaRPr lang="zh-HK" altLang="en-US" sz="4000" dirty="0">
              <a:solidFill>
                <a:srgbClr val="0033CC"/>
              </a:solidFill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CD1D88D4-53C3-3FE1-B1D6-4876F22B5A97}"/>
              </a:ext>
            </a:extLst>
          </p:cNvPr>
          <p:cNvSpPr/>
          <p:nvPr/>
        </p:nvSpPr>
        <p:spPr>
          <a:xfrm>
            <a:off x="5287617" y="5526435"/>
            <a:ext cx="2832653" cy="337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C0FA1E33-0E68-63BF-5E4E-23EE3C6E75BF}"/>
              </a:ext>
            </a:extLst>
          </p:cNvPr>
          <p:cNvSpPr txBox="1"/>
          <p:nvPr/>
        </p:nvSpPr>
        <p:spPr>
          <a:xfrm>
            <a:off x="392109" y="5378344"/>
            <a:ext cx="1158454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4000" dirty="0">
                <a:solidFill>
                  <a:srgbClr val="0033CC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และความมืดนั้นไม่ถือเอา  </a:t>
            </a:r>
            <a:r>
              <a:rPr lang="th-TH" altLang="zh-HK" sz="3200" dirty="0">
                <a:solidFill>
                  <a:srgbClr val="002060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ความมืดไม่อาจเอาชนะความสว่างได้</a:t>
            </a:r>
            <a:endParaRPr lang="zh-HK" altLang="en-US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217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字方塊 13">
            <a:extLst>
              <a:ext uri="{FF2B5EF4-FFF2-40B4-BE49-F238E27FC236}">
                <a16:creationId xmlns:a16="http://schemas.microsoft.com/office/drawing/2014/main" id="{B47A2A17-FED3-C79F-1F05-C90B0B42E25F}"/>
              </a:ext>
            </a:extLst>
          </p:cNvPr>
          <p:cNvSpPr txBox="1"/>
          <p:nvPr/>
        </p:nvSpPr>
        <p:spPr>
          <a:xfrm>
            <a:off x="119270" y="318053"/>
            <a:ext cx="1193689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เอาพระสิริของพระเจ้าผู้เป็น(อมตะ             </a:t>
            </a:r>
            <a:r>
              <a:rPr lang="en-US" altLang="zh-HK" sz="4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aphthartou</a:t>
            </a:r>
            <a:r>
              <a:rPr lang="en-US" altLang="zh-HK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altLang="zh-HK" sz="4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ทำลายไม่ได้</a:t>
            </a:r>
            <a:r>
              <a:rPr lang="th-TH" altLang="zh-HK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)มาแลกกับรูปมนุษย์ที่(ต้องตาย          </a:t>
            </a:r>
            <a:r>
              <a:rPr lang="en-US" altLang="zh-HK" sz="4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phthartou</a:t>
            </a:r>
            <a:r>
              <a:rPr lang="en-US" altLang="zh-HK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altLang="zh-HK" sz="4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เน่าเสียได้</a:t>
            </a:r>
            <a:r>
              <a:rPr lang="th-TH" altLang="zh-HK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zh-HK" altLang="en-US" sz="40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Picture 30" descr=" ajfqavrtou">
            <a:extLst>
              <a:ext uri="{FF2B5EF4-FFF2-40B4-BE49-F238E27FC236}">
                <a16:creationId xmlns:a16="http://schemas.microsoft.com/office/drawing/2014/main" id="{7AF862B6-5CE0-5CB7-5821-5F8B70E714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641" y="218660"/>
            <a:ext cx="2141276" cy="7802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31" descr="fqartou'">
            <a:extLst>
              <a:ext uri="{FF2B5EF4-FFF2-40B4-BE49-F238E27FC236}">
                <a16:creationId xmlns:a16="http://schemas.microsoft.com/office/drawing/2014/main" id="{B62964FC-8616-3B7B-E3B9-B9D31BEB19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7094" y="824799"/>
            <a:ext cx="2154179" cy="925499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文字方塊 17">
            <a:extLst>
              <a:ext uri="{FF2B5EF4-FFF2-40B4-BE49-F238E27FC236}">
                <a16:creationId xmlns:a16="http://schemas.microsoft.com/office/drawing/2014/main" id="{C8D77466-258E-2330-6EA7-FC14E21820B0}"/>
              </a:ext>
            </a:extLst>
          </p:cNvPr>
          <p:cNvSpPr txBox="1"/>
          <p:nvPr/>
        </p:nvSpPr>
        <p:spPr>
          <a:xfrm>
            <a:off x="255105" y="2414420"/>
            <a:ext cx="1193689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ไม่</a:t>
            </a:r>
            <a:r>
              <a:rPr lang="th-TH" altLang="zh-HK" sz="36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เคารพ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ตามสิ่งที่พระองค์เป็นอยู่ และไม่</a:t>
            </a:r>
            <a:r>
              <a:rPr lang="th-TH" altLang="zh-HK" sz="36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แสดงความขอบคุณ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ต่อสิ่งที่พระองค์ได้ทรงกระทำ</a:t>
            </a:r>
            <a:endParaRPr lang="zh-HK" altLang="en-US" sz="3600" dirty="0"/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C96583DB-D752-A854-0FEF-E22E71C3B0CA}"/>
              </a:ext>
            </a:extLst>
          </p:cNvPr>
          <p:cNvSpPr txBox="1"/>
          <p:nvPr/>
        </p:nvSpPr>
        <p:spPr>
          <a:xfrm>
            <a:off x="255105" y="3521332"/>
            <a:ext cx="1193689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เนื่องจากการ</a:t>
            </a:r>
            <a:r>
              <a:rPr lang="th-TH" altLang="zh-HK" sz="36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ดูหมิ่น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ของผู้คนและการไม่มี</a:t>
            </a:r>
            <a:r>
              <a:rPr lang="th-TH" altLang="zh-HK" sz="36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ความกตัญญู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ต่อพระเจ้า</a:t>
            </a:r>
            <a:endParaRPr lang="zh-HK" altLang="en-US" sz="3600" dirty="0"/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A287D721-33C6-7C61-2B4D-4A16A848D0B3}"/>
              </a:ext>
            </a:extLst>
          </p:cNvPr>
          <p:cNvSpPr txBox="1"/>
          <p:nvPr/>
        </p:nvSpPr>
        <p:spPr>
          <a:xfrm>
            <a:off x="372717" y="4167663"/>
            <a:ext cx="115641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กลับเป็น</a:t>
            </a:r>
            <a:r>
              <a:rPr lang="th-TH" altLang="zh-HK" sz="36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แข็งกระด้าง</a:t>
            </a:r>
            <a:r>
              <a:rPr lang="en-US" altLang="zh-HK" sz="36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…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แทนที่พระเจ้าด้วย</a:t>
            </a:r>
            <a:r>
              <a:rPr lang="th-TH" altLang="zh-HK" sz="36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รูปเคารพ</a:t>
            </a:r>
            <a:endParaRPr lang="zh-HK" altLang="en-US" sz="3600" dirty="0"/>
          </a:p>
        </p:txBody>
      </p:sp>
      <p:pic>
        <p:nvPicPr>
          <p:cNvPr id="23" name="圖片 22">
            <a:extLst>
              <a:ext uri="{FF2B5EF4-FFF2-40B4-BE49-F238E27FC236}">
                <a16:creationId xmlns:a16="http://schemas.microsoft.com/office/drawing/2014/main" id="{4CFB9A01-AA55-D99C-566A-4C9A49BFCF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67688"/>
          <a:stretch/>
        </p:blipFill>
        <p:spPr>
          <a:xfrm>
            <a:off x="2652124" y="4707171"/>
            <a:ext cx="5314973" cy="1134807"/>
          </a:xfrm>
          <a:prstGeom prst="rect">
            <a:avLst/>
          </a:prstGeom>
        </p:spPr>
      </p:pic>
      <p:sp>
        <p:nvSpPr>
          <p:cNvPr id="25" name="文字方塊 24">
            <a:extLst>
              <a:ext uri="{FF2B5EF4-FFF2-40B4-BE49-F238E27FC236}">
                <a16:creationId xmlns:a16="http://schemas.microsoft.com/office/drawing/2014/main" id="{C00A54BF-E02D-8332-7367-B3BA344A4830}"/>
              </a:ext>
            </a:extLst>
          </p:cNvPr>
          <p:cNvSpPr txBox="1"/>
          <p:nvPr/>
        </p:nvSpPr>
        <p:spPr>
          <a:xfrm>
            <a:off x="3387556" y="5673600"/>
            <a:ext cx="61523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แทน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พระเจ้าด้วยสิ่งอื่น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965412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36">
            <a:extLst>
              <a:ext uri="{FF2B5EF4-FFF2-40B4-BE49-F238E27FC236}">
                <a16:creationId xmlns:a16="http://schemas.microsoft.com/office/drawing/2014/main" id="{AD27AF9B-BFA8-48A3-2FD2-C69A49D501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73" y="265816"/>
            <a:ext cx="2086401" cy="70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14B67AC2-7A94-8DC6-5577-AB08AF172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2505" y="245605"/>
            <a:ext cx="930633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4000" b="0" i="0" u="none" strike="noStrike" cap="none" normalizeH="0" baseline="0" dirty="0" err="1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p</a:t>
            </a:r>
            <a:r>
              <a:rPr kumimoji="0" lang="en-US" altLang="zh-TW" sz="4000" b="0" i="0" u="none" strike="noStrike" cap="none" normalizeH="0" baseline="0" dirty="0" err="1" bmk="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aredoken</a:t>
            </a:r>
            <a:r>
              <a:rPr kumimoji="0" lang="en-US" altLang="zh-TW" sz="4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Webdings" panose="05030102010509060703" pitchFamily="18" charset="2"/>
              </a:rPr>
              <a:t></a:t>
            </a:r>
            <a:r>
              <a:rPr kumimoji="0" lang="th-TH" altLang="zh-TW" sz="40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มอบ </a:t>
            </a:r>
            <a:r>
              <a:rPr kumimoji="0" lang="en-US" altLang="zh-TW" sz="4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Webdings" panose="05030102010509060703" pitchFamily="18" charset="2"/>
              </a:rPr>
              <a:t></a:t>
            </a:r>
            <a:r>
              <a:rPr kumimoji="0" lang="th-TH" altLang="zh-TW" sz="40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ขาย </a:t>
            </a:r>
            <a:r>
              <a:rPr kumimoji="0" lang="en-US" altLang="zh-TW" sz="4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Webdings" panose="05030102010509060703" pitchFamily="18" charset="2"/>
              </a:rPr>
              <a:t></a:t>
            </a:r>
            <a:r>
              <a:rPr kumimoji="0" lang="th-TH" altLang="zh-TW" sz="40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ยอมปล่อย</a:t>
            </a:r>
            <a:r>
              <a:rPr kumimoji="0" lang="en-US" altLang="zh-TW" sz="40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Webdings" panose="05030102010509060703" pitchFamily="18" charset="2"/>
              </a:rPr>
              <a:t>)</a:t>
            </a:r>
            <a:r>
              <a:rPr kumimoji="0" lang="en-US" altLang="zh-TW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sym typeface="Webdings" panose="05030102010509060703" pitchFamily="18" charset="2"/>
              </a:rPr>
              <a:t> </a:t>
            </a:r>
            <a:endParaRPr kumimoji="0" lang="en-US" altLang="zh-TW" sz="4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ahoma" panose="020B0604030504040204" pitchFamily="34" charset="0"/>
              <a:ea typeface="Times New Roman" panose="02020603050405020304" pitchFamily="18" charset="0"/>
              <a:cs typeface="Tahoma" panose="020B0604030504040204" pitchFamily="34" charset="0"/>
              <a:sym typeface="Webdings" panose="05030102010509060703" pitchFamily="18" charset="2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3CE95137-1B04-9629-3279-4EE7D97FEFDA}"/>
              </a:ext>
            </a:extLst>
          </p:cNvPr>
          <p:cNvSpPr txBox="1"/>
          <p:nvPr/>
        </p:nvSpPr>
        <p:spPr>
          <a:xfrm>
            <a:off x="1826315" y="953491"/>
            <a:ext cx="881849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นำความ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เจริญรุ่งเรือง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มาสู่ผู้บูชา</a:t>
            </a:r>
            <a:endParaRPr lang="zh-HK" altLang="en-US" sz="4000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C2DC97B9-C488-B7A1-CA49-F3C0C553BB2B}"/>
              </a:ext>
            </a:extLst>
          </p:cNvPr>
          <p:cNvSpPr txBox="1"/>
          <p:nvPr/>
        </p:nvSpPr>
        <p:spPr>
          <a:xfrm>
            <a:off x="3916846" y="1661377"/>
            <a:ext cx="60976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ร่างกาย</a:t>
            </a:r>
            <a:endParaRPr lang="zh-HK" altLang="en-US" sz="4000" dirty="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41B1F121-A63D-83D2-433B-E06D397149F1}"/>
              </a:ext>
            </a:extLst>
          </p:cNvPr>
          <p:cNvSpPr txBox="1"/>
          <p:nvPr/>
        </p:nvSpPr>
        <p:spPr>
          <a:xfrm>
            <a:off x="434837" y="2250421"/>
            <a:ext cx="1149212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400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เป็น</a:t>
            </a:r>
            <a:r>
              <a:rPr lang="th-TH" altLang="zh-HK" sz="40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วิหาร</a:t>
            </a:r>
            <a:r>
              <a:rPr lang="th-TH" altLang="zh-HK" sz="400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ของพระวิญญาณบริสุทธิ์</a:t>
            </a:r>
            <a:r>
              <a:rPr lang="en-US" altLang="zh-HK" sz="400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…</a:t>
            </a:r>
            <a:r>
              <a:rPr lang="th-TH" altLang="zh-HK" sz="400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ได้</a:t>
            </a:r>
            <a:r>
              <a:rPr lang="th-TH" altLang="zh-HK" sz="40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รับจาก</a:t>
            </a:r>
            <a:r>
              <a:rPr lang="th-TH" altLang="zh-HK" sz="400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พระเจ้า</a:t>
            </a:r>
            <a:r>
              <a:rPr lang="en-US" altLang="zh-HK" sz="400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…</a:t>
            </a:r>
            <a:r>
              <a:rPr lang="th-TH" altLang="zh-HK" sz="360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ไม่ใช่</a:t>
            </a:r>
            <a:r>
              <a:rPr lang="th-TH" altLang="zh-HK" sz="36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เจ้าของ</a:t>
            </a:r>
            <a:r>
              <a:rPr lang="th-TH" altLang="zh-HK" sz="360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ตัว</a:t>
            </a:r>
            <a:r>
              <a:rPr lang="en-US" altLang="zh-HK" sz="360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…</a:t>
            </a:r>
            <a:r>
              <a:rPr lang="th-TH" altLang="zh-HK" sz="400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ซื้อท่านไว้แล้วด้วย</a:t>
            </a:r>
            <a:r>
              <a:rPr lang="th-TH" altLang="zh-HK" sz="40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ราคาสูง</a:t>
            </a:r>
            <a:r>
              <a:rPr lang="en-US" altLang="zh-HK" sz="40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…</a:t>
            </a:r>
            <a:r>
              <a:rPr lang="th-TH" altLang="zh-HK" sz="40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ร่างกาย</a:t>
            </a:r>
            <a:endParaRPr lang="zh-HK" altLang="en-US" sz="4000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FD6CFBC2-6E9D-0A0A-E560-EBEA8AEBB409}"/>
              </a:ext>
            </a:extLst>
          </p:cNvPr>
          <p:cNvSpPr txBox="1"/>
          <p:nvPr/>
        </p:nvSpPr>
        <p:spPr>
          <a:xfrm>
            <a:off x="265043" y="3573860"/>
            <a:ext cx="11843716" cy="10669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03200" indent="-203200">
              <a:lnSpc>
                <a:spcPts val="3800"/>
              </a:lnSpc>
            </a:pP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C. S. Lewis: 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ผู้หลงหายเรียกร้องเสรีภาพอันน่าสยดสยอง ซึ่งพวกเขาจะมีความสุขตลอดไป ดังนั้นจึงตกเป็นทาสของพวกเขาเอง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”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D083F759-B55A-7342-B723-7B49A47FE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051" y="4587989"/>
            <a:ext cx="120698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zh-TW" sz="32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อาเมน</a:t>
            </a:r>
            <a:endParaRPr kumimoji="0" lang="th-TH" altLang="zh-TW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2" name="Picture 10" descr=" ajmhvn.">
            <a:extLst>
              <a:ext uri="{FF2B5EF4-FFF2-40B4-BE49-F238E27FC236}">
                <a16:creationId xmlns:a16="http://schemas.microsoft.com/office/drawing/2014/main" id="{3E98A8BF-718A-C74E-DC9B-EA65D76757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21" y="4490776"/>
            <a:ext cx="927652" cy="558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6">
            <a:extLst>
              <a:ext uri="{FF2B5EF4-FFF2-40B4-BE49-F238E27FC236}">
                <a16:creationId xmlns:a16="http://schemas.microsoft.com/office/drawing/2014/main" id="{C060F93D-C7AE-6F77-5C19-40F36C90A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6315" y="4880377"/>
            <a:ext cx="1031930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</a:t>
            </a:r>
            <a:r>
              <a:rPr kumimoji="0" lang="en-US" altLang="zh-TW" sz="32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"</a:t>
            </a:r>
            <a:r>
              <a:rPr kumimoji="0" lang="th-TH" altLang="zh-TW" sz="32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เป็นความ</a:t>
            </a:r>
            <a:r>
              <a:rPr kumimoji="0" lang="th-TH" altLang="zh-TW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จริง</a:t>
            </a:r>
            <a:r>
              <a:rPr kumimoji="0" lang="th-TH" altLang="zh-TW" sz="32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"</a:t>
            </a:r>
            <a:r>
              <a:rPr kumimoji="0" lang="en-US" altLang="zh-TW" sz="32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, "</a:t>
            </a:r>
            <a:r>
              <a:rPr kumimoji="0" lang="th-TH" altLang="zh-TW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ควร</a:t>
            </a:r>
            <a:r>
              <a:rPr kumimoji="0" lang="th-TH" altLang="zh-TW" sz="32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เป็นเช่นนั้น"หรือ "ปรารถนาอย่าง</a:t>
            </a:r>
            <a:r>
              <a:rPr kumimoji="0" lang="th-TH" altLang="zh-TW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จริงใจ</a:t>
            </a:r>
            <a:r>
              <a:rPr kumimoji="0" lang="th-TH" altLang="zh-TW" sz="3200" b="0" i="0" u="none" strike="noStrike" cap="none" normalizeH="0" baseline="0" dirty="0">
                <a:ln>
                  <a:noFill/>
                </a:ln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"</a:t>
            </a:r>
            <a:r>
              <a:rPr kumimoji="0" lang="th-TH" altLang="zh-TW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ngsana New" panose="02020603050405020304" pitchFamily="18" charset="-34"/>
              </a:rPr>
              <a:t> </a:t>
            </a:r>
            <a:endParaRPr kumimoji="0" lang="th-TH" altLang="zh-TW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508E3127-A950-9834-6206-92CBF64D682A}"/>
              </a:ext>
            </a:extLst>
          </p:cNvPr>
          <p:cNvSpPr txBox="1"/>
          <p:nvPr/>
        </p:nvSpPr>
        <p:spPr>
          <a:xfrm>
            <a:off x="473765" y="5403597"/>
            <a:ext cx="11244470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ผู้คนรู้จักพระเจ้า แต่จงใจไม่ถือว่าพระเจ้าเป็น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พระเจ้า</a:t>
            </a:r>
            <a:endParaRPr lang="en-US" altLang="zh-HK" sz="4000" kern="0" dirty="0">
              <a:solidFill>
                <a:srgbClr val="FF0000"/>
              </a:solidFill>
              <a:effectLst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r>
              <a:rPr lang="en-US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  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นำมาสิ่งที่ต้องถูกทำลายไปนมัสการ</a:t>
            </a:r>
            <a:r>
              <a:rPr lang="th-TH" altLang="zh-HK" sz="36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แทน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พระเจ้านิรันดร์</a:t>
            </a:r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276356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14">
            <a:extLst>
              <a:ext uri="{FF2B5EF4-FFF2-40B4-BE49-F238E27FC236}">
                <a16:creationId xmlns:a16="http://schemas.microsoft.com/office/drawing/2014/main" id="{2A97D8E1-EA1D-CBE1-1854-44DE7B564FBA}"/>
              </a:ext>
            </a:extLst>
          </p:cNvPr>
          <p:cNvSpPr txBox="1"/>
          <p:nvPr/>
        </p:nvSpPr>
        <p:spPr>
          <a:xfrm>
            <a:off x="1212573" y="536738"/>
            <a:ext cx="10446026" cy="726799"/>
          </a:xfrm>
          <a:prstGeom prst="rect">
            <a:avLst/>
          </a:prstGeom>
          <a:noFill/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th-TH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การผิดประเวณีเป็นโทษอันสมควรแก่การทำบาป</a:t>
            </a:r>
            <a:endParaRPr lang="zh-TW" sz="4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</p:txBody>
      </p:sp>
      <p:sp>
        <p:nvSpPr>
          <p:cNvPr id="3" name="Text Box 214">
            <a:extLst>
              <a:ext uri="{FF2B5EF4-FFF2-40B4-BE49-F238E27FC236}">
                <a16:creationId xmlns:a16="http://schemas.microsoft.com/office/drawing/2014/main" id="{2B209451-3E70-D41C-5275-301065119A32}"/>
              </a:ext>
            </a:extLst>
          </p:cNvPr>
          <p:cNvSpPr txBox="1"/>
          <p:nvPr/>
        </p:nvSpPr>
        <p:spPr>
          <a:xfrm>
            <a:off x="2236305" y="1852008"/>
            <a:ext cx="8110330" cy="400050"/>
          </a:xfrm>
          <a:prstGeom prst="rect">
            <a:avLst/>
          </a:prstGeom>
          <a:noFill/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th-TH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ร่างกายสูญเสียสถานะศักดิ์สิทธิ์ไป</a:t>
            </a:r>
            <a:endParaRPr lang="en-US" sz="40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ahoma" panose="020B0604030504040204" pitchFamily="34" charset="0"/>
            </a:endParaRPr>
          </a:p>
          <a:p>
            <a:r>
              <a:rPr lang="en-US" sz="4000" kern="100" dirty="0">
                <a:solidFill>
                  <a:srgbClr val="FF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       </a:t>
            </a:r>
            <a:r>
              <a:rPr lang="en-US" sz="4000" kern="100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  <a:cs typeface="Cordia New" panose="020B0304020202020204" pitchFamily="34" charset="-34"/>
              </a:rPr>
              <a:t>---</a:t>
            </a:r>
            <a:r>
              <a:rPr lang="th-TH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ห่างไกลจากพระเจ้า</a:t>
            </a:r>
            <a:endParaRPr lang="zh-TW" sz="4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A63A0C49-5F87-24CB-03B8-33243E8FA228}"/>
              </a:ext>
            </a:extLst>
          </p:cNvPr>
          <p:cNvSpPr txBox="1"/>
          <p:nvPr/>
        </p:nvSpPr>
        <p:spPr>
          <a:xfrm>
            <a:off x="2493064" y="3429000"/>
            <a:ext cx="881766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การรู้จักพระเจ้าไม่เป็นสิ่ง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สำคัญ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endParaRPr lang="en-US" altLang="zh-HK" sz="4000" kern="0" dirty="0">
              <a:solidFill>
                <a:srgbClr val="121212"/>
              </a:solidFill>
              <a:effectLst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พระองค์จึงทรง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ปล่อย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ให้เขา</a:t>
            </a:r>
            <a:endParaRPr lang="zh-HK" altLang="en-US" sz="4000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D872B005-146A-9C8E-1ADE-628920E3EF8D}"/>
              </a:ext>
            </a:extLst>
          </p:cNvPr>
          <p:cNvSpPr txBox="1"/>
          <p:nvPr/>
        </p:nvSpPr>
        <p:spPr>
          <a:xfrm>
            <a:off x="1083365" y="5402056"/>
            <a:ext cx="97801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400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ผู้สอนเท็จเหล่านี้เป็นเหมือน</a:t>
            </a:r>
            <a:r>
              <a:rPr lang="th-TH" altLang="zh-HK" sz="40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สัตว์ที่ไร้ความคิด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990031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F8735709-7A81-864C-79F0-3428531FE103}"/>
              </a:ext>
            </a:extLst>
          </p:cNvPr>
          <p:cNvSpPr txBox="1"/>
          <p:nvPr/>
        </p:nvSpPr>
        <p:spPr>
          <a:xfrm>
            <a:off x="198782" y="168965"/>
            <a:ext cx="11807688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2 เปโตร 2:12-14</a:t>
            </a:r>
            <a:endParaRPr lang="en-US" altLang="zh-HK" sz="3200" kern="0" dirty="0">
              <a:solidFill>
                <a:srgbClr val="121212"/>
              </a:solidFill>
              <a:effectLst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r>
              <a:rPr lang="en-US" altLang="zh-HK" sz="3600" baseline="3000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12</a:t>
            </a:r>
            <a:r>
              <a:rPr lang="th-TH" altLang="zh-HK" sz="360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แต่ว่าผู้สอนเท็จเหล่านี้เป็นเหมือน</a:t>
            </a:r>
            <a:r>
              <a:rPr lang="th-TH" altLang="zh-HK" sz="36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สัตว์ที่ไร้ความคิด</a:t>
            </a:r>
            <a:r>
              <a:rPr lang="th-TH" altLang="zh-HK" sz="360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 ที่ทำตามสัญชาตญาณ เกิดมาเพื่อถูกจับและถูกฆ่า พวกเขาประณามสิ่งที่พวกเขาไม่เข้าใจเลย พวกเขาจะถูกทำลายอย่างสัตว์เหล่านั้น</a:t>
            </a:r>
            <a:r>
              <a:rPr lang="en-US" altLang="zh-HK" sz="360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 </a:t>
            </a:r>
          </a:p>
          <a:p>
            <a:r>
              <a:rPr lang="en-US" altLang="zh-HK" sz="3600" baseline="3000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13</a:t>
            </a:r>
            <a:r>
              <a:rPr lang="th-TH" altLang="zh-HK" sz="360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พวกเขาจะได้รับทุกข์เป็น</a:t>
            </a:r>
            <a:r>
              <a:rPr lang="th-TH" altLang="zh-HK" sz="36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โทษแห่งการอธรรม</a:t>
            </a:r>
            <a:r>
              <a:rPr lang="th-TH" altLang="zh-HK" sz="360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 เขาทั้งหลายถือการเสเพลเฮฮาในเวลากลางวันเป็นความเพลิดเพลิน พวกเขาเป็นจุดด่างพร้อยและรอยมลทิน และประพฤติการเสเพลเฮฮา เมื่อกำลังกินเลี้ยงกับท่านทั้งหลาย</a:t>
            </a:r>
            <a:r>
              <a:rPr lang="en-US" altLang="zh-HK" sz="360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 </a:t>
            </a:r>
          </a:p>
          <a:p>
            <a:r>
              <a:rPr lang="en-US" altLang="zh-HK" sz="3600" baseline="3000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14</a:t>
            </a:r>
            <a:r>
              <a:rPr lang="th-TH" altLang="zh-HK" sz="360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ดวงตาของพวกเขามีแววที่เปี่ยมด้วยความใคร่ในการล่วงประเวณี ไม่สิ้นความกระหายในบาป พวกเขา</a:t>
            </a:r>
            <a:r>
              <a:rPr lang="th-TH" altLang="zh-HK" sz="36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ล่อลวงคนที่ใจไม่มั่นคง</a:t>
            </a:r>
            <a:r>
              <a:rPr lang="th-TH" altLang="zh-HK" sz="360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 ใจของพวกเขาชินกับความโลภ เขาเหล่านั้นเป็นพงศ์พันธุ์ที่ต้องคำสาป</a:t>
            </a:r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223640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F727D8D5-24B6-0F86-79D6-6596823566FE}"/>
              </a:ext>
            </a:extLst>
          </p:cNvPr>
          <p:cNvSpPr txBox="1"/>
          <p:nvPr/>
        </p:nvSpPr>
        <p:spPr>
          <a:xfrm>
            <a:off x="236882" y="566678"/>
            <a:ext cx="11718235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4200" indent="-203200"/>
            <a:r>
              <a:rPr lang="th-TH" altLang="zh-HK" sz="4000" kern="10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อพยพ </a:t>
            </a:r>
            <a:r>
              <a:rPr lang="en-US" altLang="zh-HK" sz="4000" kern="10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  <a:cs typeface="Cordia New" panose="020B0304020202020204" pitchFamily="34" charset="-34"/>
              </a:rPr>
              <a:t>31:14  </a:t>
            </a:r>
            <a:r>
              <a:rPr lang="th-TH" altLang="zh-HK" sz="4000" kern="10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พวกเจ้าจงรักษาวันสะบาโต เพราะเป็นวันบริสุทธิ์สำหรับพวกเจ้า ผู้ใดทำให้วันนั้นเป็นมลทินจะต้อง</a:t>
            </a:r>
            <a:r>
              <a:rPr lang="th-TH" altLang="zh-HK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ถูกลงโทษถึงตาย</a:t>
            </a:r>
            <a:r>
              <a:rPr lang="th-TH" altLang="zh-HK" sz="4000" kern="10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อย่างแน่นอน ถ้าผู้ใดทำงานใดๆ ในวันนั้น ผู้นั้นต้อง</a:t>
            </a:r>
            <a:r>
              <a:rPr lang="th-TH" altLang="zh-HK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ถูกตัดออก</a:t>
            </a:r>
            <a:r>
              <a:rPr lang="th-TH" altLang="zh-HK" sz="4000" kern="10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จากการเป็นประชากรของเรา</a:t>
            </a:r>
            <a:endParaRPr lang="en-US" altLang="zh-HK" sz="4000" kern="100" dirty="0">
              <a:solidFill>
                <a:srgbClr val="121212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ahoma" panose="020B0604030504040204" pitchFamily="34" charset="0"/>
            </a:endParaRPr>
          </a:p>
          <a:p>
            <a:pPr marL="584200" indent="-203200"/>
            <a:endParaRPr lang="zh-TW" altLang="zh-HK" sz="4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400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โรม </a:t>
            </a:r>
            <a:r>
              <a:rPr lang="en-US" altLang="zh-HK" sz="400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6:23  </a:t>
            </a:r>
            <a:r>
              <a:rPr lang="th-TH" altLang="zh-HK" sz="400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เพราะว่าค่าจ้างของบาปคือ</a:t>
            </a:r>
            <a:r>
              <a:rPr lang="th-TH" altLang="zh-HK" sz="40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ahoma" panose="020B0604030504040204" pitchFamily="34" charset="0"/>
              </a:rPr>
              <a:t>ความตาย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…</a:t>
            </a:r>
            <a:endParaRPr lang="zh-HK" altLang="en-US" sz="4000" dirty="0"/>
          </a:p>
        </p:txBody>
      </p:sp>
      <p:sp>
        <p:nvSpPr>
          <p:cNvPr id="4" name="Text Box 214">
            <a:extLst>
              <a:ext uri="{FF2B5EF4-FFF2-40B4-BE49-F238E27FC236}">
                <a16:creationId xmlns:a16="http://schemas.microsoft.com/office/drawing/2014/main" id="{312663D6-DD7F-9782-C540-00AAD1180EFB}"/>
              </a:ext>
            </a:extLst>
          </p:cNvPr>
          <p:cNvSpPr txBox="1"/>
          <p:nvPr/>
        </p:nvSpPr>
        <p:spPr>
          <a:xfrm>
            <a:off x="578401" y="5412409"/>
            <a:ext cx="11035196" cy="406400"/>
          </a:xfrm>
          <a:prstGeom prst="rect">
            <a:avLst/>
          </a:prstGeom>
          <a:noFill/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th-TH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พวกเขาไม่เพียงพินาศตัวเองเท่านั้น แต่ยังพินาศพร้อมกับผู้อื่นด้วย</a:t>
            </a:r>
            <a:endParaRPr lang="zh-TW" sz="4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17142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579</Words>
  <Application>Microsoft Office PowerPoint</Application>
  <PresentationFormat>寬螢幕</PresentationFormat>
  <Paragraphs>44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cw ip</dc:creator>
  <cp:lastModifiedBy>cw ip</cp:lastModifiedBy>
  <cp:revision>3</cp:revision>
  <dcterms:created xsi:type="dcterms:W3CDTF">2022-09-07T04:23:43Z</dcterms:created>
  <dcterms:modified xsi:type="dcterms:W3CDTF">2022-09-14T08:24:55Z</dcterms:modified>
</cp:coreProperties>
</file>