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5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C2AFA0-D88D-B4E6-F44F-7CAAFD6CC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FEAD124-2793-D380-5A98-96E2D9C6F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76842CF-05EB-5222-5FE0-605441764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18/6/2024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C79CC1D-0341-4714-8286-C9054F0FB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78B2494-94DF-8CEE-641F-B335B1FFA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6125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457C3C-B757-2FB8-20E7-CF7AC7707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5516AFD-AF81-EC5A-722A-325311866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B279299-3A6E-96EB-A75C-C23712971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18/6/2024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9A18EAE-1782-8CE7-8EDC-FC482B320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6B64E42-70CB-E2EC-A230-4EF8638F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0089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5334454-0AD6-96B3-0963-70A214143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050E1C8-4A1E-DB9B-69C8-2657EB130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71313A7-AFAB-CF3A-25A7-7A601EF6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18/6/2024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09E4524-0516-8A38-59A5-0220683BB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CAB4B8-8C7E-B615-B01B-93E0AD025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84773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B72918-EB72-5090-AD7D-C760526BE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B65212-5535-3579-E7FE-548105357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F19B70C-3A6B-4B06-5AA2-523C9AB4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18/6/2024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D21DAEA-59F2-4F22-6FC8-39F57AFF1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D60BB7C-280A-2FE4-7843-D1F05309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32030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E62BD6-8B00-8E3E-5EE5-C81DC07AA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136C55B-5525-A554-7A04-452FADF5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FA1C056-FFDD-84B8-5109-FAF0191AE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18/6/2024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B462867-D28A-5FD0-BCCA-75489ACB2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27C31CA-76DE-BF33-EDF2-8F35591A8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71904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97E296-1D8E-946F-5AC3-228915A90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B23A4A-35FD-3B10-C30D-9BF13F2194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3B0CB0A-D6BC-B567-E1B1-58F522455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F98AD1C-D3E0-1C6E-A7CF-F1D495EAB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18/6/2024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A2CB8CC-3DC3-AB87-CB54-77C6A4B8D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34FFF79-2C7D-79ED-613A-C66D96A01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7687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6A2C47-48E8-A349-D65C-AAB14C681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B773BCB-53F0-7AB6-624E-24C64F9A7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4048A89-5797-610C-4D66-1FA0D0C31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7B25C02-0DE5-D7B1-A56B-7817F0D23A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271993C-7C45-B398-C815-AE1D86D8A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9EE6000-1547-E0BB-C635-D7E22216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18/6/2024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9AB869F-89CA-1EA5-498C-94983E232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7F04392-24E6-D96B-E3ED-EB5800CB8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96953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0E5063-4E1C-7793-DC0A-29CB4F167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FBD1ED9-FB44-9CF5-A064-80E2E528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18/6/2024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FDE47CC-1D28-46F4-242F-A2DA72A48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AFB05EF-50A8-9AEB-72E5-63231F87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9973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A0B6207-C06A-E22B-0AE9-6FAEAEABA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18/6/2024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8810C99-C434-AC6B-DFE9-7A68F4F3F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EFDD652-2F67-9820-1230-2CE9E15DD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7856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AC1BF3-4926-8199-6641-831C9702D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425FED4-7DDE-47E7-40DC-4475F87A1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8AAB264-21AF-6F8A-02E8-9B0C01952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98C91F4-B2E3-0728-AE66-8967ACBDA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18/6/2024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A17E124-2FFE-3838-22C9-0BB519E5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3BA70C3-9E6E-AD63-0DEE-CCA36BE07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84143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C43453-1EFA-9EA8-3A45-00FBE85E1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DD4A2D7-4E88-73FE-EEB4-4334471061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E4B8DBB-28BE-0110-DFB4-E55430F36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2D0C417-3C59-0335-29D7-45FE2FD5F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18/6/2024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7039C3A-32B5-B7C7-FD10-C5C3A0897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90B3F78-5EFF-E772-9955-EBB6FDF91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46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EC616B7-60B5-CCB1-D245-140E4D6EB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511D079-D1EB-7F39-B741-958A576BF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77A684A-91F6-8BAA-7FD3-49C52CE37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36A57-CCCA-4CBD-BC44-A6A5911DC0B3}" type="datetimeFigureOut">
              <a:rPr lang="zh-HK" altLang="en-US" smtClean="0"/>
              <a:t>18/6/2024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61294DB-51B8-62D8-52C9-294206E17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13F376E-70D9-2BF9-2261-8E586E60B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9475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7AB85FF-5090-7B7D-1A7C-DAB1C9120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61186" cy="3991292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CD50636E-382F-A279-C5E3-7D6D476993AC}"/>
              </a:ext>
            </a:extLst>
          </p:cNvPr>
          <p:cNvSpPr txBox="1"/>
          <p:nvPr/>
        </p:nvSpPr>
        <p:spPr>
          <a:xfrm>
            <a:off x="243840" y="3991292"/>
            <a:ext cx="11808162" cy="4127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7000"/>
              </a:lnSpc>
            </a:pPr>
            <a:r>
              <a:rPr lang="th-TH" altLang="zh-HK" sz="7200" kern="1800" cap="all" spc="75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บทที่ </a:t>
            </a:r>
            <a:r>
              <a:rPr lang="en-US" altLang="zh-HK" sz="7200" kern="1800" cap="all" spc="75" dirty="0">
                <a:solidFill>
                  <a:srgbClr val="121212"/>
                </a:solidFill>
                <a:ea typeface="Times New Roman" panose="02020603050405020304" pitchFamily="18" charset="0"/>
                <a:cs typeface="Tahoma" panose="020B0604030504040204" pitchFamily="34" charset="0"/>
              </a:rPr>
              <a:t>20</a:t>
            </a:r>
            <a:r>
              <a:rPr lang="th-TH" altLang="zh-HK" sz="7200" kern="1800" cap="all" spc="75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  </a:t>
            </a:r>
            <a:endParaRPr lang="en-US" altLang="zh-HK" sz="7200" kern="1800" cap="all" spc="75" dirty="0">
              <a:solidFill>
                <a:srgbClr val="121212"/>
              </a:solidFill>
              <a:effectLst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algn="ctr">
              <a:lnSpc>
                <a:spcPts val="7000"/>
              </a:lnSpc>
            </a:pP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เอลีฟัสพูดเป็นครั้งที่สาม</a:t>
            </a:r>
            <a:r>
              <a:rPr lang="en-US" altLang="zh-HK" sz="4400" kern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&gt;&gt;&gt;&gt;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คำตอบของโยบ</a:t>
            </a:r>
            <a:r>
              <a:rPr lang="en-US" altLang="zh-HK" sz="4400" kern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 </a:t>
            </a:r>
          </a:p>
          <a:p>
            <a:pPr algn="ctr">
              <a:lnSpc>
                <a:spcPts val="7000"/>
              </a:lnSpc>
            </a:pPr>
            <a:r>
              <a:rPr lang="en-US" altLang="zh-HK" sz="4400" kern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23:1-24:25</a:t>
            </a:r>
            <a:r>
              <a:rPr lang="en-US" altLang="zh-HK" sz="59500" kern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altLang="zh-HK" sz="7200" kern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F144C5B-D302-8E02-F843-C4441F36A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254" y="0"/>
            <a:ext cx="5328745" cy="3785246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E768EF20-03A9-7BE4-1916-3262D0CC84AC}"/>
              </a:ext>
            </a:extLst>
          </p:cNvPr>
          <p:cNvSpPr txBox="1"/>
          <p:nvPr/>
        </p:nvSpPr>
        <p:spPr>
          <a:xfrm>
            <a:off x="9662160" y="6264166"/>
            <a:ext cx="238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/>
              <a:t>(textbook pg. 116-123)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2637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F233764E-5FE7-4F80-2E10-9F7A4E91618C}"/>
              </a:ext>
            </a:extLst>
          </p:cNvPr>
          <p:cNvSpPr txBox="1"/>
          <p:nvPr/>
        </p:nvSpPr>
        <p:spPr>
          <a:xfrm>
            <a:off x="548640" y="894080"/>
            <a:ext cx="1099312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36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10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แต่พระองค์ทรงทราบทางที่ข้าไป เมื่อทรงทดสอบข้าแล้ว ข้าก็จะเป็นอย่างทองคำ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“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ข้าก็จะเป็นอย่างทองคำ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” 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จุดประสงค์ของการทนทุกข์คือ</a:t>
            </a:r>
            <a:r>
              <a:rPr lang="th-TH" altLang="zh-HK" sz="44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การทดสอบ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 (สดุดี 12:6</a:t>
            </a:r>
            <a:r>
              <a:rPr lang="en-US" altLang="zh-HK" sz="44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</a:rPr>
              <a:t>; 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อิสยาห์ 1:25</a:t>
            </a:r>
            <a:r>
              <a:rPr lang="en-US" altLang="zh-HK" sz="44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</a:rPr>
              <a:t>; 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เยเรมีย์ 6:29</a:t>
            </a:r>
            <a:r>
              <a:rPr lang="en-US" altLang="zh-HK" sz="44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</a:rPr>
              <a:t>; 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9:7) โยบไม่เห็นด้วยกับคำยืนยันหนักแน่นของเพื่อนๆ ที่ว่า "ความทุกข์เกิดจากการ</a:t>
            </a:r>
            <a:r>
              <a:rPr lang="th-TH" altLang="zh-HK" sz="44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ลงโทษ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เพราะบาป"</a:t>
            </a:r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612646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774A03D5-BB02-BD85-193C-2506EA3386D9}"/>
              </a:ext>
            </a:extLst>
          </p:cNvPr>
          <p:cNvSpPr txBox="1"/>
          <p:nvPr/>
        </p:nvSpPr>
        <p:spPr>
          <a:xfrm>
            <a:off x="335280" y="162560"/>
            <a:ext cx="11460480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36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11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เท้าของข้าเดินตามติดรอยพระบาทของพระองค์ ข้าถือรักษาพระมรรคาและมิได้หันเห </a:t>
            </a:r>
            <a:r>
              <a:rPr lang="en-US" altLang="zh-HK" sz="36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12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ข้ามิได้พรากจากพระบัญญัติแห่งไพรพระโอษฐ์ของพระองค์ ข้าสะสมพระวจนะแห่งพระโอษฐ์ของพระองค์ไว้มากกว่ากฎเกณฑ์ของข้า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“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เท้าของข้าเดินตามติดรอยพระบาท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…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มิได้พรากจากพระบัญญัติ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…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สะสมพระวจนะ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”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เอลีฟัสเคยกล่าวหาว่าโยบ "</a:t>
            </a:r>
            <a:r>
              <a:rPr lang="th-TH" altLang="zh-HK" sz="4400" kern="0" dirty="0">
                <a:solidFill>
                  <a:srgbClr val="12121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แต่ท่านกำลังขจัดความยำเกรงพระเจ้าเสีย</a:t>
            </a:r>
            <a:r>
              <a:rPr lang="th-TH" altLang="zh-HK" sz="44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lang="th-TH" altLang="zh-HK" sz="4400" kern="0" dirty="0">
                <a:solidFill>
                  <a:srgbClr val="12121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และขัดขวางการ</a:t>
            </a:r>
            <a:r>
              <a:rPr lang="en-US" altLang="zh-HK" sz="4400" kern="0" dirty="0">
                <a:solidFill>
                  <a:srgbClr val="12121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  </a:t>
            </a:r>
            <a:r>
              <a:rPr lang="th-TH" altLang="zh-HK" sz="4400" kern="0" dirty="0">
                <a:solidFill>
                  <a:srgbClr val="12121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ภาวนาเฉพาะพระพักตร์พระเจ้า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" (15:4) แต่โยบยืนยันว่าเขาติดตามพระเจ้า</a:t>
            </a:r>
            <a:r>
              <a:rPr lang="th-TH" altLang="zh-HK" sz="44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ทุกย่างก้าว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และปรนนิบัติพระเจ้าอย่าง</a:t>
            </a:r>
            <a:r>
              <a:rPr lang="th-TH" altLang="zh-HK" sz="44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สุดความสามารถ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 และพระเจ้าเองทรงยืนยันประเด็นนี้ (1:1</a:t>
            </a:r>
            <a:r>
              <a:rPr lang="en-US" altLang="zh-HK" sz="44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</a:rPr>
              <a:t>, 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8)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453158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8726DC26-9452-0348-9486-CFD832EA18B9}"/>
              </a:ext>
            </a:extLst>
          </p:cNvPr>
          <p:cNvSpPr txBox="1"/>
          <p:nvPr/>
        </p:nvSpPr>
        <p:spPr>
          <a:xfrm>
            <a:off x="254000" y="132080"/>
            <a:ext cx="11490960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0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13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แต่พระองค์มีพระทัยแน่วแน่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แล้วผู้ใดจะห้ามพระองค์ได้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? 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พระองค์มีพระประสงค์สิ่งใด พระองค์ก็ทรงทำสิ่งนั้น </a:t>
            </a:r>
            <a:r>
              <a:rPr lang="en-US" altLang="zh-HK" sz="40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14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เพราะพระองค์จะทรงทำสิ่งที่ทรงกำหนดให้ข้านั้นครบถ้วน และสิ่งอย่างนั้นมากมายอยู่ในพระดำริของพระองค์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8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</a:t>
            </a:r>
            <a:r>
              <a:rPr lang="th-TH" altLang="zh-HK" sz="48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โยบรู้ตั้งแต่เนิ่นๆ ว่า "</a:t>
            </a:r>
            <a:r>
              <a:rPr lang="th-TH" altLang="zh-HK" sz="4800" dirty="0">
                <a:solidFill>
                  <a:srgbClr val="121212"/>
                </a:solidFill>
                <a:effectLst/>
                <a:latin typeface="Open Sans" panose="020B0606030504020204" pitchFamily="34" charset="0"/>
                <a:ea typeface="新細明體" panose="02020500000000000000" pitchFamily="18" charset="-120"/>
                <a:cs typeface="Angsana New" panose="02020603050405020304" pitchFamily="18" charset="-34"/>
              </a:rPr>
              <a:t>สิ่งต่อไปนี้พระองค์ทรงซ่อนไว้ในพระทัยของพระองค์</a:t>
            </a:r>
            <a:r>
              <a:rPr lang="th-TH" altLang="zh-HK" sz="48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" (10:13) และท่านหวังว่า "</a:t>
            </a:r>
            <a:r>
              <a:rPr lang="th-TH" altLang="zh-HK" sz="4800" dirty="0">
                <a:solidFill>
                  <a:srgbClr val="121212"/>
                </a:solidFill>
                <a:effectLst/>
                <a:latin typeface="Open Sans" panose="020B0606030504020204" pitchFamily="34" charset="0"/>
                <a:ea typeface="新細明體" panose="02020500000000000000" pitchFamily="18" charset="-120"/>
                <a:cs typeface="Angsana New" panose="02020603050405020304" pitchFamily="18" charset="-34"/>
              </a:rPr>
              <a:t>พระองค์จะทรงอาลัยอาวรณ์พระหัตถกิจของพระองค์</a:t>
            </a:r>
            <a:r>
              <a:rPr lang="th-TH" altLang="zh-HK" sz="48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" (14:15) ทันใดนั้นเทียนก็สว่างขึ้น ทำให้โยบประกาศเสียงดังว่า “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พระองค์มี</a:t>
            </a:r>
            <a:r>
              <a:rPr lang="th-TH" altLang="zh-HK" sz="40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พระทัยแน่วแน่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แล้วผู้ใดจะห้ามพระองค์ได้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?</a:t>
            </a:r>
            <a:r>
              <a:rPr lang="th-TH" altLang="zh-HK" sz="48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” (ข้อ 13)</a:t>
            </a:r>
            <a:endParaRPr lang="zh-HK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508996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6EFBDCA6-7EF3-F0E6-131C-5C290ADD67FD}"/>
              </a:ext>
            </a:extLst>
          </p:cNvPr>
          <p:cNvSpPr txBox="1"/>
          <p:nvPr/>
        </p:nvSpPr>
        <p:spPr>
          <a:xfrm>
            <a:off x="314960" y="254000"/>
            <a:ext cx="1138936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0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15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เพราะฉะนั้นข้าจึงหวาดผวาเฉพาะพระพักตร์พระองค์ เมื่อข้าตรึกตรอง ข้าก็ครั่นคร้ามต่อพระองค์ </a:t>
            </a:r>
            <a:r>
              <a:rPr lang="en-US" altLang="zh-HK" sz="40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16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พระเจ้าทรงทำให้ใจข้าอ่อนเปลี้ย องค์ผู้ทรงมหิทธิฤทธิ์ทรงทำให้ข้าสะทกสะท้าน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ข้าจึงหวาดผวา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…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ครั่นคร้าม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…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ใจข้าอ่อนเปลี้ย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…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สะทกสะท้าน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” </a:t>
            </a:r>
            <a:r>
              <a:rPr lang="th-TH" altLang="zh-HK" sz="48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ความกลัวของโยบเกิดจากความ</a:t>
            </a:r>
            <a:r>
              <a:rPr lang="th-TH" altLang="zh-HK" sz="4800" kern="0" dirty="0">
                <a:solidFill>
                  <a:srgbClr val="FF0000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เกรงกลัว</a:t>
            </a:r>
            <a:r>
              <a:rPr lang="th-TH" altLang="zh-HK" sz="48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ต่อพระเจ้าและไม่รู้ใน</a:t>
            </a:r>
            <a:r>
              <a:rPr lang="th-TH" altLang="zh-HK" sz="4800" kern="0" dirty="0">
                <a:solidFill>
                  <a:srgbClr val="FF0000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อนาคต</a:t>
            </a:r>
            <a:r>
              <a:rPr lang="th-TH" altLang="zh-HK" sz="48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 จุดประสงค์ที่ยิ่งใหญ่ประการหนึ่งที่พระเจ้าทรงให้ถึงโยบ (จากโยบ 38 ถึง 41) คือการขจัดความกลัวและความสับสนนี้ให้หายไป</a:t>
            </a:r>
            <a:endParaRPr lang="zh-HK" altLang="en-US" sz="4000" dirty="0"/>
          </a:p>
        </p:txBody>
      </p:sp>
    </p:spTree>
    <p:extLst>
      <p:ext uri="{BB962C8B-B14F-4D97-AF65-F5344CB8AC3E}">
        <p14:creationId xmlns:p14="http://schemas.microsoft.com/office/powerpoint/2010/main" val="560570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E22DB1BF-8876-BD57-128D-1980FFCD2696}"/>
              </a:ext>
            </a:extLst>
          </p:cNvPr>
          <p:cNvSpPr txBox="1"/>
          <p:nvPr/>
        </p:nvSpPr>
        <p:spPr>
          <a:xfrm>
            <a:off x="528320" y="670560"/>
            <a:ext cx="108915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32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17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ถึงกระนั้น ข้าจะไม่ถูกตัดขาดโดยความมืด แม้ความมืดจะปกคลุมหน้าข้าไว้</a:t>
            </a:r>
            <a:endParaRPr lang="zh-TW" altLang="zh-HK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0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</a:t>
            </a:r>
            <a:r>
              <a:rPr lang="th-TH" altLang="zh-HK" sz="40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สิ่งที่โยบกลัวที่สุดไม่ใช่ความทุกข์ทรมานของเขา หรือความมืด</a:t>
            </a:r>
            <a:r>
              <a:rPr lang="th-TH" altLang="zh-HK" sz="4000" kern="0" dirty="0">
                <a:solidFill>
                  <a:srgbClr val="202124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Angsana New" panose="02020603050405020304" pitchFamily="18" charset="-34"/>
              </a:rPr>
              <a:t>...</a:t>
            </a:r>
            <a:r>
              <a:rPr lang="th-TH" altLang="zh-HK" sz="40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 แต่เป็น…</a:t>
            </a:r>
            <a:r>
              <a:rPr lang="en-US" altLang="zh-HK" sz="40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</a:t>
            </a:r>
            <a:endParaRPr lang="zh-HK" altLang="en-US" sz="40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7F606B7-EAED-FED1-0432-7505B4A0B380}"/>
              </a:ext>
            </a:extLst>
          </p:cNvPr>
          <p:cNvSpPr txBox="1"/>
          <p:nvPr/>
        </p:nvSpPr>
        <p:spPr>
          <a:xfrm>
            <a:off x="1076960" y="3736534"/>
            <a:ext cx="100076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altLang="zh-HK" sz="3600" b="1" kern="1800" cap="all" spc="75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โยบ </a:t>
            </a:r>
            <a:r>
              <a:rPr lang="en-US" altLang="zh-HK" sz="3600" b="1" kern="1800" cap="all" spc="75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24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th-TH" altLang="zh-HK" sz="3600" b="1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โยบอุทธรณ์เรื่องความรุนแรงในโลก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th-TH" altLang="zh-HK" sz="48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3. โยบบ่นว่าคนชั่วได้รับอำนาจในโลกและ</a:t>
            </a:r>
            <a:r>
              <a:rPr lang="th-TH" altLang="zh-HK" sz="4800" kern="0" dirty="0">
                <a:solidFill>
                  <a:srgbClr val="FF0000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ไม่ได้รับโทษ</a:t>
            </a:r>
            <a:r>
              <a:rPr lang="th-TH" altLang="zh-HK" sz="48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 ทำให้หลายคนต้องทนทุกข์</a:t>
            </a:r>
            <a:r>
              <a:rPr lang="th-TH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 24:1-17</a:t>
            </a:r>
            <a:endParaRPr lang="zh-HK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19801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C25D0376-8793-2306-971D-0A5A6DA6A1F1}"/>
              </a:ext>
            </a:extLst>
          </p:cNvPr>
          <p:cNvSpPr txBox="1"/>
          <p:nvPr/>
        </p:nvSpPr>
        <p:spPr>
          <a:xfrm>
            <a:off x="365760" y="487680"/>
            <a:ext cx="1129792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36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“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ไฉนวาระพิพากษาไม่ได้ถูกกำหนดโดยองค์ผู้ทรงมหิทธิฤทธิ์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? 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ไฉนผู้ที่รู้จักพระองค์ไม่เห็นวันกำหนดของพระองค์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?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4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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ในเมื่อพระเจ้าทรง "</a:t>
            </a:r>
            <a:r>
              <a:rPr lang="th-TH" altLang="zh-HK" sz="4400" dirty="0">
                <a:solidFill>
                  <a:srgbClr val="121212"/>
                </a:solidFill>
                <a:effectLst/>
                <a:latin typeface="Open Sans" panose="020B0606030504020204" pitchFamily="34" charset="0"/>
                <a:ea typeface="新細明體" panose="02020500000000000000" pitchFamily="18" charset="-120"/>
                <a:cs typeface="Angsana New" panose="02020603050405020304" pitchFamily="18" charset="-34"/>
              </a:rPr>
              <a:t>มีพระทัย</a:t>
            </a:r>
            <a:r>
              <a:rPr lang="th-TH" altLang="zh-HK" sz="4400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新細明體" panose="02020500000000000000" pitchFamily="18" charset="-120"/>
                <a:cs typeface="Angsana New" panose="02020603050405020304" pitchFamily="18" charset="-34"/>
              </a:rPr>
              <a:t>แน่วแน่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" (23:13) และตั้งใจที่จะ</a:t>
            </a:r>
            <a:r>
              <a:rPr lang="th-TH" altLang="zh-HK" sz="44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ลงโทษ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ความบาป ทำไมไม่ให้ผู้ที่เกรงกลัวพระองค์รู้วันนี้ โยบคิดถูกที่รู้สึกว่าพระเจ้าทรง "ซ่อนวันนั้นจากผู้ที่รู้จักพระองค์" ถ้าผู้คนยำเกรงพระเจ้าเพราะพวกเขา "เห็นวันนั้น" อย่างชัดเจน นั่นย่อมเป็นสิ่งที่ซาตานกล่าวหาว่า "</a:t>
            </a:r>
            <a:r>
              <a:rPr lang="th-TH" altLang="zh-HK" sz="44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Angsana New" panose="02020603050405020304" pitchFamily="18" charset="-34"/>
              </a:rPr>
              <a:t>โยบยำเกรงพระเจ้า</a:t>
            </a:r>
            <a:r>
              <a:rPr lang="th-TH" altLang="zh-HK" sz="440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Angsana New" panose="02020603050405020304" pitchFamily="18" charset="-34"/>
              </a:rPr>
              <a:t>เปล่าๆ</a:t>
            </a:r>
            <a:r>
              <a:rPr lang="th-TH" altLang="zh-HK" sz="44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Angsana New" panose="02020603050405020304" pitchFamily="18" charset="-34"/>
              </a:rPr>
              <a:t> หรือ</a:t>
            </a:r>
            <a:r>
              <a:rPr lang="en-US" altLang="zh-HK" sz="4400" dirty="0">
                <a:solidFill>
                  <a:srgbClr val="121212"/>
                </a:solidFill>
                <a:effectLst/>
                <a:latin typeface="Angsana New" panose="02020603050405020304" pitchFamily="18" charset="-34"/>
                <a:ea typeface="新細明體" panose="02020500000000000000" pitchFamily="18" charset="-120"/>
              </a:rPr>
              <a:t>?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" (1:9) </a:t>
            </a:r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833686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E3DFB044-A18E-8E67-037E-061903F5FD49}"/>
              </a:ext>
            </a:extLst>
          </p:cNvPr>
          <p:cNvSpPr txBox="1"/>
          <p:nvPr/>
        </p:nvSpPr>
        <p:spPr>
          <a:xfrm>
            <a:off x="782320" y="1239520"/>
            <a:ext cx="1038352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36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คนอธรรมย้ายหลักเขต เขายึดฝูงแพะแกะไปเลี้ยง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th-TH" altLang="zh-HK" sz="4400" kern="1800" cap="all" spc="75" dirty="0"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เฉลยธรรมบัญญัติ </a:t>
            </a:r>
            <a:r>
              <a:rPr lang="en-US" altLang="zh-HK" sz="4400" kern="1800" cap="all" spc="75" dirty="0">
                <a:effectLst/>
                <a:latin typeface="Angsana New" panose="02020603050405020304" pitchFamily="18" charset="-34"/>
                <a:ea typeface="Times New Roman" panose="02020603050405020304" pitchFamily="18" charset="0"/>
              </a:rPr>
              <a:t>19:</a:t>
            </a:r>
            <a:r>
              <a:rPr lang="en-US" altLang="zh-HK" sz="4400" dirty="0">
                <a:effectLst/>
                <a:latin typeface="Angsana New" panose="02020603050405020304" pitchFamily="18" charset="-34"/>
                <a:ea typeface="新細明體" panose="02020500000000000000" pitchFamily="18" charset="-120"/>
              </a:rPr>
              <a:t>14 </a:t>
            </a:r>
            <a:r>
              <a:rPr lang="en-US" altLang="zh-HK" sz="4400" dirty="0">
                <a:solidFill>
                  <a:srgbClr val="121212"/>
                </a:solidFill>
                <a:effectLst/>
                <a:latin typeface="Angsana New" panose="02020603050405020304" pitchFamily="18" charset="-34"/>
                <a:ea typeface="新細明體" panose="02020500000000000000" pitchFamily="18" charset="-120"/>
              </a:rPr>
              <a:t>“</a:t>
            </a:r>
            <a:r>
              <a:rPr lang="th-TH" altLang="zh-HK" sz="440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Angsana New" panose="02020603050405020304" pitchFamily="18" charset="-34"/>
              </a:rPr>
              <a:t>ห้ามย้ายเสาเขต</a:t>
            </a:r>
            <a:r>
              <a:rPr lang="th-TH" altLang="zh-HK" sz="44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Angsana New" panose="02020603050405020304" pitchFamily="18" charset="-34"/>
              </a:rPr>
              <a:t>ของเพื่อนบ้านของท่านซึ่งคนโบราณได้ปักไว้ในเรื่องมรดกของท่านซึ่งท่านจะครอบครองในแผ่นดินซึ่งพระยาห์เวห์พระเจ้าของท่านประทานให้ท่านยึดครองนั้น</a:t>
            </a:r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548864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BAF0CF7-759C-43D9-6134-FB8C6D2CF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01" y="1381760"/>
            <a:ext cx="11823397" cy="38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32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4FBBC99-0C44-9E5A-781A-C21A35036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76" y="1584960"/>
            <a:ext cx="11393178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95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E85448D2-4856-05F4-6439-31BF09336499}"/>
              </a:ext>
            </a:extLst>
          </p:cNvPr>
          <p:cNvSpPr txBox="1"/>
          <p:nvPr/>
        </p:nvSpPr>
        <p:spPr>
          <a:xfrm>
            <a:off x="548640" y="467361"/>
            <a:ext cx="1106424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0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5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นี่แน่ะ ดังลาป่าอยู่ในถิ่นทุรกันดาร คนยากจนนั้นออกไปทำงาน เสาะหาของกิน ถิ่นแห้งแล้งให้อาหารแก่บุตรของเขา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ดังลาป่าอยู่ในถิ่นทุรกันดาร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” </a:t>
            </a:r>
            <a:r>
              <a:rPr lang="th-TH" altLang="zh-HK" sz="48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แสดงให้เห็นสภาพของผู้ยากไร้ ในสังคมสมัยนั้นลาป่าเป็นแรงงานสำคัญต้องออกแต่เช้ากลับดึก ในทำนองเดียวกัน คนยากจนต้องทนทุกข์ทรมานด้วย</a:t>
            </a:r>
            <a:r>
              <a:rPr lang="th-TH" altLang="zh-HK" sz="4800" kern="0" dirty="0">
                <a:solidFill>
                  <a:srgbClr val="FF0000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ความหิวโหย</a:t>
            </a:r>
            <a:r>
              <a:rPr lang="th-TH" altLang="zh-HK" sz="48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แม้ว่าพวกเขาจะทำงานหนักทุกวัน</a:t>
            </a:r>
            <a:endParaRPr lang="zh-HK" altLang="en-US" sz="4800" dirty="0"/>
          </a:p>
        </p:txBody>
      </p:sp>
    </p:spTree>
    <p:extLst>
      <p:ext uri="{BB962C8B-B14F-4D97-AF65-F5344CB8AC3E}">
        <p14:creationId xmlns:p14="http://schemas.microsoft.com/office/powerpoint/2010/main" val="4173105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FA72F484-DEB7-D861-6499-23763065D54C}"/>
              </a:ext>
            </a:extLst>
          </p:cNvPr>
          <p:cNvSpPr txBox="1"/>
          <p:nvPr/>
        </p:nvSpPr>
        <p:spPr>
          <a:xfrm>
            <a:off x="558800" y="1300480"/>
            <a:ext cx="1055624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5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</a:t>
            </a:r>
            <a:r>
              <a:rPr lang="th-TH" altLang="zh-HK" sz="5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แตกต่างจากคำตอบก่อนหน้านี้ ครั้งนี้เป็นในรูปแบบของการพูดคนเดียวมากกว่าการพูดกับเพื่อน เขาบอกเหตุผลในการสารภาพของเขาก่อน ในบทที่ 24 เขานึกถึงมุมมองเดิมของเขาและยังคงคิดว่าคนชั่วร้ายเจริญรุ่งเรือง ในท้ายที่สุดเขาขอให้ฝ่ายตรงข้ามหักล้างสิ่งที่เขาพูด</a:t>
            </a:r>
            <a:endParaRPr lang="zh-HK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239897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E2185CB7-6D66-9E0C-D6A7-EC12E14A8F94}"/>
              </a:ext>
            </a:extLst>
          </p:cNvPr>
          <p:cNvSpPr txBox="1"/>
          <p:nvPr/>
        </p:nvSpPr>
        <p:spPr>
          <a:xfrm>
            <a:off x="254000" y="233680"/>
            <a:ext cx="11541760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36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6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เขาเก็บหญ้าแห้งที่ในทุ่ง และเขาเก็บองุ่นที่เหลือในสวนองุ่นของคนอธรรม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HK" sz="4400" kern="0" dirty="0">
                <a:solidFill>
                  <a:srgbClr val="202124"/>
                </a:solidFill>
                <a:effectLst/>
                <a:highlight>
                  <a:srgbClr val="F8F9FA"/>
                </a:highlight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</a:t>
            </a:r>
            <a:r>
              <a:rPr lang="th-TH" altLang="zh-HK" sz="4400" kern="0" dirty="0">
                <a:solidFill>
                  <a:srgbClr val="202124"/>
                </a:solidFill>
                <a:effectLst/>
                <a:highlight>
                  <a:srgbClr val="F8F9FA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คนยากจนสามารถเก็บเฉพาะสิ่งที่</a:t>
            </a:r>
            <a:r>
              <a:rPr lang="th-TH" altLang="zh-HK" sz="4400" kern="0" dirty="0">
                <a:solidFill>
                  <a:srgbClr val="FF0000"/>
                </a:solidFill>
                <a:effectLst/>
                <a:highlight>
                  <a:srgbClr val="F8F9FA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เหลืออยู่</a:t>
            </a:r>
            <a:r>
              <a:rPr lang="th-TH" altLang="zh-HK" sz="4400" kern="0" dirty="0">
                <a:solidFill>
                  <a:srgbClr val="202124"/>
                </a:solidFill>
                <a:effectLst/>
                <a:highlight>
                  <a:srgbClr val="F8F9FA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หลังจากที่คนอื่นเก็บเกี่ยวแล้วเท่านั้น</a:t>
            </a:r>
            <a:endParaRPr lang="zh-TW" altLang="zh-HK" sz="2800" kern="100" dirty="0">
              <a:effectLst/>
              <a:highlight>
                <a:srgbClr val="F8F9FA"/>
              </a:highlight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36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7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เขานอนเปลือยกายไม่มีเสื้อผ้าตลอดคืน และไม่มีผ้าห่มกันหนาว </a:t>
            </a:r>
            <a:r>
              <a:rPr lang="en-US" altLang="zh-HK" sz="36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8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เขาเปียกฝนแห่งภูเขา และเกาะหินอยู่เพราะขาดที่กำบัง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4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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มันอธิบายได้อย่างชัดเจนถึงสถานการณ์ที่น่าสงสารของผู้คนที่ไม่มีที่พักอาศัยในคืนที่เหน็บหนาวและคนจรจัด คนประเภทที่ "</a:t>
            </a:r>
            <a:r>
              <a:rPr lang="th-TH" altLang="zh-HK" sz="44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ไม่มีที่พักพิง</a:t>
            </a:r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607955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DAC70468-3AA7-2080-3951-B56BC358363A}"/>
              </a:ext>
            </a:extLst>
          </p:cNvPr>
          <p:cNvSpPr txBox="1"/>
          <p:nvPr/>
        </p:nvSpPr>
        <p:spPr>
          <a:xfrm>
            <a:off x="304800" y="477520"/>
            <a:ext cx="113792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0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9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มีผู้ฉวยเด็กกำพร้าไปจากอก และเอาทารกของคนยากจนไปเป็นประกัน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“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ฉวยเด็กกำพร้าไปจากอก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…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เอาทารกของคนยากจนไปเป็นประกัน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”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th-TH" altLang="zh-HK" sz="4800" kern="1800" cap="all" spc="75" dirty="0"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เนหะมีย์ </a:t>
            </a:r>
            <a:r>
              <a:rPr lang="en-US" altLang="zh-HK" sz="4800" kern="1800" cap="all" spc="75" dirty="0">
                <a:effectLst/>
                <a:latin typeface="Angsana New" panose="02020603050405020304" pitchFamily="18" charset="-34"/>
                <a:ea typeface="Times New Roman" panose="02020603050405020304" pitchFamily="18" charset="0"/>
              </a:rPr>
              <a:t>5</a:t>
            </a:r>
            <a:r>
              <a:rPr lang="en-US" altLang="zh-HK" sz="4800" dirty="0">
                <a:effectLst/>
                <a:latin typeface="Angsana New" panose="02020603050405020304" pitchFamily="18" charset="-34"/>
                <a:ea typeface="新細明體" panose="02020500000000000000" pitchFamily="18" charset="-120"/>
              </a:rPr>
              <a:t>:5 </a:t>
            </a:r>
            <a:r>
              <a:rPr lang="th-TH" altLang="zh-HK" sz="4800" dirty="0">
                <a:effectLst/>
                <a:ea typeface="新細明體" panose="02020500000000000000" pitchFamily="18" charset="-120"/>
                <a:cs typeface="Angsana New" panose="02020603050405020304" pitchFamily="18" charset="-34"/>
              </a:rPr>
              <a:t>เผ่าพันธุ์ของเราเป็นเหมือนเผ่าพันธุ์ของพี่น้องของเรา ลูกของเราก็เหมือนลูกของ เขา แต่เราก็ยังให้ลูกชายและลูกสาวของเราเป็น</a:t>
            </a:r>
            <a:r>
              <a:rPr lang="th-TH" altLang="zh-HK" sz="480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Angsana New" panose="02020603050405020304" pitchFamily="18" charset="-34"/>
              </a:rPr>
              <a:t>ทาส</a:t>
            </a:r>
            <a:r>
              <a:rPr lang="th-TH" altLang="zh-HK" sz="4800" dirty="0">
                <a:effectLst/>
                <a:ea typeface="新細明體" panose="02020500000000000000" pitchFamily="18" charset="-120"/>
                <a:cs typeface="Angsana New" panose="02020603050405020304" pitchFamily="18" charset="-34"/>
              </a:rPr>
              <a:t> ลูกสาวของเราบางคนเป็นทาสแล้วและเราช่วยเขาไม่ได้ เพราะคนอื่นยึดนาและสวนองุ่นของเรา”</a:t>
            </a:r>
            <a:endParaRPr lang="zh-HK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045135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18A52921-5BC7-0E2B-38FF-39C1D7BDCD2E}"/>
              </a:ext>
            </a:extLst>
          </p:cNvPr>
          <p:cNvSpPr txBox="1"/>
          <p:nvPr/>
        </p:nvSpPr>
        <p:spPr>
          <a:xfrm>
            <a:off x="325120" y="355600"/>
            <a:ext cx="1144016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0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10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คนยากจนจึงเดินเปลือยกายไป ไม่มีเสื้อผ้า ทั้งๆ ที่หิว เขาก็แบกฟ่อนข้าวไป</a:t>
            </a:r>
            <a:r>
              <a:rPr lang="en-US" altLang="zh-HK" sz="40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11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เขาหีบมะกอกเอาน้ำมันท่ามกลางแนวหมู่ไม้ เขาย่ำองุ่นที่บ่อย่ำ แต่ต้องทนกระหาย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marL="254000" indent="-254000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HK" sz="4800" kern="0" dirty="0">
                <a:solidFill>
                  <a:srgbClr val="202124"/>
                </a:solidFill>
                <a:effectLst/>
                <a:highlight>
                  <a:srgbClr val="F8F9FA"/>
                </a:highlight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</a:t>
            </a:r>
            <a:r>
              <a:rPr lang="en-US" altLang="zh-HK" sz="4800" kern="0" dirty="0">
                <a:solidFill>
                  <a:srgbClr val="202124"/>
                </a:solidFill>
                <a:effectLst/>
                <a:highlight>
                  <a:srgbClr val="F8F9FA"/>
                </a:highlight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th-TH" altLang="zh-HK" sz="4800" kern="0" dirty="0">
                <a:solidFill>
                  <a:srgbClr val="202124"/>
                </a:solidFill>
                <a:effectLst/>
                <a:highlight>
                  <a:srgbClr val="F8F9FA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มันอธิบายอย่างชัดเจนถึงการ</a:t>
            </a:r>
            <a:r>
              <a:rPr lang="th-TH" altLang="zh-HK" sz="4800" kern="0" dirty="0">
                <a:solidFill>
                  <a:srgbClr val="FF0000"/>
                </a:solidFill>
                <a:effectLst/>
                <a:highlight>
                  <a:srgbClr val="F8F9FA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กดขี่</a:t>
            </a:r>
            <a:r>
              <a:rPr lang="th-TH" altLang="zh-HK" sz="4800" kern="0" dirty="0">
                <a:solidFill>
                  <a:srgbClr val="202124"/>
                </a:solidFill>
                <a:effectLst/>
                <a:highlight>
                  <a:srgbClr val="F8F9FA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ของคนทุกรุ่น: ผู้หิวโหยถืออาหาร แต่ไม่สามารถกินได้ คนงานที่ทำเครื่องดื่มแม้จะกระหายน้ำ แต่ไม่มีให้ดื่ม</a:t>
            </a:r>
            <a:endParaRPr lang="zh-TW" altLang="zh-HK" sz="3200" kern="100" dirty="0">
              <a:effectLst/>
              <a:highlight>
                <a:srgbClr val="F8F9FA"/>
              </a:highlight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th-TH" altLang="zh-HK" sz="4800" kern="1800" cap="all" spc="75" dirty="0"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เฉลยธรรมบัญญัติ </a:t>
            </a:r>
            <a:r>
              <a:rPr lang="en-US" altLang="zh-HK" sz="4800" kern="1800" cap="all" spc="75" dirty="0">
                <a:effectLst/>
                <a:latin typeface="Angsana New" panose="02020603050405020304" pitchFamily="18" charset="-34"/>
                <a:ea typeface="Times New Roman" panose="02020603050405020304" pitchFamily="18" charset="0"/>
              </a:rPr>
              <a:t>25:</a:t>
            </a:r>
            <a:r>
              <a:rPr lang="en-US" altLang="zh-HK" sz="4800" dirty="0">
                <a:effectLst/>
                <a:latin typeface="Angsana New" panose="02020603050405020304" pitchFamily="18" charset="-34"/>
                <a:ea typeface="新細明體" panose="02020500000000000000" pitchFamily="18" charset="-120"/>
              </a:rPr>
              <a:t>4 “</a:t>
            </a:r>
            <a:r>
              <a:rPr lang="th-TH" altLang="zh-HK" sz="480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Angsana New" panose="02020603050405020304" pitchFamily="18" charset="-34"/>
              </a:rPr>
              <a:t>ห้ามเอาตะกร้อครอบปากโค</a:t>
            </a:r>
            <a:r>
              <a:rPr lang="th-TH" altLang="zh-HK" sz="4800" dirty="0">
                <a:effectLst/>
                <a:ea typeface="新細明體" panose="02020500000000000000" pitchFamily="18" charset="-120"/>
                <a:cs typeface="Angsana New" panose="02020603050405020304" pitchFamily="18" charset="-34"/>
              </a:rPr>
              <a:t>เมื่อมันกำลังนวดข้าวอยู่</a:t>
            </a:r>
            <a:endParaRPr lang="zh-HK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57981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B665D4BD-90C5-15C5-B402-A9A09AA1A971}"/>
              </a:ext>
            </a:extLst>
          </p:cNvPr>
          <p:cNvSpPr txBox="1"/>
          <p:nvPr/>
        </p:nvSpPr>
        <p:spPr>
          <a:xfrm>
            <a:off x="254000" y="314960"/>
            <a:ext cx="1160272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28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12</a:t>
            </a:r>
            <a:r>
              <a:rPr lang="th-TH" altLang="zh-HK" sz="28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คนกำลังจะตายคร่ำครวญออกมาจากเมือง และคนบาดเจ็บร้องขอความช่วยเหลือ แต่</a:t>
            </a:r>
            <a:r>
              <a:rPr lang="th-TH" altLang="zh-HK" sz="28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พระเจ้า</a:t>
            </a:r>
            <a:r>
              <a:rPr lang="th-TH" altLang="zh-HK" sz="28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มิได้สนพระทัยคำอธิษฐานของเขา</a:t>
            </a:r>
            <a:endParaRPr lang="zh-TW" altLang="zh-HK" sz="2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marL="508000" indent="-508000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HK" sz="3600" kern="0" dirty="0">
                <a:solidFill>
                  <a:srgbClr val="202124"/>
                </a:solidFill>
                <a:effectLst/>
                <a:highlight>
                  <a:srgbClr val="F8F9FA"/>
                </a:highlight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</a:t>
            </a:r>
            <a:r>
              <a:rPr lang="th-TH" altLang="zh-HK" sz="3600" kern="0" dirty="0">
                <a:solidFill>
                  <a:srgbClr val="202124"/>
                </a:solidFill>
                <a:effectLst/>
                <a:highlight>
                  <a:srgbClr val="F8F9FA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เสียงคร่ำครวญของผู้ถูกกดขี่ไม่เพียงมาจากท้องทุ่งและไร่นาเท่านั้น แต่ยังมาจากในเมืองด้วย โยบตอบโต้ความคิดเห็นที่ผิดๆ ของเพื่อนๆ โดยชี้ให้เห็นว่าพระเจ้าไม่ทรงปรารถนาที่จะลงโทษทุกคนที่ทำบาปและประทานบำเหน็จความดีทุกอย่าง ความชั่วมักไม่ได้รับการเอาใจใส่เป็นเวลานาน ความดีมักไม่ได้รับการตอบแทน ดังนั้นความดีและความชั่วของมนุษย์จึงไม่สามารถตัดสินตาม</a:t>
            </a:r>
            <a:r>
              <a:rPr lang="th-TH" altLang="zh-HK" sz="3600" kern="0" dirty="0">
                <a:solidFill>
                  <a:srgbClr val="FF0000"/>
                </a:solidFill>
                <a:effectLst/>
                <a:highlight>
                  <a:srgbClr val="F8F9FA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ความเจริญรุ่งเรือง</a:t>
            </a:r>
            <a:r>
              <a:rPr lang="th-TH" altLang="zh-HK" sz="3600" kern="0" dirty="0">
                <a:solidFill>
                  <a:srgbClr val="202124"/>
                </a:solidFill>
                <a:effectLst/>
                <a:highlight>
                  <a:srgbClr val="F8F9FA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หรือ</a:t>
            </a:r>
            <a:r>
              <a:rPr lang="th-TH" altLang="zh-HK" sz="3600" kern="0" dirty="0">
                <a:solidFill>
                  <a:srgbClr val="FF0000"/>
                </a:solidFill>
                <a:effectLst/>
                <a:highlight>
                  <a:srgbClr val="F8F9FA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ความโชคร้าย</a:t>
            </a:r>
            <a:r>
              <a:rPr lang="th-TH" altLang="zh-HK" sz="3600" kern="0" dirty="0">
                <a:solidFill>
                  <a:srgbClr val="202124"/>
                </a:solidFill>
                <a:effectLst/>
                <a:highlight>
                  <a:srgbClr val="F8F9FA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ของเขาได้</a:t>
            </a:r>
            <a:endParaRPr lang="zh-TW" altLang="zh-HK" sz="2000" kern="100" dirty="0">
              <a:effectLst/>
              <a:highlight>
                <a:srgbClr val="F8F9FA"/>
              </a:highlight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36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</a:t>
            </a:r>
            <a:r>
              <a:rPr lang="th-TH" altLang="zh-HK" sz="36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ข้อนี้เริ่มย่อหน้าใหม่ (ข้อ 13-17) กล่าวถึงฆาตกร ผู้ล่วงประเวณี และหัวขโมย ความชั่วร้ายดังกล่าวเกิดขึ้นภายใต้การปกคลุมของความมืด พวกเขา "ไม่รู้จักทางสว่าง" และไม่เพียงแต่ต่อต้านแสงสว่าง ยังต่อต้านเหตุผล มโนธรรม และธรรมบัญญัติด้วย พวกเขาไม่ยอมรับข้อจำกัดทางศีลธรรม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263620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3C1C034-EA63-EDC4-0750-1B7AC54F4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25" y="802640"/>
            <a:ext cx="11668848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30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D318FCA-56AF-DBCC-9761-338FAEA15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63" y="711200"/>
            <a:ext cx="11447230" cy="54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88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8F510956-7BDE-BD8B-670E-9EEF8D920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15" y="955040"/>
            <a:ext cx="11735613" cy="49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77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AE89A716-51D7-4F96-5B79-E9218D11AF48}"/>
              </a:ext>
            </a:extLst>
          </p:cNvPr>
          <p:cNvSpPr txBox="1"/>
          <p:nvPr/>
        </p:nvSpPr>
        <p:spPr>
          <a:xfrm>
            <a:off x="304800" y="304801"/>
            <a:ext cx="114808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32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17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เพราะความมืดทึบเป็นเหมือนเวลาเช้าแก่เขาทุกคน เพราะเขาคุ้นเคยกับความสยดสยองของความมืดทึบ</a:t>
            </a:r>
            <a:endParaRPr lang="zh-TW" altLang="zh-HK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marL="533400" indent="-533400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HK" sz="4400" kern="0" dirty="0">
                <a:solidFill>
                  <a:srgbClr val="202124"/>
                </a:solidFill>
                <a:effectLst/>
                <a:highlight>
                  <a:srgbClr val="F8F9FA"/>
                </a:highlight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“</a:t>
            </a:r>
            <a:r>
              <a:rPr lang="th-TH" altLang="zh-HK" sz="3200" kern="0" dirty="0">
                <a:solidFill>
                  <a:srgbClr val="121212"/>
                </a:solidFill>
                <a:effectLst/>
                <a:highlight>
                  <a:srgbClr val="F8F9FA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คุ้นเคยกับความสยดสยองของความมืดทึบ</a:t>
            </a:r>
            <a:r>
              <a:rPr lang="en-US" altLang="zh-HK" sz="4400" kern="0" dirty="0">
                <a:solidFill>
                  <a:srgbClr val="202124"/>
                </a:solidFill>
                <a:effectLst/>
                <a:highlight>
                  <a:srgbClr val="F8F9FA"/>
                </a:highlight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”</a:t>
            </a:r>
            <a:r>
              <a:rPr lang="th-TH" altLang="zh-HK" sz="4400" kern="0" dirty="0">
                <a:solidFill>
                  <a:srgbClr val="202124"/>
                </a:solidFill>
                <a:effectLst/>
                <a:highlight>
                  <a:srgbClr val="F8F9FA"/>
                </a:highlight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แปลได้ว่า "</a:t>
            </a:r>
            <a:r>
              <a:rPr lang="th-TH" altLang="zh-HK" sz="4400" kern="0" dirty="0">
                <a:solidFill>
                  <a:srgbClr val="202124"/>
                </a:solidFill>
                <a:effectLst/>
                <a:highlight>
                  <a:srgbClr val="F8F9FA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inherit"/>
              </a:rPr>
              <a:t> </a:t>
            </a:r>
            <a:r>
              <a:rPr lang="th-TH" altLang="zh-HK" sz="4400" kern="0" dirty="0">
                <a:solidFill>
                  <a:srgbClr val="202124"/>
                </a:solidFill>
                <a:effectLst/>
                <a:highlight>
                  <a:srgbClr val="F8F9FA"/>
                </a:highlight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รู้อำนาจแห่งความมืด" </a:t>
            </a:r>
            <a:r>
              <a:rPr lang="en-US" altLang="zh-HK" sz="4400" kern="0" dirty="0">
                <a:solidFill>
                  <a:srgbClr val="202124"/>
                </a:solidFill>
                <a:effectLst/>
                <a:highlight>
                  <a:srgbClr val="F8F9FA"/>
                </a:highligh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&gt;&gt;</a:t>
            </a:r>
            <a:r>
              <a:rPr lang="th-TH" altLang="zh-HK" sz="4400" kern="0" dirty="0">
                <a:solidFill>
                  <a:srgbClr val="202124"/>
                </a:solidFill>
                <a:effectLst/>
                <a:highlight>
                  <a:srgbClr val="F8F9FA"/>
                </a:highlight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หมายความว่าพวกเขาถือว่าความมืดเป็น</a:t>
            </a:r>
            <a:r>
              <a:rPr lang="th-TH" altLang="zh-HK" sz="4400" kern="0" dirty="0">
                <a:solidFill>
                  <a:srgbClr val="FF0000"/>
                </a:solidFill>
                <a:effectLst/>
                <a:highlight>
                  <a:srgbClr val="F8F9FA"/>
                </a:highlight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เทพเจ้า</a:t>
            </a:r>
            <a:r>
              <a:rPr lang="th-TH" altLang="zh-HK" sz="4400" kern="0" dirty="0">
                <a:solidFill>
                  <a:srgbClr val="202124"/>
                </a:solidFill>
                <a:effectLst/>
                <a:highlight>
                  <a:srgbClr val="F8F9FA"/>
                </a:highlight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ของตน</a:t>
            </a:r>
            <a:endParaRPr lang="zh-TW" altLang="zh-HK" sz="2400" kern="100" dirty="0">
              <a:effectLst/>
              <a:highlight>
                <a:srgbClr val="F8F9FA"/>
              </a:highlight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0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</a:t>
            </a:r>
            <a:r>
              <a:rPr lang="th-TH" altLang="zh-HK" sz="40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ที่นี่ โยบบรรยายรายละเอียดเกี่ยวกับการก่ออาชญากรรมและการกดขี่คนจนในเวลานั้น และยังบรรยายอย่างชัดเจนถึงความทุกข์ยากของผู้ถูกกดขี่ที่ไม่มีที่ไป คำอธิบายเหล่านี้ล้วนใช้เพื่อสนับสนุนคำถามของเขาต่อพระเจ้าใน 24:1: "</a:t>
            </a:r>
            <a:r>
              <a:rPr lang="th-TH" altLang="zh-HK" sz="32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ไฉนวาระพิพากษาไม่ได้</a:t>
            </a:r>
            <a:r>
              <a:rPr lang="th-TH" altLang="zh-HK" sz="32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ถูกกำหนด</a:t>
            </a:r>
            <a:r>
              <a:rPr lang="th-TH" altLang="zh-HK" sz="32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โดยองค์ผู้ทรงมหิทธิฤทธิ์</a:t>
            </a:r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?</a:t>
            </a:r>
            <a:r>
              <a:rPr lang="th-TH" altLang="zh-HK" sz="40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"</a:t>
            </a:r>
            <a:endParaRPr lang="zh-HK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889950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91754BB7-6E37-FFB9-A43F-EE7750E0B1C5}"/>
              </a:ext>
            </a:extLst>
          </p:cNvPr>
          <p:cNvSpPr txBox="1"/>
          <p:nvPr/>
        </p:nvSpPr>
        <p:spPr>
          <a:xfrm>
            <a:off x="1412240" y="1635761"/>
            <a:ext cx="93573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altLang="zh-HK" sz="48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4. คนชั่วเหล่านี้ควรถูกสาปแช่ง แต่ดูเหมือนว่าพระเจ้าจะยังไม่สนใจ ปล่อยวางคนชั่วทำความชั่วต่อไป แล้วให้พวกเขาตายเหมือนคนอื่นๆ</a:t>
            </a:r>
            <a:r>
              <a:rPr lang="th-TH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 24:18-25</a:t>
            </a:r>
            <a:endParaRPr lang="zh-HK" altLang="en-US" sz="4800" dirty="0"/>
          </a:p>
        </p:txBody>
      </p:sp>
    </p:spTree>
    <p:extLst>
      <p:ext uri="{BB962C8B-B14F-4D97-AF65-F5344CB8AC3E}">
        <p14:creationId xmlns:p14="http://schemas.microsoft.com/office/powerpoint/2010/main" val="907660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0E3D7D3-9FAE-9AA8-4BE0-C14A69D4B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58" y="904240"/>
            <a:ext cx="11750855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55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71EFA405-C66B-D23F-2418-A22E783B6883}"/>
              </a:ext>
            </a:extLst>
          </p:cNvPr>
          <p:cNvSpPr txBox="1"/>
          <p:nvPr/>
        </p:nvSpPr>
        <p:spPr>
          <a:xfrm>
            <a:off x="589280" y="1290320"/>
            <a:ext cx="105664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altLang="zh-HK" sz="3600" b="1" kern="1800" cap="all" spc="75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โยบ </a:t>
            </a:r>
            <a:r>
              <a:rPr lang="en-US" altLang="zh-HK" sz="3600" b="1" kern="1800" cap="all" spc="75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23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th-TH" altLang="zh-HK" sz="3600" b="1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โยบตอบว่า คำร้องทุกข์ของข้าก็ขมขื่น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th-TH" altLang="zh-HK" sz="48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1. โยบเสียใจที่การบ่นของเขาถูกนับเป็นการ</a:t>
            </a:r>
            <a:r>
              <a:rPr lang="th-TH" altLang="zh-HK" sz="4800" kern="0" dirty="0">
                <a:solidFill>
                  <a:srgbClr val="FF0000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ไม่เชื่อฟัง</a:t>
            </a:r>
            <a:r>
              <a:rPr lang="th-TH" altLang="zh-HK" sz="48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พระเจ้า</a:t>
            </a:r>
            <a:r>
              <a:rPr lang="th-TH" altLang="zh-HK" sz="48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inherit"/>
              </a:rPr>
              <a:t> </a:t>
            </a:r>
            <a:r>
              <a:rPr lang="th-TH" altLang="zh-HK" sz="48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 เขาหวังว่าจะพบพระเจ้าเพื่อแสดงความคับข้องใจ และเขาเชื่อว่าพระเจ้าจะไม่เพิกเฉยต่อเขา</a:t>
            </a:r>
            <a:r>
              <a:rPr lang="th-TH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 23:1-7</a:t>
            </a:r>
            <a:endParaRPr lang="zh-HK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818460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F2AB070-D274-D9BC-1C26-9D344915E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52" y="1046480"/>
            <a:ext cx="11684808" cy="465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042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39C49AAC-1701-95E2-7546-1FC6E81AB27A}"/>
              </a:ext>
            </a:extLst>
          </p:cNvPr>
          <p:cNvSpPr txBox="1"/>
          <p:nvPr/>
        </p:nvSpPr>
        <p:spPr>
          <a:xfrm>
            <a:off x="426720" y="314960"/>
            <a:ext cx="112776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36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21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“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เขาข่มเหงหญิงหมันที่ไม่มีลูก และไม่ได้ทำดีอะไรแก่หญิงม่าย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“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ข่มเหงหญิงหมัน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…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ไม่ได้ทำดีอะไรแก่หญิงม่าย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” 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หญิงหมัน</a:t>
            </a:r>
            <a:r>
              <a:rPr lang="th-TH" altLang="zh-HK" sz="48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ถือเป็นหนึ่งในความโชคร้ายที่ยิ่งใหญ่ที่สุด 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(1 </a:t>
            </a:r>
            <a:r>
              <a:rPr lang="th-TH" altLang="zh-HK" sz="44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Angsana New" panose="02020603050405020304" pitchFamily="18" charset="-34"/>
              </a:rPr>
              <a:t>ซามูเอล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 1</a:t>
            </a:r>
            <a:r>
              <a:rPr lang="en-US" altLang="zh-HK" sz="44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</a:rPr>
              <a:t>: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5</a:t>
            </a:r>
            <a:r>
              <a:rPr lang="en-US" altLang="zh-HK" sz="44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</a:rPr>
              <a:t>~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8)</a:t>
            </a:r>
            <a:r>
              <a:rPr lang="th-TH" altLang="zh-HK" sz="48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 การกดขี่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หญิงหมัน</a:t>
            </a:r>
            <a:r>
              <a:rPr lang="th-TH" altLang="zh-HK" sz="48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นั้นโหดร้ายอย่างยิ่ง 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หญิงหมัน</a:t>
            </a:r>
            <a:r>
              <a:rPr lang="th-TH" altLang="zh-HK" sz="48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เช่นเดียวกันกับ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หญิงม่าย</a:t>
            </a:r>
            <a:r>
              <a:rPr lang="th-TH" altLang="zh-HK" sz="48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 ไร้</a:t>
            </a:r>
            <a:r>
              <a:rPr lang="th-TH" altLang="zh-HK" sz="4800" kern="0" dirty="0">
                <a:solidFill>
                  <a:srgbClr val="FF0000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ที่</a:t>
            </a:r>
            <a:r>
              <a:rPr lang="th-TH" altLang="zh-HK" sz="4400" kern="0" dirty="0">
                <a:solidFill>
                  <a:srgbClr val="FF0000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พึ่ง</a:t>
            </a:r>
            <a:r>
              <a:rPr lang="th-TH" altLang="zh-HK" sz="48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เป็นพิเศษเมื่อถูกกดขี่ เพราะเขาไม่มีลูกหลานที่จะยืนยันสิทธิของเธอ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8272124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8C29B7DF-7E4A-7C20-D699-400B983F565C}"/>
              </a:ext>
            </a:extLst>
          </p:cNvPr>
          <p:cNvSpPr txBox="1"/>
          <p:nvPr/>
        </p:nvSpPr>
        <p:spPr>
          <a:xfrm>
            <a:off x="386080" y="355600"/>
            <a:ext cx="1125728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0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22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แต่พระเจ้ายังทรงยืดชีวิตของคนมีกำลังด้วยพลานุภาพของพระองค์ แม้เขาสิ้นหวังในชีวิต เขาก็ลุกขึ้นได้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th-TH" altLang="zh-HK" sz="48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“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คนมีกำลังด้วยพลานุภาพของพระองค์</a:t>
            </a:r>
            <a:r>
              <a:rPr lang="th-TH" altLang="zh-HK" sz="48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” (ทำความชั่วด้วยอำนาจ) และ “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สิ้นหวังในชีวิต</a:t>
            </a:r>
            <a:r>
              <a:rPr lang="th-TH" altLang="zh-HK" sz="48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” (ผู้ซึ่งชีวิตรอดยากเพราะกรรมชั่ว) ทั้งสองหมายถึงคนชั่ว พวกเขาทั้งหมดได้รับการ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ยืดชีวิต</a:t>
            </a:r>
            <a:r>
              <a:rPr lang="th-TH" altLang="zh-HK" sz="48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และ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ลุกขึ้น</a:t>
            </a:r>
            <a:r>
              <a:rPr lang="th-TH" altLang="zh-HK" sz="48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ได้ก็เพราะการเลี้ยงดูจาก</a:t>
            </a:r>
            <a:r>
              <a:rPr lang="th-TH" altLang="zh-HK" sz="4800" kern="0" dirty="0">
                <a:solidFill>
                  <a:srgbClr val="FF0000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พระเจ้า</a:t>
            </a:r>
            <a:endParaRPr lang="zh-HK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0894632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D4600C0B-09F2-CE56-077A-636F91EF0663}"/>
              </a:ext>
            </a:extLst>
          </p:cNvPr>
          <p:cNvSpPr txBox="1"/>
          <p:nvPr/>
        </p:nvSpPr>
        <p:spPr>
          <a:xfrm>
            <a:off x="548640" y="640080"/>
            <a:ext cx="1095248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0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23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พระองค์ประทานความปลอดภัยแก่เขา และเขาก็พึ่งพิงอยู่ และพระเนตรพระองค์จับอยู่บนหนทางของเขา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“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ประทานความปลอดภัย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…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พึ่งพิงอยู่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…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พระเนตรพระองค์จับอยู่บนหนทางของเขา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” </a:t>
            </a:r>
            <a:r>
              <a:rPr lang="th-TH" altLang="zh-HK" sz="48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ดูเหมือนว่าพระเจ้าจะดูแลพวกเขา</a:t>
            </a:r>
            <a:r>
              <a:rPr lang="th-TH" altLang="zh-HK" sz="4800" kern="0" dirty="0">
                <a:solidFill>
                  <a:srgbClr val="FF0000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เป็นพิเศษ</a:t>
            </a:r>
            <a:endParaRPr lang="zh-HK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877162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5E590D96-00C3-299A-FA89-149080DAB357}"/>
              </a:ext>
            </a:extLst>
          </p:cNvPr>
          <p:cNvSpPr txBox="1"/>
          <p:nvPr/>
        </p:nvSpPr>
        <p:spPr>
          <a:xfrm>
            <a:off x="477520" y="558800"/>
            <a:ext cx="11216640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36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24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เขาทั้งหลายถูกยกย่องขึ้นครู่หนึ่งแล้วก็สิ้นไป เขาเหี่ยวแห้งและสิ้นไปเหมือนคนอื่นๆ เขาถูกตัดออกเหมือนยอดรวงข้าว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4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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นี่คือข้อสรุปของโยบเกี่ยวกับวิธีที่พระเจ้าจัดการกับ</a:t>
            </a:r>
            <a:r>
              <a:rPr lang="th-TH" altLang="zh-HK" sz="44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คนชั่ว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 เพื่อนของเขาเชื่อว่าคนชั่วจะถูกลงโทษทันทีที่ก่ออาชญากรรม และภัยพิบัติครั้งใหญ่จะเกิดขึ้นกับพวกเขา โยบไม่เห็นด้วยกับมุมมองนี้ เขากล่าวว่าพวกเขาจะได้รับการ</a:t>
            </a:r>
            <a:r>
              <a:rPr lang="en-US" altLang="zh-HK" sz="44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</a:rPr>
              <a:t> “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ยกย่องขึ้นครู่หนึ่งแล้วก็สิ้นไป</a:t>
            </a:r>
            <a:r>
              <a:rPr lang="en-US" altLang="zh-HK" sz="44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</a:rPr>
              <a:t>” 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อย่างไรก็ตาม เขากล่าวเสริมว่าพวกเขาจะ </a:t>
            </a:r>
            <a:r>
              <a:rPr lang="en-US" altLang="zh-HK" sz="44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</a:rPr>
              <a:t>“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เหี่ยวแห้งและสิ้นไปเหมือน</a:t>
            </a:r>
            <a:r>
              <a:rPr lang="th-TH" altLang="zh-HK" sz="36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คนอื่นๆ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 เขาถูกตัดออกเหมือนยอดรวงข้าว</a:t>
            </a:r>
            <a:r>
              <a:rPr lang="en-US" altLang="zh-HK" sz="44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</a:rPr>
              <a:t>”</a:t>
            </a:r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676830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B63AADCD-186C-F18B-F605-DABE23ED332B}"/>
              </a:ext>
            </a:extLst>
          </p:cNvPr>
          <p:cNvSpPr txBox="1"/>
          <p:nvPr/>
        </p:nvSpPr>
        <p:spPr>
          <a:xfrm>
            <a:off x="193040" y="0"/>
            <a:ext cx="11775440" cy="704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28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25</a:t>
            </a:r>
            <a:r>
              <a:rPr lang="th-TH" altLang="zh-HK" sz="28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ถ้าไม่เป็นเช่นนั้น ผู้ใดจะพิสูจน์ได้ว่าข้าโกหก และสำแดงว่าสิ่งที่ข้ากล่าวนั้นไร้สาระ</a:t>
            </a:r>
            <a:r>
              <a:rPr lang="en-US" altLang="zh-HK" sz="28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?”</a:t>
            </a:r>
            <a:endParaRPr lang="zh-TW" altLang="zh-HK" sz="2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marL="254000" indent="-254000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HK" sz="3600" kern="0" dirty="0">
                <a:solidFill>
                  <a:srgbClr val="202124"/>
                </a:solidFill>
                <a:effectLst/>
                <a:highlight>
                  <a:srgbClr val="F8F9FA"/>
                </a:highlight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</a:t>
            </a:r>
            <a:r>
              <a:rPr lang="en-US" altLang="zh-HK" sz="3600" kern="0" dirty="0">
                <a:solidFill>
                  <a:srgbClr val="202124"/>
                </a:solidFill>
                <a:effectLst/>
                <a:highlight>
                  <a:srgbClr val="F8F9FA"/>
                </a:highlight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th-TH" altLang="zh-HK" sz="3600" kern="0" dirty="0">
                <a:solidFill>
                  <a:srgbClr val="202124"/>
                </a:solidFill>
                <a:effectLst/>
                <a:highlight>
                  <a:srgbClr val="F8F9FA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เกือบทุกประโยคในบทที่แล้วเต็มไปด้วย "</a:t>
            </a:r>
            <a:r>
              <a:rPr lang="th-TH" altLang="zh-HK" sz="3600" kern="0" dirty="0">
                <a:solidFill>
                  <a:srgbClr val="FF0000"/>
                </a:solidFill>
                <a:effectLst/>
                <a:highlight>
                  <a:srgbClr val="F8F9FA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ข้า</a:t>
            </a:r>
            <a:r>
              <a:rPr lang="th-TH" altLang="zh-HK" sz="3600" kern="0" dirty="0">
                <a:solidFill>
                  <a:srgbClr val="202124"/>
                </a:solidFill>
                <a:effectLst/>
                <a:highlight>
                  <a:srgbClr val="F8F9FA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" (ยกเว้น 23:13) แต่เกือบทุกประโยคในบทนี้หลีกเลี่ยง "ข้า" (ยกเว้นข้อ 25) ความแตกต่างที่ชัดเจนนี้เตือนเราว่าโยบจงใจ</a:t>
            </a:r>
            <a:r>
              <a:rPr lang="th-TH" altLang="zh-HK" sz="3600" kern="0" dirty="0">
                <a:solidFill>
                  <a:srgbClr val="FF0000"/>
                </a:solidFill>
                <a:effectLst/>
                <a:highlight>
                  <a:srgbClr val="F8F9FA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ปกปิดตัวเอง</a:t>
            </a:r>
            <a:r>
              <a:rPr lang="th-TH" altLang="zh-HK" sz="3600" kern="0" dirty="0">
                <a:solidFill>
                  <a:srgbClr val="202124"/>
                </a:solidFill>
                <a:effectLst/>
                <a:highlight>
                  <a:srgbClr val="F8F9FA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 ดังนั้นคนร้ายทั้งหมดที่กล่าวถึงในบทนี้จึงไม่มีส่วนเกี่ยวข้องกับ "ข้า"</a:t>
            </a:r>
            <a:endParaRPr lang="zh-TW" altLang="zh-HK" sz="2000" kern="100" dirty="0">
              <a:effectLst/>
              <a:highlight>
                <a:srgbClr val="F8F9FA"/>
              </a:highlight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36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</a:t>
            </a:r>
            <a:r>
              <a:rPr lang="th-TH" altLang="zh-HK" sz="36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หากเราจัดตัวเองอยู่ในหมู่คนชอบธรรม เราก็ไม่พอใจอย่างแน่นอนที่คนอธรรมไม่ได้รับ</a:t>
            </a:r>
            <a:r>
              <a:rPr lang="th-TH" altLang="zh-HK" sz="36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การตอบแทนทันที</a:t>
            </a:r>
            <a:r>
              <a:rPr lang="th-TH" altLang="zh-HK" sz="36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 (ข้อ 1) แต่ถ้าเรารู้ว่าเราเป็นคนบาป ข้าพเจ้ากลัวว่าเราจะขอบคุณพระเจ้าที่ "ไม่สนใจความโง่เขลาของคนชั่วร้าย" (ข้อ 12) และขอบคุณพระเจ้าที่ "ใช้อำนาจของพระองค์เพื่อปกปักรักษาผู้มีอำนาจ" ( </a:t>
            </a:r>
            <a:r>
              <a:rPr lang="en-US" altLang="zh-HK" sz="36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</a:rPr>
              <a:t>v. </a:t>
            </a:r>
            <a:r>
              <a:rPr lang="th-TH" altLang="zh-HK" sz="36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ยังลุกขึ้น" (ข้อ 22) “เพราะทุกคนทำบาปและเสื่อมจากพระเกียรติสิริของพระเจ้า” (โรม 3:23) เราทุกคนล้วนเป็นลูกหลานของคนชั่ว แม้ว่าเราจะไม่ใช่คนชั่วในตอนนี้ เราก็จะกลายเป็นคนชั่วหากเรามีโอกาส ถ้าพระเจ้าไม่ได้ใช้ “พระกรุณาอันล้นเหลือ ความอดกลั้น และความอดกลั้น” (โรม 2:4) เพื่อนำเราไปสู่การกลับใจ วันนี้ก็คงไม่มีแม้แต่คนที่ยังมีชีวิตอยู่บนโลกนี้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66202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F366299-7170-9E25-52C5-2FA95D690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79" y="772160"/>
            <a:ext cx="11535744" cy="506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8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F42B44E-3B6C-E8EE-A70E-C8539291D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58" y="975360"/>
            <a:ext cx="11817224" cy="503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89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40B398B2-B209-53BB-F53E-C4322DDC9FB2}"/>
              </a:ext>
            </a:extLst>
          </p:cNvPr>
          <p:cNvSpPr txBox="1"/>
          <p:nvPr/>
        </p:nvSpPr>
        <p:spPr>
          <a:xfrm>
            <a:off x="568960" y="914400"/>
            <a:ext cx="107188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0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6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พระองค์จะทรงสู้คดีกับข้าด้วยพลานุภาพยิ่งใหญ่ของพระองค์หรือ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? 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เปล่าเลย พระองค์จะทรง</a:t>
            </a:r>
            <a:r>
              <a:rPr lang="th-TH" altLang="zh-HK" sz="40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ฟังข้า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พระองค์จะทรงสู้คดีกับข้าด้วยพลานุภาพยิ่งใหญ่ของพระองค์หรือ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?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” </a:t>
            </a:r>
            <a:r>
              <a:rPr lang="th-TH" altLang="zh-HK" sz="48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พระเจ้าจะไม่ใช้การ</a:t>
            </a:r>
            <a:r>
              <a:rPr lang="th-TH" altLang="zh-HK" sz="4800" kern="0" dirty="0">
                <a:solidFill>
                  <a:srgbClr val="FF0000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บีบบังคับ</a:t>
            </a:r>
            <a:r>
              <a:rPr lang="th-TH" altLang="zh-HK" sz="48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เพื่อปราบโยบ</a:t>
            </a:r>
            <a:endParaRPr lang="zh-HK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99417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9E78C365-FEC5-F220-436C-C46B0BEBEDD3}"/>
              </a:ext>
            </a:extLst>
          </p:cNvPr>
          <p:cNvSpPr txBox="1"/>
          <p:nvPr/>
        </p:nvSpPr>
        <p:spPr>
          <a:xfrm>
            <a:off x="416560" y="579120"/>
            <a:ext cx="11297920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32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7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ณ ที่นั้นคนเที่ยงธรรมจะสู้ความกับพระองค์ได้ และข้าจะรับการช่วยกู้ให้พ้นจากผู้พิพากษาของข้าเป็นนิตย์</a:t>
            </a:r>
            <a:endParaRPr lang="zh-TW" altLang="zh-HK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0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</a:t>
            </a:r>
            <a:r>
              <a:rPr lang="th-TH" altLang="zh-HK" sz="40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ความกล้าหาญและความซื่อสัตย์ของโยบที่นี่ถือเป็นสิ่งที่สวยงาม ความปรารถนาอันแรงกล้าของเขาคือการพบพระเจ้าแบบตัวต่อตัว (ข้อ 3) ไม่ใช่โดยการสำนึกผิดอย่างมากมายตามที่เอลีฟัสแนะนำ แต่เป็นการเผชิญหน้าอย่างมี</a:t>
            </a:r>
            <a:r>
              <a:rPr lang="th-TH" altLang="zh-HK" sz="40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เหตุผล</a:t>
            </a:r>
            <a:r>
              <a:rPr lang="th-TH" altLang="zh-HK" sz="40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 (ข้อ 4) โยบได้ละทิ้งความลังเลใจและความอหังการที่มีต่อตัวเองก่อนหน้านี้ (13:18) ตอนนี้เขามั่นใจว่าเขาจะสามารถทำคดีของเขาได้อย่างน่าเชื่อถือ (ข้อ 4) และวางใจว่าพระเจ้าจะไม่มาปราบปรามเขา และเขาแน่ใจว่าเขาหนีไปได้โดยไม่มี</a:t>
            </a:r>
            <a:r>
              <a:rPr lang="th-TH" altLang="zh-HK" sz="40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ความผิด</a:t>
            </a:r>
            <a:r>
              <a:rPr lang="th-TH" altLang="zh-HK" sz="40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 (ข้อ 7) เขาพร้อมที่จะตอบข้อกล่าวหา (ข้อ 5</a:t>
            </a:r>
            <a:r>
              <a:rPr lang="en-US" altLang="zh-HK" sz="40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</a:rPr>
              <a:t>; </a:t>
            </a:r>
            <a:r>
              <a:rPr lang="th-TH" altLang="zh-HK" sz="40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ดู 13.22)</a:t>
            </a:r>
            <a:endParaRPr lang="zh-HK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965206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332EF937-75F4-5963-02F3-B9B7DB8F8D90}"/>
              </a:ext>
            </a:extLst>
          </p:cNvPr>
          <p:cNvSpPr txBox="1"/>
          <p:nvPr/>
        </p:nvSpPr>
        <p:spPr>
          <a:xfrm>
            <a:off x="1280160" y="1412240"/>
            <a:ext cx="972312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2. โยบยังไม่ได้พบกับพระเจ้า แต่เขาจะแน่ใจว่าพระเจ้าทรงทราบความบริสุทธิ์ของเขา แม้ว่าเขาจะบริสุทธิ์ แต่เขาก็ไม่สามารถเปลี่ยนการตัดสินใจของพระเจ้าที่ทำให้โยบต้องทนทุกข์ ซึ่งทำให้โยบรู้สึกกลัว</a:t>
            </a:r>
            <a:r>
              <a:rPr lang="th-TH" altLang="zh-HK" sz="40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 23:8-17</a:t>
            </a:r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767344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9870605-3D24-4A22-26F7-2D93CD602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23" y="1706880"/>
            <a:ext cx="11919754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67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2527</TotalTime>
  <Words>2419</Words>
  <Application>Microsoft Office PowerPoint</Application>
  <PresentationFormat>寬螢幕</PresentationFormat>
  <Paragraphs>60</Paragraphs>
  <Slides>35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5" baseType="lpstr">
      <vt:lpstr>inherit</vt:lpstr>
      <vt:lpstr>新細明體</vt:lpstr>
      <vt:lpstr>Angsana New</vt:lpstr>
      <vt:lpstr>Arial</vt:lpstr>
      <vt:lpstr>Calibri</vt:lpstr>
      <vt:lpstr>Calibri Light</vt:lpstr>
      <vt:lpstr>Open Sans</vt:lpstr>
      <vt:lpstr>Tahoma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cw ip</dc:creator>
  <cp:lastModifiedBy>cw ip</cp:lastModifiedBy>
  <cp:revision>32</cp:revision>
  <dcterms:created xsi:type="dcterms:W3CDTF">2023-12-19T13:36:45Z</dcterms:created>
  <dcterms:modified xsi:type="dcterms:W3CDTF">2024-06-18T01:46:09Z</dcterms:modified>
</cp:coreProperties>
</file>