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362AD-8CEB-6CA4-DF28-6FE481951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C86CE1-AB4B-DEDA-AE3B-5A9ECBA3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D91CF-72E0-31FB-09B7-21233A71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84B3B6-D6EA-A9D7-4143-5F543E69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20F86C-9465-7A5F-22B7-2F72C293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27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B0677-5BF2-C63F-E285-98CC3F30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A5BD19-F421-4C8F-B84E-FF5E41AA9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0C058-2920-27DA-83FA-832307A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A22A5-8847-658A-02B3-05934BD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652D71-21F4-3311-E0E2-64A8D6D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668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FC70FF0-A75E-4F7D-2183-07FF5621C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D6275A-D802-2702-1091-205CDF2E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BA37CA-CEB7-573C-21D4-20DF8518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804DC-2BFD-507B-B1A0-7DEF6A66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F186D4-AD7C-DBF7-D424-03E8136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14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59128-6E81-589C-B5DC-6EEBF8E1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48B7B2-92DD-D129-34E5-652DE29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541493-97F1-29F8-E014-C83E834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27EEA1-16B3-95AF-92AE-E9F7FF28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D42DEB-87C9-06D1-1AD4-9870CFE6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4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2E6A7-6040-4AEF-8B74-D2980D9B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4DF019-3091-09E7-FAF1-AA7E87A2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53094B-E461-E90D-E193-4346705D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64A08-2C78-9F31-7064-2ADE35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6CB93-9125-4D2F-C48E-CDEEF2E6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07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F1194-FC1A-538C-D83E-27ABD2F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5DF70F-CFDF-FAF1-2702-DE0E0003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DB6902-DF3D-0CD5-233C-F3B3A872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188EDC-B3E9-1CB8-928C-3AA718E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DBC070-8E08-3588-503C-733981F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ADB1A8-7760-B9F5-3CA0-48271D41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54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B3FBB-90F7-8BA9-621F-4A89D5EB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1BA939-59B5-5C1D-C51E-19FD741E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0BDDCD-C129-5BA1-C367-9C0C7F14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32B902-FD41-88FF-6A02-B27087DA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BE0E1C-5018-B3D0-578B-E66C33FE3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0A7E0D4-D9A1-BD22-CAFF-D018FFE2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F8FB5F-CFF8-C062-D197-DCA00F9B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02C4FB-BF63-32AC-2179-C296F2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05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89934-CBBD-73C3-B48A-1384B4F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0A6BD-52BB-3E36-102D-C2799D0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3A2509-914C-4108-9544-672AA1BA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6653-B4C7-979A-140D-3E342064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7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9A19ED-C044-1D35-972C-BA14FDC2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1AC15B-5208-F60C-973E-EBE558F6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5DA81B-734A-A508-7244-85F2BD93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2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3244F-7AE5-D0E1-8D03-716D15CB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ED30A1-A382-928F-8945-07A6034D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88E7CC-0B84-903A-50FD-A350A157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7A58E-6DE2-33E6-B9D9-83735725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9601EF-D17B-70E4-0969-898B77EE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49E310-D76F-D545-4180-B81BC23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60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C8324-14D4-026D-1BDC-321C7D4E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5C6E7F-6998-4BEC-0555-C9B6E90C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B7420B-7824-F89B-3B13-4D05DE6C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AE4E35-4E99-7C87-67AE-8444842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73BAFB-3441-D869-3F1F-372974ED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A9B55-80F6-92D9-2296-721411E7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1EFC26-965E-C1ED-D621-81E2F84B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D26793-6470-EF25-A021-D226117B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67A04-96FD-D5A3-7123-14AAB079C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D98-3674-487D-9170-C1DEFF51F09B}" type="datetimeFigureOut">
              <a:rPr lang="zh-HK" altLang="en-US" smtClean="0"/>
              <a:t>12/10/2022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B9C915-2845-3BC4-64A9-DED45E080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976319-ECD6-479F-ADA6-67EA93B4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38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5D55762-0F7B-6D0B-63BB-0EE24C77B914}"/>
              </a:ext>
            </a:extLst>
          </p:cNvPr>
          <p:cNvSpPr txBox="1"/>
          <p:nvPr/>
        </p:nvSpPr>
        <p:spPr>
          <a:xfrm>
            <a:off x="1381540" y="2487687"/>
            <a:ext cx="10028582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K" sz="4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CTC BS Book of Romans</a:t>
            </a:r>
            <a:endParaRPr lang="zh-TW" altLang="zh-HK" sz="4000" kern="100" dirty="0"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</a:t>
            </a:r>
            <a:r>
              <a:rPr lang="en-US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altLang="zh-HK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zh-HK" sz="40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วิธีทางเดียวที่ได้เป็นคนชอบธรรมและ</a:t>
            </a:r>
            <a:r>
              <a:rPr lang="en-US" altLang="zh-HK" sz="40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 </a:t>
            </a:r>
          </a:p>
          <a:p>
            <a:r>
              <a:rPr lang="en-US" altLang="zh-HK" sz="4000" dirty="0">
                <a:ea typeface="新細明體" panose="02020500000000000000" pitchFamily="18" charset="-120"/>
                <a:cs typeface="Tahoma" panose="020B0604030504040204" pitchFamily="34" charset="0"/>
              </a:rPr>
              <a:t>                  </a:t>
            </a:r>
            <a:r>
              <a:rPr lang="th-TH" altLang="zh-HK" sz="40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อาศัยอยู่ในความรอด</a:t>
            </a:r>
            <a:r>
              <a:rPr lang="en-US" altLang="zh-HK" sz="4000" dirty="0"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  3:1-31 (1)</a:t>
            </a:r>
            <a:endParaRPr lang="zh-HK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282B121-C32D-1515-FB96-9145EAF92362}"/>
              </a:ext>
            </a:extLst>
          </p:cNvPr>
          <p:cNvSpPr txBox="1"/>
          <p:nvPr/>
        </p:nvSpPr>
        <p:spPr>
          <a:xfrm>
            <a:off x="231913" y="272721"/>
            <a:ext cx="11728174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แต่ถ้าสัจจะของพระเจ้าปรากฏมากยิ่งขึ้นเนื่องจากการมุสาของข้าพเจ้า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จนทำให้พระองค์ได้รับเกียรติแล้ว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ทำไมข้าพเจ้าต้องถูกพิพากษาว่าเป็นคนบาป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 </a:t>
            </a:r>
          </a:p>
          <a:p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คำเหล่านี้เหมือนกับในข้อ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พวกเขาเป็นชาวยิวที่ถือตัวว่าเป็นคนชอบธรรม แต่ยังทำความชั่วอยู่  พวกเขาแก้ตัวว่าสิ่งที่พวกเขาได้ทำนั้น ทำให้พระเจ้าเปิดเผยพระสิริของพระองค์มากขึ้น พระเจ้าจึงไม่ควรตัดสินหรือประณามพวกเขา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8B2D7A-41F9-2036-7E9D-10BE65405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835" y="795130"/>
            <a:ext cx="2531165" cy="17893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64475F3-35E9-4130-EC5A-7D09DD59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862" y="2954887"/>
            <a:ext cx="1851138" cy="13086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2708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C948379-C0EA-D4C5-A611-7A94BDE2293C}"/>
              </a:ext>
            </a:extLst>
          </p:cNvPr>
          <p:cNvSpPr txBox="1"/>
          <p:nvPr/>
        </p:nvSpPr>
        <p:spPr>
          <a:xfrm>
            <a:off x="69573" y="129210"/>
            <a:ext cx="1205285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8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และทำไมเราจึงไม่ทำความชั่ว เพื่อความดีจะเกิดขึ้น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ตามที่มีบางคนดูหมิ่นและนินทาหาว่า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เราได้กล่าวอย่างนั้น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การลงโทษคนเช่นนั้นก็ยุติธรรมแล้ว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"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คนชั่วก็มีความหมายของการทำชั่ว"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และแม้แต่โจรก็มีข้อแก้ตัวว่า ตัวเองเป็น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คนชอบธรรมและสิ่งที่กำลังทำอยู่นั้นด้วยเหตุผล เราจะตอบสนองอย่างไร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DECD36-D868-A7FF-1504-BB9CF9D4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51" y="1091416"/>
            <a:ext cx="3916949" cy="293393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5057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6222076-03FB-3630-4F0C-372150664311}"/>
              </a:ext>
            </a:extLst>
          </p:cNvPr>
          <p:cNvSpPr txBox="1"/>
          <p:nvPr/>
        </p:nvSpPr>
        <p:spPr>
          <a:xfrm>
            <a:off x="198784" y="200599"/>
            <a:ext cx="11598964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ในโรม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3:1-8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เปาโลหักล้างความคิดที่ว่าชาวยิวเหนือกว่าคนต่างชาติ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เพราะชาวยิวคิดว่าพวกเขามี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ธรรมบัญญัติ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ในทางกลับกัน เขายังชี้ให้เห็นว่าการป้องกันบาปของมนุษย์ที่ไม่มีผลเป็นอย่างไร(สำหรับชาวยิวก็เช่นเดียวกัน)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---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ธรรมบัญญัติ  "ไม่ใช่เพื่อแสดงว่าคนมี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ความสามารถ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ที่จะ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เชื่อฟัง แต่เพื่อแสดงความซื่อสัตย์และความยุติธรรมของ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</a:t>
            </a:r>
            <a:endParaRPr lang="en-US" altLang="zh-HK" sz="3600" kern="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en-US" alt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เพื่อบังคับให้ผู้คน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มองหา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เปาโลจึงกล่าวว่าชาวยิวเหล่านี้ควรถูก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ตัดสินลงโทษ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946114-BD6B-6AD5-DE77-2D78F82A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965" y="3846443"/>
            <a:ext cx="4022035" cy="26799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6625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2B81ECE-4DDE-E212-34D9-3CAE1040AF7E}"/>
              </a:ext>
            </a:extLst>
          </p:cNvPr>
          <p:cNvSpPr txBox="1"/>
          <p:nvPr/>
        </p:nvSpPr>
        <p:spPr>
          <a:xfrm>
            <a:off x="149087" y="212899"/>
            <a:ext cx="116884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ถ้าเช่นนั้นจะว่าอย่างไร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พวกยิวเราจะได้เปรียบกว่าหรือ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E8CA99-2E16-4C79-4890-AC6E04C3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" r="25785"/>
          <a:stretch/>
        </p:blipFill>
        <p:spPr>
          <a:xfrm>
            <a:off x="468552" y="705679"/>
            <a:ext cx="11488221" cy="113306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D64196-95B2-D4A0-16AD-849AD3F9786F}"/>
              </a:ext>
            </a:extLst>
          </p:cNvPr>
          <p:cNvSpPr txBox="1"/>
          <p:nvPr/>
        </p:nvSpPr>
        <p:spPr>
          <a:xfrm>
            <a:off x="634448" y="1838740"/>
            <a:ext cx="109231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เพราะเราได้ชี้แจงให้เห็นแล้วว่า 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มนุษย์ทุกคนทั้งพวกยิวและพวกกรีกต่างก็อยู่ใต้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อำนาจบาป</a:t>
            </a:r>
            <a:r>
              <a:rPr lang="en-US" altLang="zh-HK" sz="40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</a:p>
          <a:p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พวกยิวเรา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”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หมายถึงชาวยิวที่ไม่พึ่งพาธรรมบัญญัติ (เปาโลรวมตัวเองว่า “เรา”)จะ 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ได้เปรียบกว่า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”คนต่างชาติอยู่ในทางใด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คำตอบของเปาโลลคือ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:No way---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เป็นไปไม่ได้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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ทุกคน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ก็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อยู่ใต้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อำนาจบาป</a:t>
            </a:r>
            <a:r>
              <a:rPr lang="en-US" altLang="zh-HK" sz="40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378B0F3-46C2-B835-2E15-BE443F91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678" y="3089935"/>
            <a:ext cx="2342321" cy="12238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404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B618564-BF5F-5CD0-427B-C914A845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1" y="-1"/>
            <a:ext cx="11405529" cy="677848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44D323C-7816-6DDE-A61C-CA835232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340" y="-1"/>
            <a:ext cx="4040695" cy="22897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874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8BAFAE5-3F16-F672-A1E0-1C097B3CD29F}"/>
              </a:ext>
            </a:extLst>
          </p:cNvPr>
          <p:cNvSpPr txBox="1"/>
          <p:nvPr/>
        </p:nvSpPr>
        <p:spPr>
          <a:xfrm>
            <a:off x="157369" y="236345"/>
            <a:ext cx="1187726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6070"/>
            <a:r>
              <a:rPr lang="zh-TW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ordia New" panose="020B0304020202020204" pitchFamily="34" charset="-34"/>
              </a:rPr>
              <a:t>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เมื่อชาวยิวปฏิเสธว่าพวกเขาเป็นคนบาป 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6070"/>
            <a:r>
              <a:rPr lang="en-US" altLang="zh-HK" sz="44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แต่ผ่านสิ่งที่พวกเขาทำ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</a:t>
            </a:r>
          </a:p>
          <a:p>
            <a:pPr indent="-306070"/>
            <a:endParaRPr lang="en-US" altLang="zh-HK" sz="44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indent="-306070"/>
            <a:endParaRPr lang="en-US" altLang="zh-TW" sz="4400" kern="0" dirty="0">
              <a:solidFill>
                <a:srgbClr val="121212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indent="-306070"/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6070"/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altLang="zh-HK" sz="48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8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ลำคอของพวกเขาคือหลุมฝังศพที่เปิดอยู่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76200" indent="114300"/>
            <a:r>
              <a:rPr lang="en-US" altLang="zh-HK" sz="48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r>
              <a:rPr lang="th-TH" altLang="zh-HK" sz="48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เขาใช้ลิ้นของเขาในการล่อลวง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76200" indent="114300"/>
            <a:r>
              <a:rPr lang="en-US" altLang="zh-HK" sz="48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r>
              <a:rPr lang="th-TH" altLang="zh-HK" sz="48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พิษงูร้ายอยู่ใต้ริมฝีปากของเขา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ที่อื่นของพระคัมภีร์อธิบายอย่างไร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213CFA-538B-03E5-4A0C-8D2E8A59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74" y="939248"/>
            <a:ext cx="4426226" cy="24897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16521CF-36C4-4FEA-A736-F3BD91ABE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91" y="1560442"/>
            <a:ext cx="2334504" cy="20016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4" name="Picture 2" descr="Strep Throat (for Parents) - Nemours KidsHealth">
            <a:extLst>
              <a:ext uri="{FF2B5EF4-FFF2-40B4-BE49-F238E27FC236}">
                <a16:creationId xmlns:a16="http://schemas.microsoft.com/office/drawing/2014/main" id="{2BE87293-E7CE-0010-74F2-A63BC434A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/>
          <a:stretch/>
        </p:blipFill>
        <p:spPr bwMode="auto">
          <a:xfrm>
            <a:off x="2037521" y="1495784"/>
            <a:ext cx="3647661" cy="21309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FE1DF66-0FA0-6B1C-71DD-C99B172BD4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4835" y="2187323"/>
            <a:ext cx="933032" cy="7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9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73B111E-E3F4-4FA8-64A5-B233FAD37931}"/>
              </a:ext>
            </a:extLst>
          </p:cNvPr>
          <p:cNvSpPr txBox="1"/>
          <p:nvPr/>
        </p:nvSpPr>
        <p:spPr>
          <a:xfrm>
            <a:off x="291548" y="254324"/>
            <a:ext cx="1160890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/>
            <a:r>
              <a:rPr lang="th-TH" altLang="zh-HK" sz="1400" kern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สดุดี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เพราะในปากของพวกเขา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ไม่มีความจริง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จิตใจของพวกเขาคือ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การทำลาย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ลำคอของพวกเขาคือหลุมฝังศพที่เปิดอยู่  พวกเขาประจบสอพลอด้วย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ลิ้น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140:3 </a:t>
            </a: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เขาทำ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ลิ้น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ของเขาให้คมเหมือนลิ้นงู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มีพิษของงูพิษอยู่ใต้ริมฝีปากของเขา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อะไรคือความเหมือนและความแตกต่างระหว่างคำอธิบายของเปาโลกับ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ดาวิด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/>
          </a:p>
        </p:txBody>
      </p:sp>
      <p:pic>
        <p:nvPicPr>
          <p:cNvPr id="4098" name="Picture 2" descr="9,810 Evil Tongue Images, Stock Photos &amp; Vectors | Shutterstock">
            <a:extLst>
              <a:ext uri="{FF2B5EF4-FFF2-40B4-BE49-F238E27FC236}">
                <a16:creationId xmlns:a16="http://schemas.microsoft.com/office/drawing/2014/main" id="{905E2573-D632-B1B0-966E-991D6BE38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"/>
          <a:stretch/>
        </p:blipFill>
        <p:spPr bwMode="auto">
          <a:xfrm>
            <a:off x="8794475" y="2200688"/>
            <a:ext cx="3003274" cy="29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13D1DDA-798E-D57F-8487-C96888151A3F}"/>
              </a:ext>
            </a:extLst>
          </p:cNvPr>
          <p:cNvSpPr txBox="1"/>
          <p:nvPr/>
        </p:nvSpPr>
        <p:spPr>
          <a:xfrm>
            <a:off x="69574" y="305068"/>
            <a:ext cx="1185738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8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8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ปากของพวกเขาเต็มด้วยคำแช่งด่าอันขมขื่น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   </a:t>
            </a:r>
            <a:endParaRPr lang="en-US" altLang="zh-HK" sz="44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indent="-304800"/>
            <a:endParaRPr lang="en-US" altLang="zh-HK" sz="44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indent="-304800"/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สดุดี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10:6-7  </a:t>
            </a:r>
          </a:p>
          <a:p>
            <a:pPr indent="-304800"/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เขาพูดในใจว่า “ข้าจะไม่หวั่นไหว 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ทุกชั่วชาติพันธุ์ ข้าจะไม่พบความลำบากเลย”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ปากของเขาเต็มไปด้วยการ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แช่งด่า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ล่อลวง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และ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การขู่เข็ญ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4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ใต้ลิ้นของเขามี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ความชั่วช้า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ความเลวทราม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191A0C0-5024-144B-FE10-B5BFD336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07" y="1010063"/>
            <a:ext cx="4424019" cy="27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9D10267-8A0A-1ABF-DDC1-80CA1D012C24}"/>
              </a:ext>
            </a:extLst>
          </p:cNvPr>
          <p:cNvSpPr txBox="1"/>
          <p:nvPr/>
        </p:nvSpPr>
        <p:spPr>
          <a:xfrm>
            <a:off x="256761" y="483551"/>
            <a:ext cx="1167847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เราควรอธิษฐานเหมือน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ดาวิด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ว่า:  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สดุดี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141:3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ข้าแต่พระยาห์เวห์ ขอทรงตั้ง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ยามเฝ้าปาก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ของข้าพระองค์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152400"/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ขอทรงเฝ้าระวัง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ประตูริมฝีปาก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ของข้าพระองค์ 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คำเตือนจาก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ยากอบ 3:2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เพราะว่าเราทำผิดพลาดมากมายกันทุกคน </a:t>
            </a:r>
            <a:endParaRPr lang="en-US" altLang="zh-HK" sz="44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ถ้าใครไม่เคยทำผิดทาง</a:t>
            </a:r>
            <a:r>
              <a:rPr lang="th-TH" altLang="zh-HK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คำพูด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คนนั้นก็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เป็นคน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ดีพร้อม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และสามารถบังคับ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ทั้งตัว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ได้ด้วย</a:t>
            </a:r>
            <a:endParaRPr lang="zh-HK" altLang="en-US" sz="4400" dirty="0"/>
          </a:p>
        </p:txBody>
      </p:sp>
      <p:pic>
        <p:nvPicPr>
          <p:cNvPr id="5122" name="Picture 2" descr="mouth door">
            <a:extLst>
              <a:ext uri="{FF2B5EF4-FFF2-40B4-BE49-F238E27FC236}">
                <a16:creationId xmlns:a16="http://schemas.microsoft.com/office/drawing/2014/main" id="{52F6FF1A-54B6-BF83-56C0-62A85821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87" y="3112190"/>
            <a:ext cx="2556013" cy="21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3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CD64B4C-F73E-2C04-0831-2C0C51119265}"/>
              </a:ext>
            </a:extLst>
          </p:cNvPr>
          <p:cNvSpPr txBox="1"/>
          <p:nvPr/>
        </p:nvSpPr>
        <p:spPr>
          <a:xfrm>
            <a:off x="301487" y="165939"/>
            <a:ext cx="1158902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4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เท้าของเขาว่องไวในการทำให้นองเลือด</a:t>
            </a:r>
            <a:endParaRPr lang="en-US" altLang="zh-HK" sz="4400" i="1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อิสยาห์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59:7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เท้าของพวกเขาวิ่งไปหา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ความชั่ว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และเขารีบไปหลั่งเลือดของผู้ไร้ความผิด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ความคิดของพวกเขาเป็นความคิด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ชั่วร้าย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ล้างผลาญ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และการ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ทำลาย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อยู่ในหนทางของเขา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6146" name="Picture 2" descr="Run The Race!”Laying Aside Every Weight &amp; Sin. Hebrews 12:1-2. – Pst.Zino  Genesis">
            <a:extLst>
              <a:ext uri="{FF2B5EF4-FFF2-40B4-BE49-F238E27FC236}">
                <a16:creationId xmlns:a16="http://schemas.microsoft.com/office/drawing/2014/main" id="{AEAF35CB-C359-D9FA-DE57-18EFDE9C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82" y="4414520"/>
            <a:ext cx="6187314" cy="22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1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59CCB3D-8D7E-B0E7-DD02-E305F0FC1B11}"/>
              </a:ext>
            </a:extLst>
          </p:cNvPr>
          <p:cNvSpPr txBox="1"/>
          <p:nvPr/>
        </p:nvSpPr>
        <p:spPr>
          <a:xfrm>
            <a:off x="109330" y="0"/>
            <a:ext cx="1160890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โรม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2:28-29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28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เพราะว่ายิวแท้ ไม่ใช่คนเป็นยิวแต่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ภายนอก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เท่านั้น และการเข้าสุหนัตแท้ก็ไม่ใช่  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การเข้าสุหนัตซึ่งปรากฏที่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เนื้อหนัง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เท่านั้น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</a:p>
          <a:p>
            <a:r>
              <a:rPr lang="en-US" altLang="zh-HK" sz="40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29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คนเป็นยิวแท้ คือคนที่เป็นยิว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ภายใน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และการเข้าสุหนัตแท้นั้นเป็นเรื่องของ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จิตใจ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</a:p>
          <a:p>
            <a:r>
              <a:rPr lang="en-US" altLang="zh-HK" sz="4000" kern="100" dirty="0">
                <a:solidFill>
                  <a:srgbClr val="121212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   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ตาม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พระวิญญาณ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ไม่ใช่ตาม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ตัว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บทบัญญัติ </a:t>
            </a:r>
            <a:endParaRPr lang="en-US" altLang="zh-HK" sz="4000" dirty="0">
              <a:solidFill>
                <a:srgbClr val="FF0000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คนอย่างนั้นไม่ได้รับการยกย่องจากมนุษย์ แต่ได้รับจากพระเจ้า</a:t>
            </a:r>
            <a:endParaRPr lang="zh-HK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67B3DC8-F1D8-11A7-E518-959D16D17561}"/>
              </a:ext>
            </a:extLst>
          </p:cNvPr>
          <p:cNvSpPr txBox="1"/>
          <p:nvPr/>
        </p:nvSpPr>
        <p:spPr>
          <a:xfrm>
            <a:off x="1848679" y="5226448"/>
            <a:ext cx="10078278" cy="1446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3:1</a:t>
            </a:r>
            <a:r>
              <a:rPr lang="th-TH" altLang="zh-HK" sz="4000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ถ้าเช่นนั้นพวกยิวจะ</a:t>
            </a:r>
            <a:r>
              <a:rPr lang="th-TH" altLang="zh-HK" sz="4400" b="1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ได้เปรียบ</a:t>
            </a:r>
            <a:r>
              <a:rPr lang="th-TH" altLang="zh-HK" sz="4000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คนอื่นอย่างไร</a:t>
            </a:r>
            <a:r>
              <a:rPr lang="en-US" altLang="zh-HK" sz="4000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 </a:t>
            </a:r>
          </a:p>
          <a:p>
            <a:r>
              <a:rPr lang="en-US" altLang="zh-HK" sz="4000" kern="0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r>
              <a:rPr lang="th-TH" altLang="zh-HK" sz="4000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และการเข้าสุหนัตนั้นจะ</a:t>
            </a:r>
            <a:r>
              <a:rPr lang="th-TH" altLang="zh-HK" sz="4400" b="1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มีประโยชน์</a:t>
            </a:r>
            <a:r>
              <a:rPr lang="th-TH" altLang="zh-HK" sz="4000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อะไร</a:t>
            </a:r>
            <a:r>
              <a:rPr lang="en-US" altLang="zh-HK" sz="4000" kern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AE22B61-7073-BF48-4C6C-8BB5BA5ED71C}"/>
              </a:ext>
            </a:extLst>
          </p:cNvPr>
          <p:cNvSpPr txBox="1"/>
          <p:nvPr/>
        </p:nvSpPr>
        <p:spPr>
          <a:xfrm>
            <a:off x="11641849" y="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/>
              <a:t>45</a:t>
            </a:r>
            <a:endParaRPr lang="zh-HK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15CA0BF-902C-EFD9-05ED-79605EE3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2" y="1266058"/>
            <a:ext cx="3187148" cy="21247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4C91627-C1C9-2BA8-0EA9-2A506378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518" y="2782106"/>
            <a:ext cx="2514600" cy="12174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6185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547821-C019-7494-A6F4-9D2FE44BC57A}"/>
              </a:ext>
            </a:extLst>
          </p:cNvPr>
          <p:cNvSpPr txBox="1"/>
          <p:nvPr/>
        </p:nvSpPr>
        <p:spPr>
          <a:xfrm>
            <a:off x="266700" y="458956"/>
            <a:ext cx="11658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4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ในทางเดินของเขามีความ</a:t>
            </a:r>
            <a:r>
              <a:rPr lang="th-TH" altLang="zh-HK" sz="44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พินาศ</a:t>
            </a:r>
            <a:r>
              <a:rPr lang="th-TH" altLang="zh-HK" sz="44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และความ</a:t>
            </a:r>
            <a:r>
              <a:rPr lang="th-TH" altLang="zh-HK" sz="44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ทุกข์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นักปราชญ์ที่เขียนสุภาษิตกล่าวว่า: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สุภาษิต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1:15-16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en-US" altLang="zh-HK" sz="2400" kern="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</a:t>
            </a:r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ลูกเอ๋ย อย่าเดินในทางนั้นกับพวกเขา 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จงยั้งเท้าของเจ้าจากวิถีของพวกเขา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16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เพราะว่าเท้าของพวกเขาวิ่งไปหาความ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ชั่วร้าย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และพวกเขารีบเร่งไป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ฆ่าคน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8BE72B-D98E-28D4-9AB9-458CA845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90" y="1996730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B64B8A7-3122-E38D-CDE7-E980A7E8FBE6}"/>
              </a:ext>
            </a:extLst>
          </p:cNvPr>
          <p:cNvSpPr txBox="1"/>
          <p:nvPr/>
        </p:nvSpPr>
        <p:spPr>
          <a:xfrm>
            <a:off x="241852" y="612844"/>
            <a:ext cx="117082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และเขาไม่รู้จักทางแห่ง</a:t>
            </a:r>
            <a:r>
              <a:rPr lang="th-TH" altLang="zh-HK" sz="40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สันติสุข</a:t>
            </a:r>
            <a:r>
              <a:rPr lang="en-US" altLang="zh-HK" sz="40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อิสยาห์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59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:8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พวกเขาไม่รู้จักทาง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สันติภาพ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ไม่มีความยุติธรรมในวิถีของเขา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พวกเขาทำให้หนทางของเขาคดเคี้ยว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40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ทุกคนที่เดินในทางนั้นจะไม่รู้จัก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สันติภาพ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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ประสิทธิภาพที่น่ากลัวมากขึ้น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 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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500AC5D-AE3D-D3DD-13F6-72C9C7FE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045" y="1177787"/>
            <a:ext cx="3127512" cy="20328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A0DF9A5-8806-3DD4-D02F-D69115E4B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3" y="612844"/>
            <a:ext cx="4139647" cy="27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4859621-5115-6C3E-D22A-510A2091CB30}"/>
              </a:ext>
            </a:extLst>
          </p:cNvPr>
          <p:cNvSpPr txBox="1"/>
          <p:nvPr/>
        </p:nvSpPr>
        <p:spPr>
          <a:xfrm>
            <a:off x="0" y="89553"/>
            <a:ext cx="1178780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18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เขาไม่เคยคิดจะ</a:t>
            </a:r>
            <a:r>
              <a:rPr lang="th-TH" altLang="zh-HK" sz="40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ยำเกรง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 ”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ลองคิดดู ว่าคนแบบนี้มันเศร้าแค่ไหน! สดุดี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36:1-4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607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การละเมิดพูดในใจของคนอธรรมว่า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6070"/>
            <a:r>
              <a:rPr lang="en-US" altLang="zh-HK" sz="3600" kern="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เขาไม่เห็นจะต้องหวาดกลัวพระเจ้า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6070"/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เพราะเขาป้อยอตนเองในสายตาของตนว่า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6070"/>
            <a:r>
              <a:rPr lang="en-US" altLang="zh-HK" sz="3600" kern="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ไม่มีผู้ใดพบความชั่วของเขาและรังเกียจมัน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</a:p>
          <a:p>
            <a:pPr indent="-30607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ถ้อยคำจากปากของเขาก็ชั่วร้ายและหลอกลวง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6070"/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เขาเลิกประพฤติอย่างฉลาดและเลิกทำความดี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6070"/>
            <a:r>
              <a:rPr lang="en-US" altLang="zh-HK" sz="3600" kern="0" baseline="3000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altLang="zh-HK" sz="36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เขาวางแผนชั่วเมื่ออยู่บนที่นอน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-306070"/>
            <a:r>
              <a:rPr lang="en-US" altLang="zh-HK" sz="3600" kern="0" dirty="0">
                <a:solidFill>
                  <a:srgbClr val="121212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เขาพาตัวเองไปอยู่ในทางที่ไม่ดี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เขามิได้ปฏิเสธความชั่ว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เมื่อเจอคนชั่วแบบนี้ เราควรจัดการกับตัวเองอย่างไร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5C74C4-0A6F-89A7-982E-46945188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1288608"/>
            <a:ext cx="3713922" cy="34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8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A040203-2B46-7657-EC39-D5AE3447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7" y="725556"/>
            <a:ext cx="11530406" cy="463163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8B41E91-BFAB-2DFB-933F-19F69A07309F}"/>
              </a:ext>
            </a:extLst>
          </p:cNvPr>
          <p:cNvSpPr txBox="1"/>
          <p:nvPr/>
        </p:nvSpPr>
        <p:spPr>
          <a:xfrm>
            <a:off x="7660584" y="4003886"/>
            <a:ext cx="3411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2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ขโมยหลิงโดยปิดหู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1639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E0D5536-D957-4766-48B1-F8E14AD70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14"/>
            <a:ext cx="7141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3000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มีประโยชน์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ทุกอย่าง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ประการแรก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269" descr="prw'ton">
            <a:extLst>
              <a:ext uri="{FF2B5EF4-FFF2-40B4-BE49-F238E27FC236}">
                <a16:creationId xmlns:a16="http://schemas.microsoft.com/office/drawing/2014/main" id="{23A7E954-A5EB-9C73-883D-8E978C36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04" y="231914"/>
            <a:ext cx="1013024" cy="4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407446E-6896-F465-D862-C3AD27AD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32" y="843056"/>
            <a:ext cx="103348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พวกยิว</a:t>
            </a:r>
            <a:r>
              <a:rPr kumimoji="0" lang="th-TH" altLang="zh-TW" sz="4000" b="0" i="0" u="sng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ได้รับมอบให้</a:t>
            </a:r>
            <a:r>
              <a:rPr kumimoji="0" lang="th-TH" altLang="zh-TW" sz="4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มอบและเก็บไว้อย่างดี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พระดำรัสของพระเจ้า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E918C06-8997-E4CE-AF04-A92FD07BE73B}"/>
              </a:ext>
            </a:extLst>
          </p:cNvPr>
          <p:cNvSpPr txBox="1"/>
          <p:nvPr/>
        </p:nvSpPr>
        <p:spPr>
          <a:xfrm>
            <a:off x="7968628" y="267856"/>
            <a:ext cx="39980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proton 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จุดสำคัญ</a:t>
            </a:r>
            <a:r>
              <a:rPr kumimoji="0" lang="en-US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r>
              <a:rPr kumimoji="0" lang="th-TH" altLang="zh-TW" sz="40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zh-HK" altLang="en-US" sz="4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8F43DB-07E1-BD74-245B-B6A8029DF64C}"/>
              </a:ext>
            </a:extLst>
          </p:cNvPr>
          <p:cNvSpPr txBox="1"/>
          <p:nvPr/>
        </p:nvSpPr>
        <p:spPr>
          <a:xfrm>
            <a:off x="322032" y="2592361"/>
            <a:ext cx="115552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ฐานะที่เป็น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ประชากรของพระเจ้า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ชาวยิว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นำมาด้วยความ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รับผิดชอบ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และผู้ที่ได้รับมอบหมายควรใช้เวลามากขึ้นกับพระวจนะ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 มิฉะนั้น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พระประสงค์ของพระเจ้าจะ</a:t>
            </a:r>
            <a:r>
              <a:rPr lang="th-TH" altLang="zh-HK" sz="3600" u="sng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ไม่ปรากฏ </a:t>
            </a:r>
            <a:endParaRPr lang="en-US" altLang="zh-HK" sz="3600" u="sng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และแผนการของพระเจ้าจะ</a:t>
            </a:r>
            <a:r>
              <a:rPr lang="th-TH" altLang="zh-HK" sz="3600" u="sng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ไม่เกิดขึ้นจริง</a:t>
            </a:r>
            <a:endParaRPr lang="zh-TW" altLang="zh-HK" sz="3600" u="sng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FBFD0C8-40B8-A6AC-63B9-37BEF4F7085A}"/>
              </a:ext>
            </a:extLst>
          </p:cNvPr>
          <p:cNvSpPr txBox="1"/>
          <p:nvPr/>
        </p:nvSpPr>
        <p:spPr>
          <a:xfrm>
            <a:off x="11641849" y="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/>
              <a:t>45</a:t>
            </a:r>
            <a:endParaRPr lang="zh-HK" altLang="en-US" sz="2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5BA4DA5-A73B-68E9-BFDC-691ADA0AE523}"/>
              </a:ext>
            </a:extLst>
          </p:cNvPr>
          <p:cNvSpPr txBox="1"/>
          <p:nvPr/>
        </p:nvSpPr>
        <p:spPr>
          <a:xfrm>
            <a:off x="508965" y="5846706"/>
            <a:ext cx="11174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หากปราศจากชาวยิว ก็ไม่มีพระกิตติคุณ</a:t>
            </a:r>
            <a:endParaRPr lang="zh-HK" altLang="en-US" sz="540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6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E47DA3C-671D-70FB-6662-DEF1836BBAA5}"/>
              </a:ext>
            </a:extLst>
          </p:cNvPr>
          <p:cNvSpPr txBox="1"/>
          <p:nvPr/>
        </p:nvSpPr>
        <p:spPr>
          <a:xfrm>
            <a:off x="337837" y="374220"/>
            <a:ext cx="115790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/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เฉลยธรรมบัญญัติ </a:t>
            </a:r>
            <a:r>
              <a:rPr lang="en-US" altLang="zh-HK" sz="40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33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:3  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แท้จริง พระองค์</a:t>
            </a:r>
            <a:r>
              <a:rPr lang="th-TH" altLang="zh-HK" sz="48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ทรงรักชนชาติทั้งหลาย  </a:t>
            </a:r>
            <a:endParaRPr lang="en-US" altLang="zh-HK" sz="4800" b="1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8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วิสุทธิชน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ทั้งสิ้นของพระองค์ก็อยู่ในพระหัตถ์ของพระองค์   และเขาทั้งหลายกราบลงที่พระบาทของพระองค์  </a:t>
            </a:r>
            <a:endParaRPr lang="en-US" altLang="zh-HK" sz="40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รับ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พระดำรัส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ของพระองค์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เราจะดูแลพระวจนะ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       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4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06C9C46-AC8D-14E4-EB97-A63A18AAC80E}"/>
              </a:ext>
            </a:extLst>
          </p:cNvPr>
          <p:cNvSpPr txBox="1"/>
          <p:nvPr/>
        </p:nvSpPr>
        <p:spPr>
          <a:xfrm>
            <a:off x="11641849" y="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dirty="0"/>
              <a:t>45</a:t>
            </a:r>
            <a:endParaRPr lang="zh-HK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54D227-FB0F-2412-43E7-324CEAB78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8" b="9565"/>
          <a:stretch/>
        </p:blipFill>
        <p:spPr>
          <a:xfrm>
            <a:off x="7961243" y="3311520"/>
            <a:ext cx="4230757" cy="35464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3656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0421179-FA15-5903-012D-B24666BCAE4A}"/>
              </a:ext>
            </a:extLst>
          </p:cNvPr>
          <p:cNvSpPr txBox="1"/>
          <p:nvPr/>
        </p:nvSpPr>
        <p:spPr>
          <a:xfrm>
            <a:off x="79512" y="1595021"/>
            <a:ext cx="118341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ถึงมีบางคนไม่ซื่อสัตย์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ความไม่ซื่อสัตย์ของเขานั้น </a:t>
            </a:r>
            <a:endParaRPr lang="en-US" altLang="zh-HK" sz="44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จะทำให้ความซื่อสัตย์ของพระเจ้าเป็นโมฆะหรือ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ลองคิดดูอีกครั้ง: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แม้ว่าพวกชาวยิวได้รับพระวจนะของพระเจ้ามาก่อน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แต่ผู้ไม่ซื่อสัตในหมู่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พวกเขาจะไม่ได้รับประโยชน์อะไร </a:t>
            </a:r>
            <a:endParaRPr lang="en-US" altLang="zh-HK" sz="40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สิ่งนี้จะทำให้แผนของพระเจ้าล้มเหลวไปด้วยกันไหม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 </a:t>
            </a:r>
            <a:endParaRPr lang="zh-HK" altLang="en-US" sz="4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262470-6A79-4BCA-82F7-E545A1F1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79" y="0"/>
            <a:ext cx="5212521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2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375172B-55F6-0066-82C5-653251EA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40" y="149087"/>
            <a:ext cx="13645011" cy="113306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EE7A582-514D-CF63-ADB1-C9389CC1FDFF}"/>
              </a:ext>
            </a:extLst>
          </p:cNvPr>
          <p:cNvSpPr txBox="1"/>
          <p:nvPr/>
        </p:nvSpPr>
        <p:spPr>
          <a:xfrm>
            <a:off x="0" y="1588069"/>
            <a:ext cx="1229470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ถึงแม้มนุษย์ทุกคนจะโกหก ก็ขอให้พระเจ้าทรงสัตย์จริงเถิด 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3048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ทิโมธี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:13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ถ้าเราไม่มีความสัตย์จริง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พระองค์ก็ยังทรง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ไว้ซึ่งความสัตย์จริง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1524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เพราะพระองค์จะไม่ทรงเป็นพระองค์เองไม่ได้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ตามที่พระคัมภีร์เขียนไว้ว่า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76200" indent="114300"/>
            <a:r>
              <a:rPr lang="en-US" altLang="zh-HK" sz="4000" i="1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“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เพื่อพระองค์จะทรง</a:t>
            </a:r>
            <a:r>
              <a:rPr lang="th-TH" altLang="zh-HK" sz="40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ชอบธรรมในพระวจนะ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ของพระองค์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i="1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        </a:t>
            </a:r>
            <a:r>
              <a:rPr lang="th-TH" altLang="zh-HK" sz="4000" i="1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และทรงมีชัยเมื่อพระองค์ทรงวินิจฉัย”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zh-HK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BBEF66-ED08-B918-4BD2-C90FC73C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952" y="2191577"/>
            <a:ext cx="3736048" cy="22710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111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2BC2C17-42F7-3FCA-D58D-730BBB323B37}"/>
              </a:ext>
            </a:extLst>
          </p:cNvPr>
          <p:cNvSpPr txBox="1"/>
          <p:nvPr/>
        </p:nvSpPr>
        <p:spPr>
          <a:xfrm>
            <a:off x="168964" y="0"/>
            <a:ext cx="11827565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04800"/>
            <a:r>
              <a:rPr lang="zh-TW" altLang="zh-HK" sz="2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ordia New" panose="020B0304020202020204" pitchFamily="34" charset="-34"/>
              </a:rPr>
              <a:t>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สดุดี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51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:4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ข้าพระองค์ได้ทำบาปต่อพระองค์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3048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                     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ต่อพระองค์เท่านั้น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1524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และได้ทำสิ่งชั่วร้ายในสายพระเนตรพระองค์ 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524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ดังนั้น พระองค์ทรง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ชอบธรรมในการพิพากษา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52400"/>
            <a:r>
              <a:rPr lang="en-US" altLang="zh-HK" sz="3600" kern="0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และไร้ตำหนิในการตัดสินนั้น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indent="-152400"/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สดุดี 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51:4)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ดาวิดกล่าวเมื่อเขากลับใจหลังจากทำบาป 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ด้านหนึ่ง เมื่อผู้คนทำลายความเชื่อและทำผิดพลาด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524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พระเจ้าจะทรงตัดสินพวกเขาว่ามีความบาป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524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ซึ่งแสดงให้เห็นถึงความ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ยุติธรรม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ของพระเจ้า ในทางกลับกัน 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524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การตัดสินของพระเจ้าก็เป็นโอกาสพิสูจน์ว่าพระองค์ถูกเช่นเดียวกับในศาล พระ</a:t>
            </a:r>
            <a:endParaRPr lang="en-US" altLang="zh-HK" sz="3600" kern="0" dirty="0">
              <a:solidFill>
                <a:srgbClr val="12121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indent="-152400"/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เจ้ามักจะชนะคดีเพราะพระเจ้าเป็นผู้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ชอบธรรม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597E0AF-4086-F30F-6ECC-E077888BF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8869" y="720349"/>
            <a:ext cx="3962399" cy="222460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1464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3637934-4FE7-7F40-096C-ACF4526630F5}"/>
              </a:ext>
            </a:extLst>
          </p:cNvPr>
          <p:cNvSpPr txBox="1"/>
          <p:nvPr/>
        </p:nvSpPr>
        <p:spPr>
          <a:xfrm>
            <a:off x="97735" y="0"/>
            <a:ext cx="1155920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แต่ถ้าความชั่วร้ายของเราเป็นเหตุให้เห็นความชอบธรรมของพระเจ้า เราจะว่าอย่างไร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จะว่าพระเจ้าทรงพระพิโรธโดยไม่ยุติธรรมอย่างนั้นหรือ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(</a:t>
            </a:r>
            <a:r>
              <a:rPr lang="th-TH" altLang="zh-HK" sz="4000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ข้าพเจ้าพูดอย่างมนุษย์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endParaRPr lang="en-US" altLang="zh-HK" sz="1200" kern="0" dirty="0">
              <a:solidFill>
                <a:srgbClr val="12121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เปาโลกำลังจำลองข้อโต้แย้งของมนุษย์ เนื่องจากดังที่กล่าวไว้ในบทความที่แล้ว เมื่อพระเจ้าพิพากษาและว่ากล่าวมนุษย์ </a:t>
            </a:r>
            <a:r>
              <a:rPr lang="th-TH" altLang="zh-HK" sz="3600" kern="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พระองค์จะทรงแสดงออกความชอบธรรมของตน </a:t>
            </a:r>
            <a:endParaRPr lang="en-US" altLang="zh-HK" sz="3600" kern="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zh-HK" sz="3600" kern="0" dirty="0">
                <a:solidFill>
                  <a:srgbClr val="0070C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r>
              <a:rPr lang="th-TH" altLang="zh-HK" sz="3600" kern="0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ความอธรรมของมนุษย์ก็นับว่าได้เป็นประโยชน์บ้าง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zh-HK" sz="3600" kern="0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th-TH" altLang="zh-HK" sz="3600" kern="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เพราะว่าเป็นการให้โอกาสพระเจ้าแสดงความชอบธรรม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ด้วยเหตุนี้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ความชั่วร้าย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ของมนุษย์ก็ได้มีประโยชน์  ดังนั้น พระเจ้าไม่ควรลงโทษมนุษย์เพราะการอธรรม ถ้าพระเจ้าโกรธ พระองค์จะทรงแสดงว่าพระองค์ไม่ได้มีความชอบธรรม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232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D0A0A1D-4D72-303D-B261-8D9326B5B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8" r="25785"/>
          <a:stretch/>
        </p:blipFill>
        <p:spPr>
          <a:xfrm>
            <a:off x="389039" y="139148"/>
            <a:ext cx="11488221" cy="113306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8EEA5A3-9DE2-9BFD-915B-3D444B4E09C7}"/>
              </a:ext>
            </a:extLst>
          </p:cNvPr>
          <p:cNvSpPr txBox="1"/>
          <p:nvPr/>
        </p:nvSpPr>
        <p:spPr>
          <a:xfrm>
            <a:off x="314739" y="1102578"/>
            <a:ext cx="1148822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เพราะถ้าเป็นเช่นนั้นแล้ว พระเจ้าจะทรงพิพากษาโลกได้อย่างไร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ปฐมกาล 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18:25  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ขอพระองค์อย่าทรงคิดทำเช่นนี้เลย </a:t>
            </a:r>
            <a:endParaRPr lang="en-US" altLang="zh-HK" sz="36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อย่าทรงคิดที่จะฆ่าคนชอบธรรม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พร้อมกับ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คนอธรรม </a:t>
            </a:r>
            <a:endParaRPr lang="en-US" altLang="zh-HK" sz="36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ทำกับคนชอบธรรม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อย่างเดียวกับ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คนอธรรม ขอพระองค์อย่าทรงทำเช่นนั้นเลย พระองค์ผู้พิพากษาสากลโลกจะไม่ทรงทำสิ่งที่ยุติธรรมหรือ</a:t>
            </a:r>
            <a:r>
              <a:rPr lang="en-US" altLang="zh-HK" sz="36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?” 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ลักษณะของพระเจ้ามีอะไรบ้าง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zh-HK" altLang="en-US" sz="3600" dirty="0"/>
          </a:p>
        </p:txBody>
      </p:sp>
      <p:pic>
        <p:nvPicPr>
          <p:cNvPr id="2050" name="Picture 2" descr="The world may judge the outward actions, but God | God, The great i am,  Judge">
            <a:extLst>
              <a:ext uri="{FF2B5EF4-FFF2-40B4-BE49-F238E27FC236}">
                <a16:creationId xmlns:a16="http://schemas.microsoft.com/office/drawing/2014/main" id="{344F2461-E443-0E20-337A-19C15965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30" y="1539323"/>
            <a:ext cx="2938670" cy="2365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39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1687</Words>
  <Application>Microsoft Office PowerPoint</Application>
  <PresentationFormat>寬螢幕</PresentationFormat>
  <Paragraphs>168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10</cp:revision>
  <dcterms:created xsi:type="dcterms:W3CDTF">2022-09-07T04:23:43Z</dcterms:created>
  <dcterms:modified xsi:type="dcterms:W3CDTF">2022-10-12T07:04:50Z</dcterms:modified>
</cp:coreProperties>
</file>