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B362AD-8CEB-6CA4-DF28-6FE481951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C86CE1-AB4B-DEDA-AE3B-5A9ECBA3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D91CF-72E0-31FB-09B7-21233A71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84B3B6-D6EA-A9D7-4143-5F543E69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20F86C-9465-7A5F-22B7-2F72C293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271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2B0677-5BF2-C63F-E285-98CC3F30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A5BD19-F421-4C8F-B84E-FF5E41AA9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50C058-2920-27DA-83FA-832307AB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BA22A5-8847-658A-02B3-05934BD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652D71-21F4-3311-E0E2-64A8D6DD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668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FC70FF0-A75E-4F7D-2183-07FF5621C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D6275A-D802-2702-1091-205CDF2E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BA37CA-CEB7-573C-21D4-20DF8518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A804DC-2BFD-507B-B1A0-7DEF6A66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F186D4-AD7C-DBF7-D424-03E81364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146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59128-6E81-589C-B5DC-6EEBF8E1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48B7B2-92DD-D129-34E5-652DE29F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541493-97F1-29F8-E014-C83E834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27EEA1-16B3-95AF-92AE-E9F7FF28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D42DEB-87C9-06D1-1AD4-9870CFE6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4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2E6A7-6040-4AEF-8B74-D2980D9B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4DF019-3091-09E7-FAF1-AA7E87A2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53094B-E461-E90D-E193-4346705D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64A08-2C78-9F31-7064-2ADE35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66CB93-9125-4D2F-C48E-CDEEF2E6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07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F1194-FC1A-538C-D83E-27ABD2FB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5DF70F-CFDF-FAF1-2702-DE0E0003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DB6902-DF3D-0CD5-233C-F3B3A872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188EDC-B3E9-1CB8-928C-3AA718EB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DBC070-8E08-3588-503C-733981F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ADB1A8-7760-B9F5-3CA0-48271D41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54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B3FBB-90F7-8BA9-621F-4A89D5EB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1BA939-59B5-5C1D-C51E-19FD741E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0BDDCD-C129-5BA1-C367-9C0C7F14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32B902-FD41-88FF-6A02-B27087DA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BE0E1C-5018-B3D0-578B-E66C33FE3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0A7E0D4-D9A1-BD22-CAFF-D018FFE2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F8FB5F-CFF8-C062-D197-DCA00F9B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02C4FB-BF63-32AC-2179-C296F27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05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89934-CBBD-73C3-B48A-1384B4FC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30A6BD-52BB-3E36-102D-C2799D0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3A2509-914C-4108-9544-672AA1BA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6653-B4C7-979A-140D-3E342064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7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9A19ED-C044-1D35-972C-BA14FDC2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1AC15B-5208-F60C-973E-EBE558F6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5DA81B-734A-A508-7244-85F2BD93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2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3244F-7AE5-D0E1-8D03-716D15CB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ED30A1-A382-928F-8945-07A6034D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88E7CC-0B84-903A-50FD-A350A157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C7A58E-6DE2-33E6-B9D9-83735725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9601EF-D17B-70E4-0969-898B77EE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49E310-D76F-D545-4180-B81BC23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60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C8324-14D4-026D-1BDC-321C7D4E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A5C6E7F-6998-4BEC-0555-C9B6E90CE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B7420B-7824-F89B-3B13-4D05DE6C8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AE4E35-4E99-7C87-67AE-8444842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73BAFB-3441-D869-3F1F-372974ED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BA9B55-80F6-92D9-2296-721411E7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26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1EFC26-965E-C1ED-D621-81E2F84B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D26793-6470-EF25-A021-D226117B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67A04-96FD-D5A3-7123-14AAB079C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D98-3674-487D-9170-C1DEFF51F09B}" type="datetimeFigureOut">
              <a:rPr lang="zh-HK" altLang="en-US" smtClean="0"/>
              <a:t>4/10/2022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B9C915-2845-3BC4-64A9-DED45E080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976319-ECD6-479F-ADA6-67EA93B4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388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5D55762-0F7B-6D0B-63BB-0EE24C77B914}"/>
              </a:ext>
            </a:extLst>
          </p:cNvPr>
          <p:cNvSpPr txBox="1"/>
          <p:nvPr/>
        </p:nvSpPr>
        <p:spPr>
          <a:xfrm>
            <a:off x="1381540" y="2487687"/>
            <a:ext cx="10028582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HK" sz="4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CTC BS Book of Romans</a:t>
            </a:r>
            <a:endParaRPr lang="zh-TW" altLang="zh-HK" sz="4000" kern="100" dirty="0"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</a:t>
            </a:r>
            <a:r>
              <a:rPr lang="en-US" altLang="zh-HK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altLang="zh-HK" sz="40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ได้เป็นคนของพระเจ้าจริงๆ</a:t>
            </a:r>
            <a:r>
              <a:rPr lang="en-US" altLang="zh-HK" sz="4000" dirty="0"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HK" sz="4000" dirty="0"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r>
              <a:rPr lang="th-TH" altLang="zh-HK" sz="3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zh-HK" sz="3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:17-29</a:t>
            </a:r>
            <a:endParaRPr lang="zh-HK" alt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DDDA1E-2CA9-C30B-44E3-F784A188F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82"/>
          <a:stretch/>
        </p:blipFill>
        <p:spPr>
          <a:xfrm>
            <a:off x="213259" y="91440"/>
            <a:ext cx="12144679" cy="14224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D55871D-FDFA-F597-D261-C56DCFFBB878}"/>
              </a:ext>
            </a:extLst>
          </p:cNvPr>
          <p:cNvSpPr txBox="1"/>
          <p:nvPr/>
        </p:nvSpPr>
        <p:spPr>
          <a:xfrm>
            <a:off x="566530" y="1513840"/>
            <a:ext cx="112113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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คิดว่าตัวเอง มีปัญญาเพียงพอในความรู้เรื่องธรรมบัญญัติเพื่อสั่งสอนและเสริมสร้างผู้อื่นด้วย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ธรรมบัญญัติ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และเขาได้บรรลุถึงระดับความรู้ทางธรรมบัญญัติอย่างมากและได้เข้าใจประเด็นหลักของความจริง สามารถเป็น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แบบอย่าง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และใช้พฤติกรรมชีวิตของตนเองเพื่อเป็นแนวทางให้ผู้อื่นได้</a:t>
            </a:r>
            <a:endParaRPr lang="zh-HK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A098E33-E8E2-0E80-A7D8-80FF825AB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26"/>
          <a:stretch/>
        </p:blipFill>
        <p:spPr>
          <a:xfrm>
            <a:off x="8101496" y="4345682"/>
            <a:ext cx="4090504" cy="25088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B1F32C9-E72B-1085-D6F5-8FCE48EE2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" t="5238" r="5208" b="10190"/>
          <a:stretch/>
        </p:blipFill>
        <p:spPr>
          <a:xfrm>
            <a:off x="4523076" y="4472343"/>
            <a:ext cx="3298245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086724-267E-DEC8-4625-1E2565E8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" y="81281"/>
            <a:ext cx="12059920" cy="65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6BF17B9-FEE0-D42E-FEDE-36D2566B88A3}"/>
              </a:ext>
            </a:extLst>
          </p:cNvPr>
          <p:cNvSpPr txBox="1"/>
          <p:nvPr/>
        </p:nvSpPr>
        <p:spPr>
          <a:xfrm>
            <a:off x="526773" y="322902"/>
            <a:ext cx="10933044" cy="3490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lnSpc>
                <a:spcPts val="2500"/>
              </a:lnSpc>
            </a:pP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ทบทวนอีกครั้ง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คริสเตียนยังมีหลายคนรัก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โลกปัจจุบัน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(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ทิโมธี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4:10)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และทำผิดประเวณีฝ่ายวิญญาณดว้ย พวกเขามักจะยกย่องผู้นำมากกว่าที่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บันทึก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ในพระคัมภีร์ (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โครินธ์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4:6)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และสร้างรูปเคารพฝ่ายวิญญาณ 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เราจะหลีกเลี่ยงบาปทั้งหมดเหล่านี้ได้อย่างไร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AE2876-F1C2-83B5-74FB-92CDC8695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11"/>
          <a:stretch/>
        </p:blipFill>
        <p:spPr>
          <a:xfrm>
            <a:off x="3526154" y="3728142"/>
            <a:ext cx="4561206" cy="31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401D7EB-200F-B785-1E71-41C30F4D36BF}"/>
              </a:ext>
            </a:extLst>
          </p:cNvPr>
          <p:cNvSpPr txBox="1"/>
          <p:nvPr/>
        </p:nvSpPr>
        <p:spPr>
          <a:xfrm>
            <a:off x="98729" y="185494"/>
            <a:ext cx="11658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ท่านผู้โอ้อวดว่ามีธรรมบัญญัติ ตัวท่านเองยัง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ลบหลู่พระเกียรติพระเจ้า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ด้วยการละเมิดธรรมบัญญัติหรือเปล่า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 </a:t>
            </a:r>
          </a:p>
          <a:p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24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เพราะพระคัมภีร์เขียนไว้ว่า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</a:p>
          <a:p>
            <a:r>
              <a:rPr lang="en-US" altLang="zh-HK" sz="4000" i="1" kern="0" dirty="0">
                <a:solidFill>
                  <a:srgbClr val="12121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altLang="zh-HK" sz="4000" i="1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พระนามของพระเจ้าเป็นที่ดูหมิ่นท่ามกลางคนต่างชาติ</a:t>
            </a:r>
            <a:endParaRPr lang="en-US" altLang="zh-HK" sz="4000" i="1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i="1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ก็เพราะ</a:t>
            </a:r>
            <a:r>
              <a:rPr lang="th-TH" altLang="zh-HK" sz="4000" i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พวกท่าน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”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916816-7D93-CE22-5272-E1EA30CD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741" y="3804528"/>
            <a:ext cx="2462530" cy="29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0AD16F-67CF-AE52-D38A-34FB8435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04" y="81280"/>
            <a:ext cx="12032316" cy="49885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8000AB4-2022-1B8F-3761-BEBB7B65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3385708"/>
            <a:ext cx="4978400" cy="346888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047FE51-EEE9-CF7F-A9CD-140CCCF167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49"/>
          <a:stretch/>
        </p:blipFill>
        <p:spPr>
          <a:xfrm>
            <a:off x="9154160" y="5613517"/>
            <a:ext cx="1007109" cy="12444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0670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0C419A-EA64-AF04-93B6-6E8B6260F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7" y="0"/>
            <a:ext cx="11984173" cy="24748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3422EBA-0F05-468E-755B-69DCB4A7E392}"/>
              </a:ext>
            </a:extLst>
          </p:cNvPr>
          <p:cNvSpPr txBox="1"/>
          <p:nvPr/>
        </p:nvSpPr>
        <p:spPr>
          <a:xfrm>
            <a:off x="427383" y="2356622"/>
            <a:ext cx="116486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"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การเข้าสุหนัต" เป็นสัญลักษณ์ของพันธสัญญา</a:t>
            </a:r>
            <a:endParaRPr lang="en-US" altLang="zh-HK" sz="32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r>
              <a:rPr lang="en-US" altLang="zh-HK" sz="3200" kern="0" dirty="0">
                <a:solidFill>
                  <a:srgbClr val="12121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ของ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พระเจ้า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กับ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อับราฮัม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en-US" altLang="zh-HK" sz="32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r>
              <a:rPr lang="en-US" altLang="zh-HK" sz="3200" kern="0" dirty="0">
                <a:solidFill>
                  <a:srgbClr val="121212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และยังเป็นข้อพิสูจน์ถึงการ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ทรงเลือก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ของพระเจ้าในพันธสัญญา ด้วยเครื่องหมายแห่งพันธสัญญานี้ เขาจะไม่ถูกถอดออกจากสถานะของพันธสัญญา เพราะ "การเข้าสุหนัต" พิสูจน์ว่าเขา ได้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ปฏิบัติตาม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พันธสัญญาของพระเจ้า (ปฐมกาล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17:10-14,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เลวี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12:3)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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ต่อมาชาวยิวเชื่อว่าการเข้าสุหนัตเป็นการ</a:t>
            </a:r>
            <a:r>
              <a:rPr lang="th-TH" altLang="zh-HK" sz="32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รับประกัน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ว่าพระเจ้าพอพระทัยต่อพวกเขาแล้ว การเปลี่ยนแปลงความหมายนี้จะนำมาดว้ยปัญหาอะไรบ้าง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7351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E189ED-9532-F593-5576-51F68DE59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7663"/>
            <a:ext cx="11633200" cy="679033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DD0D488-F068-0B76-F942-6E7BDFD8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80" y="6042990"/>
            <a:ext cx="884583" cy="8845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E7FCDF1-5849-E428-CC3C-06C9240D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06" y="5935317"/>
            <a:ext cx="1007163" cy="10071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80AC471-3C20-2A58-BA11-36C2BEF39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734" y="5751555"/>
            <a:ext cx="1141232" cy="11412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20879FB-18A7-D342-1124-CF0EE09E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965" y="5344987"/>
            <a:ext cx="1725435" cy="1725435"/>
          </a:xfrm>
          <a:prstGeom prst="rect">
            <a:avLst/>
          </a:prstGeom>
          <a:effectLst/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0884773-2470-94B3-D1A1-D1EE5B2DF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206" y="21704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6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A8FE416-F879-9059-C17F-B29DA333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1" y="365760"/>
            <a:ext cx="12111235" cy="257048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9E4A33D-29DC-07E9-C936-49E02805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40" y="2016760"/>
            <a:ext cx="7261860" cy="48412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ED7EBE5-46E6-FC45-A084-C8B558E3B654}"/>
              </a:ext>
            </a:extLst>
          </p:cNvPr>
          <p:cNvSpPr/>
          <p:nvPr/>
        </p:nvSpPr>
        <p:spPr>
          <a:xfrm>
            <a:off x="7741920" y="2316480"/>
            <a:ext cx="741680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6400EDC-F081-D241-5AB9-3CA75405A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39" y="3428999"/>
            <a:ext cx="4695825" cy="31908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595B909-D99F-DD89-780A-79844226936C}"/>
              </a:ext>
            </a:extLst>
          </p:cNvPr>
          <p:cNvSpPr txBox="1"/>
          <p:nvPr/>
        </p:nvSpPr>
        <p:spPr>
          <a:xfrm>
            <a:off x="5736828" y="235533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highlight>
                  <a:srgbClr val="FFFF00"/>
                </a:highlight>
              </a:rPr>
              <a:t>??</a:t>
            </a:r>
            <a:endParaRPr lang="zh-HK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527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B98698B-DB1B-831A-7BD4-FD3E4E094327}"/>
              </a:ext>
            </a:extLst>
          </p:cNvPr>
          <p:cNvSpPr txBox="1"/>
          <p:nvPr/>
        </p:nvSpPr>
        <p:spPr>
          <a:xfrm>
            <a:off x="258416" y="248478"/>
            <a:ext cx="11439939" cy="650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lnSpc>
                <a:spcPts val="2500"/>
              </a:lnSpc>
            </a:pP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กาลาเทีย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5:2-6: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นี่แน่ะ ข้าพเจ้าเปาโล ขอบอกท่านทั้งหลายว่า </a:t>
            </a:r>
            <a:endParaRPr lang="en-US" altLang="zh-HK" sz="36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ถ้าท่านยอมเข้าสุหนัต </a:t>
            </a:r>
            <a:r>
              <a:rPr lang="th-TH" altLang="zh-HK" sz="3600" dirty="0">
                <a:solidFill>
                  <a:srgbClr val="121212"/>
                </a:solidFill>
                <a:effectLst/>
                <a:highlight>
                  <a:srgbClr val="FFFF00"/>
                </a:highlight>
                <a:ea typeface="新細明體" panose="02020500000000000000" pitchFamily="18" charset="-120"/>
                <a:cs typeface="Tahoma" panose="020B0604030504040204" pitchFamily="34" charset="0"/>
              </a:rPr>
              <a:t>พระคริสต์จะไม่ทรงเป็นประโยชน์อะไรให้แก่ท่านเลย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</a:p>
          <a:p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3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ข้าพเจ้าขอย้ำให้ทุกคนที่ยอมเข้าสุหนัตทราบอีกว่า </a:t>
            </a:r>
            <a:r>
              <a:rPr lang="th-TH" altLang="zh-HK" sz="3600" dirty="0">
                <a:solidFill>
                  <a:srgbClr val="121212"/>
                </a:solidFill>
                <a:effectLst/>
                <a:highlight>
                  <a:srgbClr val="FFFF00"/>
                </a:highlight>
                <a:ea typeface="新細明體" panose="02020500000000000000" pitchFamily="18" charset="-120"/>
                <a:cs typeface="Tahoma" panose="020B0604030504040204" pitchFamily="34" charset="0"/>
              </a:rPr>
              <a:t>เขาถูกผูกมัดให้ประพฤติตามธรรมบัญญัติทั้งสิ้น</a:t>
            </a:r>
            <a:r>
              <a:rPr lang="en-US" altLang="zh-HK" sz="3600" dirty="0">
                <a:solidFill>
                  <a:srgbClr val="121212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4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ท่านทั้งหลายที่ปรารถนาจะถูกชำระให้ชอบธรรมโดยธรรมบัญญัติ ก็</a:t>
            </a:r>
            <a:r>
              <a:rPr lang="th-TH" altLang="zh-HK" sz="3600" dirty="0">
                <a:solidFill>
                  <a:srgbClr val="121212"/>
                </a:solidFill>
                <a:effectLst/>
                <a:highlight>
                  <a:srgbClr val="C0C0C0"/>
                </a:highlight>
                <a:ea typeface="新細明體" panose="02020500000000000000" pitchFamily="18" charset="-120"/>
                <a:cs typeface="Tahoma" panose="020B0604030504040204" pitchFamily="34" charset="0"/>
              </a:rPr>
              <a:t>ถูกตัดขาดจากพระคริสต์ และหล่นจากพระคุณไปเสีย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แล้ว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5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เพราะว่าโดย</a:t>
            </a:r>
            <a:r>
              <a:rPr lang="th-TH" altLang="zh-HK" sz="3600" dirty="0">
                <a:solidFill>
                  <a:srgbClr val="121212"/>
                </a:solidFill>
                <a:effectLst/>
                <a:highlight>
                  <a:srgbClr val="FF0000"/>
                </a:highlight>
                <a:ea typeface="新細明體" panose="02020500000000000000" pitchFamily="18" charset="-120"/>
                <a:cs typeface="Tahoma" panose="020B0604030504040204" pitchFamily="34" charset="0"/>
              </a:rPr>
              <a:t>พระวิญญาณและความเชื่อ 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เราก็รอคอยความชอบธรรมที่เราหวังว่าจะได้รับ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6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เพราะว่าในพระเยซูคริสต์นั้น </a:t>
            </a:r>
            <a:r>
              <a:rPr lang="th-TH" altLang="zh-HK" sz="3600" dirty="0">
                <a:solidFill>
                  <a:schemeClr val="bg1"/>
                </a:solidFill>
                <a:effectLst/>
                <a:highlight>
                  <a:srgbClr val="0033CC"/>
                </a:highlight>
                <a:ea typeface="新細明體" panose="02020500000000000000" pitchFamily="18" charset="-120"/>
                <a:cs typeface="Tahoma" panose="020B0604030504040204" pitchFamily="34" charset="0"/>
              </a:rPr>
              <a:t>การเข้าสุหนัตหรือไม่เข้าสุหนัตไม่เกิดประโยชน์อันใด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แต่ความเชื่อซึ่งแสดงออกเป็นการกระทำด้วยความรักนั้นสำคัญ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128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003D7FB-E773-47AC-95CA-945744537382}"/>
              </a:ext>
            </a:extLst>
          </p:cNvPr>
          <p:cNvSpPr txBox="1"/>
          <p:nvPr/>
        </p:nvSpPr>
        <p:spPr>
          <a:xfrm>
            <a:off x="457200" y="437347"/>
            <a:ext cx="115095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คำถามที่ต้องไตร่ตรอง: </a:t>
            </a:r>
            <a:endParaRPr lang="en-US" altLang="zh-HK" sz="40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การเข้าสุหนัตเป็นข้อพิสูจน์ของพระคุณและพรสำหรับชาวยิว </a:t>
            </a:r>
            <a:endParaRPr lang="en-US" altLang="zh-HK" sz="40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เหตุใดจึงมาขัดขวางไม่ให้ผู้คนได้รับความรอด</a:t>
            </a:r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1D2F86-A7DD-C802-5612-BC7F556D7DE6}"/>
              </a:ext>
            </a:extLst>
          </p:cNvPr>
          <p:cNvSpPr txBox="1"/>
          <p:nvPr/>
        </p:nvSpPr>
        <p:spPr>
          <a:xfrm>
            <a:off x="1756741" y="2991892"/>
            <a:ext cx="82022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การเข้าสุหนัตทำให้คิดว่านอกจากพระคุณแล้ว เราสามารถพึ่งพาตนเองเพื่อความรอดได้</a:t>
            </a:r>
            <a:endParaRPr lang="zh-TW" altLang="zh-HK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D1CE90-0D2F-E7E5-8C5D-3785EE85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175" y="4176659"/>
            <a:ext cx="3892826" cy="27016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517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6239370-A143-CF68-BA2D-A66E94403CA6}"/>
              </a:ext>
            </a:extLst>
          </p:cNvPr>
          <p:cNvSpPr txBox="1"/>
          <p:nvPr/>
        </p:nvSpPr>
        <p:spPr>
          <a:xfrm>
            <a:off x="246821" y="166189"/>
            <a:ext cx="116983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800" kern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altLang="zh-HK" sz="4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ความทุกขเวทนาจะเกิดแก่ทุกคนที่ประพฤติชั่ว </a:t>
            </a:r>
            <a:r>
              <a:rPr lang="th-TH" altLang="zh-HK" sz="5400" kern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แก่พวกยิวก่อนและแก่พวกกรีกด้วย</a:t>
            </a:r>
            <a:r>
              <a:rPr lang="en-US" altLang="zh-HK" sz="5400" kern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zh-TW" altLang="zh-HK" sz="5400" kern="100" dirty="0">
              <a:solidFill>
                <a:srgbClr val="00B0F0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en-US" altLang="zh-HK" sz="4800" kern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altLang="zh-HK" sz="4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แต่ศักดิ์ศรี เกียรติ และสันติสุข </a:t>
            </a:r>
            <a:r>
              <a:rPr lang="th-TH" altLang="zh-HK" sz="5400" kern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จะมีแก่ทุกคนที่ประพฤติดี แก่พวกยิวก่อนและแก่พวกกรีกด้วย</a:t>
            </a:r>
            <a:r>
              <a:rPr lang="en-US" altLang="zh-HK" sz="5400" kern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zh-TW" altLang="zh-HK" sz="5400" kern="100" dirty="0">
              <a:solidFill>
                <a:srgbClr val="00B0F0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en-US" altLang="zh-HK" sz="4800" kern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th-TH" altLang="zh-HK" sz="4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เพราะว่าพระเจ้าไม่ทรงเห็นแก่หน้าใครเลย</a:t>
            </a:r>
            <a:endParaRPr lang="zh-HK" altLang="en-US" sz="4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4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4C93696-F540-2898-17F1-E355A4A83314}"/>
              </a:ext>
            </a:extLst>
          </p:cNvPr>
          <p:cNvSpPr txBox="1"/>
          <p:nvPr/>
        </p:nvSpPr>
        <p:spPr>
          <a:xfrm>
            <a:off x="132522" y="89452"/>
            <a:ext cx="119269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26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เพราะฉะนั้นถ้าคนที่ไม่ได้เข้าสุหนัตยังประพฤติตามธรรมบัญญัติแล้ว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การที่เขาไม่ได้เข้าสุหนัตนั้น จะถือว่าเขาได้เข้าแล้วไม่ใช่หรือ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87CBEA-1A6D-4C2B-FFE6-A44F572F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818641"/>
            <a:ext cx="12198106" cy="38099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D26B85F-3D3E-FEE5-6C4C-C1EB3411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906" y="4785360"/>
            <a:ext cx="3114622" cy="207263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7930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CBF63EB-0108-79C8-61D0-54546931C5B2}"/>
              </a:ext>
            </a:extLst>
          </p:cNvPr>
          <p:cNvSpPr txBox="1"/>
          <p:nvPr/>
        </p:nvSpPr>
        <p:spPr>
          <a:xfrm>
            <a:off x="231913" y="149086"/>
            <a:ext cx="1185407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การที่คนต่างชาติสามารถปฏิบัติตามธรรมบัญญัติฉบับเต็มได้หรือไม่นั้น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ไม่ใช่ประเด็นสำคัญของการอภิปรายในที่นี้ 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เปาโลชี้ให้เห็นความหมายเบื้องหลังของการตั้งพิธีเข้าสุหนัตจากพระเจ้า ดังนั้น 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หากใครสามารถรักษา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บทบัญญัติทั้งหมด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ได้ 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แม้ว่าพวกเขาจะไม่ได้เข้าสุหนัต เขาก็ต้องนับเป็นประชากรของพระเจ้า 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เทียบเท่ากับผู้ที่เข้าสุหนัต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และจะได้รับความชอบธรรมด้วย</a:t>
            </a:r>
            <a:endParaRPr lang="zh-HK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4049E8-528D-EE41-397C-CC53B6324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39" y="4491650"/>
            <a:ext cx="4476143" cy="227304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632C20-0E88-DC99-051C-03A23FAD7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09"/>
          <a:stretch/>
        </p:blipFill>
        <p:spPr>
          <a:xfrm>
            <a:off x="6288175" y="4491650"/>
            <a:ext cx="1466998" cy="12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7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EFC85CF6-70FA-65B7-4017-C778BA6DD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270"/>
            <a:ext cx="124348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3000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27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และพวกที่ไม่เข้าสุหนัตทางร่างกาย แต่ประพฤติตามธรรมบัญญัติ </a:t>
            </a:r>
            <a:endParaRPr kumimoji="0" lang="th-TH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เขาจะ</a:t>
            </a:r>
            <a:r>
              <a:rPr kumimoji="0" lang="th-TH" altLang="zh-TW" sz="3600" b="0" i="0" u="sng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พิพากษา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圖片 100">
            <a:extLst>
              <a:ext uri="{FF2B5EF4-FFF2-40B4-BE49-F238E27FC236}">
                <a16:creationId xmlns:a16="http://schemas.microsoft.com/office/drawing/2014/main" id="{7635A018-C89F-3BE0-0CFE-1BE09EA7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1" y="745434"/>
            <a:ext cx="1192696" cy="6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D71F7E4B-93E8-FBE7-0783-A3E660B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805" y="699268"/>
            <a:ext cx="60292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bmk="_Hlk109244089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zh-TW" sz="3600" b="0" i="0" u="none" strike="noStrike" cap="none" normalizeH="0" baseline="0" dirty="0" err="1" bmk="_Hlk109244089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krinei</a:t>
            </a:r>
            <a:r>
              <a:rPr kumimoji="0" lang="en-US" altLang="zh-TW" sz="3600" b="0" i="0" u="none" strike="noStrike" cap="none" normalizeH="0" baseline="0" dirty="0" bmk="_Hlk109244089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th-TH" altLang="zh-TW" sz="3600" b="0" i="0" u="none" strike="noStrike" cap="none" normalizeH="0" baseline="0" dirty="0" bmk="_Hlk109244089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การพิจารณาคดีใน</a:t>
            </a:r>
            <a:r>
              <a:rPr kumimoji="0" lang="th-TH" altLang="zh-TW" sz="3600" b="0" i="0" u="none" strike="noStrike" cap="none" normalizeH="0" baseline="0" dirty="0" bmk="_Hlk109244089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ศาล</a:t>
            </a:r>
            <a:r>
              <a:rPr kumimoji="0" lang="en-US" altLang="zh-TW" sz="3600" b="0" i="0" u="none" strike="noStrike" cap="none" normalizeH="0" baseline="0" dirty="0" bmk="_Hlk109244089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9F0438-2D80-D84F-5639-FEECD473A22E}"/>
              </a:ext>
            </a:extLst>
          </p:cNvPr>
          <p:cNvSpPr txBox="1"/>
          <p:nvPr/>
        </p:nvSpPr>
        <p:spPr>
          <a:xfrm>
            <a:off x="129209" y="1391765"/>
            <a:ext cx="11887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5400" b="1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ท่าน</a:t>
            </a:r>
            <a:endParaRPr kumimoji="0" lang="en-US" altLang="zh-TW" sz="5400" b="1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ผู้มีประมวลธรรมบัญญัติและได้เข้าสุหนัตแล้ว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แต่ยังละเมิดธรรมบัญญัตินั้น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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คนที่ต้องดัดสิน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ค</a:t>
            </a:r>
            <a:r>
              <a:rPr kumimoji="0" lang="th-TH" altLang="zh-TW" sz="3600" b="0" i="0" u="none" strike="noStrike" cap="none" normalizeH="0" baseline="0" dirty="0" bmk="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นอื่น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แต่ถูกคนอื่นตัดสิน! นี่มันสถานการณ์แบบไหนกันนะ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0A85A7D-DB7D-988E-7613-56227258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6989" y="4452729"/>
            <a:ext cx="3775872" cy="24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18E7A58-B015-68BD-4E20-42FF7E58B18B}"/>
              </a:ext>
            </a:extLst>
          </p:cNvPr>
          <p:cNvSpPr txBox="1"/>
          <p:nvPr/>
        </p:nvSpPr>
        <p:spPr>
          <a:xfrm>
            <a:off x="117613" y="129209"/>
            <a:ext cx="119567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28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เพราะว่ายิวแท้ ไม่ใช่คนเป็นยิวแต่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ภายนอก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เท่านั้น และการเข้าสุหนัตแท้ก็ไม่ใช่การเข้าสุหนัตซึ่งปรากฏที่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เนื้อหนัง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เท่านั้น</a:t>
            </a:r>
            <a:endParaRPr lang="zh-HK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D3C850-3AE1-28EF-B6E7-7CC9BE66A629}"/>
              </a:ext>
            </a:extLst>
          </p:cNvPr>
          <p:cNvSpPr txBox="1"/>
          <p:nvPr/>
        </p:nvSpPr>
        <p:spPr>
          <a:xfrm>
            <a:off x="167308" y="1943769"/>
            <a:ext cx="118573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โลกตัดสินผู้คนตาม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เนื้อหนัง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(ยอห์น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8:15)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และสรรเสริญผู้คนที่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รูปร่างหน้าตา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โครินธ์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5:12)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แต่พระเจ้าทอดพระเนตร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จิตใจ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ของผู้คน (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เธสะโลนิกา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2:4)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ต่อหน้าพระพักตร์พระเจ้า การมีรูปลักษณ์ฝ่ายวิญญาณแต่ภายนอกยังไม่ได้ นอกจากนี้ เรายังต้องมีคุณสมบัติทาง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จิตวิญญาณภายใน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ด้วยเพื่อที่จะได้รับความพอพระทัยจากพระองค์และกลายเป็น "ชาวยิวที่แท้จริง" ซึ่งเป็นคนของพระเจ้าได้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43E5BA-8CD2-F010-213B-C4038DA4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527685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2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31495E0-DFEA-534D-B1C2-F100F64F0FBB}"/>
              </a:ext>
            </a:extLst>
          </p:cNvPr>
          <p:cNvSpPr txBox="1"/>
          <p:nvPr/>
        </p:nvSpPr>
        <p:spPr>
          <a:xfrm>
            <a:off x="218662" y="162701"/>
            <a:ext cx="1197333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คำถามเพื่อการไตร่ตรอง: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มีคริสเตียนจำนวนมากในทุกวันนี้ที่ใส่ใจในชื่อและการปฏิบัติภายนอก แต่ละเลยชีวิตภายใน ดังนั้นเปาโลจึงแนะนำผู้คนเช่นนี้: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th-TH" altLang="zh-HK" sz="2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 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ทิโมธี 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3:5 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</a:t>
            </a:r>
          </a:p>
          <a:p>
            <a:pPr marL="304800" indent="-304800"/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ยึดถือทางพระเจ้าแต่เพียงเปลือกนอก แต่ปฏิเสธฤทธิ์เดชของทางนั้น จงอย่าเกี่ยวข้องกับคนพวกนั้น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endParaRPr lang="zh-TW" altLang="zh-HK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E2AAE6-5F24-FE42-7AD8-A49D8A3E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471" y="4412975"/>
            <a:ext cx="2445026" cy="244502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7350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810C924-6492-65D2-38D3-1279F0A765FA}"/>
              </a:ext>
            </a:extLst>
          </p:cNvPr>
          <p:cNvSpPr txBox="1"/>
          <p:nvPr/>
        </p:nvSpPr>
        <p:spPr>
          <a:xfrm>
            <a:off x="327991" y="159026"/>
            <a:ext cx="117480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29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คนเป็นยิวแท้ คือคนที่เป็นยิว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ภายใน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และการเข้าสุหนัตแท้นั้นเป็นเรื่องของ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จิตใจ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ตามพระวิญญาณไม่ใช่ตามตัวบทบัญญัติ คนอย่างนั้นไม่ได้รับการยกย่องจากมนุษย์ แต่ได้รับจาก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พระเจ้า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5760EA7-CE19-7271-EBB5-C2F313DEB2D0}"/>
              </a:ext>
            </a:extLst>
          </p:cNvPr>
          <p:cNvSpPr txBox="1"/>
          <p:nvPr/>
        </p:nvSpPr>
        <p:spPr>
          <a:xfrm>
            <a:off x="559904" y="4390650"/>
            <a:ext cx="110721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กาลาเทีย 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1:10  </a:t>
            </a:r>
          </a:p>
          <a:p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บัดนี้ข้าพเจ้ากำลังแสวงหาการยอมรับจาก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มนุษย์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หรือจาก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พระเจ้า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 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ข้าพเจ้าอุตส่าห์เอาใจมนุษย์หรือ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 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ถ้าข้าพเจ้ากำลังเอาใจมนุษย์อยู่ ข้าพเจ้าก็ไม่ใช่ทาสของพระคริสต์</a:t>
            </a:r>
            <a:endParaRPr lang="zh-HK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44F9D2-4308-535B-4BB0-73A3E818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49" y="2041122"/>
            <a:ext cx="3852756" cy="25545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8AEF295-D495-5014-1265-3CEAC74D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000" y="2542693"/>
            <a:ext cx="2819400" cy="16192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5D952BA-1480-A13F-864E-EEAC0DE9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879" y="263765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1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91B7BF0-5047-D3C2-7AC2-E6B260FABE10}"/>
              </a:ext>
            </a:extLst>
          </p:cNvPr>
          <p:cNvSpPr txBox="1"/>
          <p:nvPr/>
        </p:nvSpPr>
        <p:spPr>
          <a:xfrm>
            <a:off x="785191" y="134035"/>
            <a:ext cx="110423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17</a:t>
            </a:r>
            <a:r>
              <a:rPr lang="th-TH" altLang="zh-HK" sz="4400" kern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แต่ถ้าท่านเรียกตัวเองว่ายิวและพึ่งธรรมบัญญัติ และอวดว่าตนมีความสัมพันธ์พิเศษกับพระเจ้า</a:t>
            </a:r>
            <a:endParaRPr lang="zh-HK" altLang="en-US" sz="4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A4F8B7-0F4F-6362-D234-E412710D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15" y="1455320"/>
            <a:ext cx="11121776" cy="523882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03919EB-A505-AB1D-23BB-F79E9996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19" y="2931687"/>
            <a:ext cx="1062903" cy="704678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E2CDC13D-A2A9-5D00-8AB1-6EC17517BF5A}"/>
              </a:ext>
            </a:extLst>
          </p:cNvPr>
          <p:cNvSpPr/>
          <p:nvPr/>
        </p:nvSpPr>
        <p:spPr>
          <a:xfrm>
            <a:off x="6440336" y="3460053"/>
            <a:ext cx="751840" cy="6146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1230615-D9F7-9385-8592-C5C2B0009A17}"/>
              </a:ext>
            </a:extLst>
          </p:cNvPr>
          <p:cNvSpPr/>
          <p:nvPr/>
        </p:nvSpPr>
        <p:spPr>
          <a:xfrm>
            <a:off x="10180386" y="3429000"/>
            <a:ext cx="751840" cy="6146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742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DEAE7D8-2C50-82D6-5491-10F4E5A2C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" y="274320"/>
            <a:ext cx="12121140" cy="62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8B94CFF-96E0-9213-68E3-90F09B198307}"/>
              </a:ext>
            </a:extLst>
          </p:cNvPr>
          <p:cNvSpPr txBox="1"/>
          <p:nvPr/>
        </p:nvSpPr>
        <p:spPr>
          <a:xfrm>
            <a:off x="248478" y="1233775"/>
            <a:ext cx="1156914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54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ลองคิดดู:</a:t>
            </a:r>
            <a:endParaRPr lang="en-US" altLang="zh-HK" sz="40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"</a:t>
            </a:r>
            <a:r>
              <a:rPr lang="th-TH" altLang="zh-HK" sz="4000" b="1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อวดว่าตนมีความสัมพันธ์พิเศษกับพระเจ้า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" ชาวยิวเชื่อว่ามีธรรมบัญญัติ  ดังนั้นพระเจ้าที่พวกเขานมัสการจึงเป็นพระเจ้าเที่ยงแท้องค์เดียว และคนอื่นๆ ทั้งหมดในโลกนมัสการพระเท็จ  คุณเห็นด้วยกับการโอ้อวดดังกล่าวหรือไม่</a:t>
            </a:r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 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ทำไม</a:t>
            </a:r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1242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EC0458-EDC4-A351-C715-AFE7915B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2" y="1605059"/>
            <a:ext cx="11946907" cy="435864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F5492EE-F7FE-94AC-41DB-5BD65C04701A}"/>
              </a:ext>
            </a:extLst>
          </p:cNvPr>
          <p:cNvSpPr txBox="1"/>
          <p:nvPr/>
        </p:nvSpPr>
        <p:spPr>
          <a:xfrm>
            <a:off x="2594112" y="540358"/>
            <a:ext cx="9465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000" b="1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อวดว่าตนมีความสัมพันธ์พิเศษกับพระเจ้า</a:t>
            </a:r>
            <a:endParaRPr lang="zh-HK" altLang="en-US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50F9156-0297-C21C-50B2-F488E7D6B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B72EE9F-49D6-85AF-B1F1-AB1B0189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3" y="701040"/>
            <a:ext cx="12026004" cy="5334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68DE770-3CD5-DD61-6DE9-EC2BFC79D97D}"/>
              </a:ext>
            </a:extLst>
          </p:cNvPr>
          <p:cNvSpPr/>
          <p:nvPr/>
        </p:nvSpPr>
        <p:spPr>
          <a:xfrm>
            <a:off x="8077200" y="4541520"/>
            <a:ext cx="4114800" cy="157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6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E43655-04AE-45B3-CD15-451A9BC5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4" y="102683"/>
            <a:ext cx="12002552" cy="537247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7141EC0-24A0-6C19-8EF5-9D5826FFA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88"/>
          <a:stretch/>
        </p:blipFill>
        <p:spPr>
          <a:xfrm>
            <a:off x="5943599" y="4780251"/>
            <a:ext cx="1920241" cy="20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4159D1B-5E6F-6497-AB33-23447A379457}"/>
              </a:ext>
            </a:extLst>
          </p:cNvPr>
          <p:cNvSpPr txBox="1"/>
          <p:nvPr/>
        </p:nvSpPr>
        <p:spPr>
          <a:xfrm>
            <a:off x="366091" y="305068"/>
            <a:ext cx="1145981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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วิกฤติ: หากเราคิดว่าตนเองเป็นคนฉลาดหลักแหลมจริงๆ เราสามารถชักนำคนตาบอด (คนทั้งโลก) ให้รู้จักพระเจ้าได้  แต่สิ่งที่หน้ากลัวคือ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ตัวเราเองยังไม่รู้จักทางของพระเจ้าอย่างดี  เหมือนคน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ตาบอด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นั้นจะนำคน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ตาบอด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คนอื่นๆ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ทั้งสองคนจะไม่ตกบ่อหรอกหรือ</a:t>
            </a:r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(ลูกา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6:39)  </a:t>
            </a:r>
          </a:p>
          <a:p>
            <a:endParaRPr lang="en-US" altLang="zh-HK" sz="4000" kern="0" dirty="0">
              <a:solidFill>
                <a:srgbClr val="12121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US" altLang="zh-HK" sz="4000" kern="0" dirty="0"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US" altLang="zh-HK" sz="4000" kern="0" dirty="0"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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ชาวยิวหลายคนยังคงคิดว่าตัวเอง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</a:t>
            </a:r>
            <a:endParaRPr lang="zh-HK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7B6B90-D39E-7697-0BAC-A58B3337D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" t="10955" r="7491" b="16487"/>
          <a:stretch/>
        </p:blipFill>
        <p:spPr>
          <a:xfrm>
            <a:off x="8980787" y="3276159"/>
            <a:ext cx="3042248" cy="27767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2845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1124</Words>
  <Application>Microsoft Office PowerPoint</Application>
  <PresentationFormat>寬螢幕</PresentationFormat>
  <Paragraphs>63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7</cp:revision>
  <dcterms:created xsi:type="dcterms:W3CDTF">2022-09-07T04:23:43Z</dcterms:created>
  <dcterms:modified xsi:type="dcterms:W3CDTF">2022-10-04T09:43:42Z</dcterms:modified>
</cp:coreProperties>
</file>