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6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0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9A78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B362AD-8CEB-6CA4-DF28-6FE481951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7C86CE1-AB4B-DEDA-AE3B-5A9ECBA3F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CD91CF-72E0-31FB-09B7-21233A71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19/4/2023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84B3B6-D6EA-A9D7-4143-5F543E69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20F86C-9465-7A5F-22B7-2F72C293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9271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2B0677-5BF2-C63F-E285-98CC3F30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6A5BD19-F421-4C8F-B84E-FF5E41AA9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50C058-2920-27DA-83FA-832307AB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19/4/2023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BA22A5-8847-658A-02B3-05934BDA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652D71-21F4-3311-E0E2-64A8D6DD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4668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FC70FF0-A75E-4F7D-2183-07FF5621C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1D6275A-D802-2702-1091-205CDF2E6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BA37CA-CEB7-573C-21D4-20DF8518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19/4/2023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A804DC-2BFD-507B-B1A0-7DEF6A66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F186D4-AD7C-DBF7-D424-03E81364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6146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259128-6E81-589C-B5DC-6EEBF8E1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48B7B2-92DD-D129-34E5-652DE29F3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541493-97F1-29F8-E014-C83E8342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19/4/2023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27EEA1-16B3-95AF-92AE-E9F7FF28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D42DEB-87C9-06D1-1AD4-9870CFE6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149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62E6A7-6040-4AEF-8B74-D2980D9B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D4DF019-3091-09E7-FAF1-AA7E87A21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53094B-E461-E90D-E193-4346705D3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19/4/2023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364A08-2C78-9F31-7064-2ADE35AB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66CB93-9125-4D2F-C48E-CDEEF2E6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074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AF1194-FC1A-538C-D83E-27ABD2FB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5DF70F-CFDF-FAF1-2702-DE0E0003A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BDB6902-DF3D-0CD5-233C-F3B3A8720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2188EDC-B3E9-1CB8-928C-3AA718EB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19/4/2023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DBC070-8E08-3588-503C-733981FF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EADB1A8-7760-B9F5-3CA0-48271D41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2545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B3FBB-90F7-8BA9-621F-4A89D5EB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B1BA939-59B5-5C1D-C51E-19FD741E0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0BDDCD-C129-5BA1-C367-9C0C7F148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132B902-FD41-88FF-6A02-B27087DA3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1BE0E1C-5018-B3D0-578B-E66C33FE3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0A7E0D4-D9A1-BD22-CAFF-D018FFE2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19/4/2023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6F8FB5F-CFF8-C062-D197-DCA00F9B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002C4FB-BF63-32AC-2179-C296F27D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0105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089934-CBBD-73C3-B48A-1384B4FC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930A6BD-52BB-3E36-102D-C2799D0B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19/4/2023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C3A2509-914C-4108-9544-672AA1BA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666653-B4C7-979A-140D-3E342064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4072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09A19ED-C044-1D35-972C-BA14FDC23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19/4/2023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71AC15B-5208-F60C-973E-EBE558F6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35DA81B-734A-A508-7244-85F2BD93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8625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33244F-7AE5-D0E1-8D03-716D15CB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ED30A1-A382-928F-8945-07A6034D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488E7CC-0B84-903A-50FD-A350A157A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FC7A58E-6DE2-33E6-B9D9-837357259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19/4/2023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E9601EF-D17B-70E4-0969-898B77EE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D49E310-D76F-D545-4180-B81BC232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600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3C8324-14D4-026D-1BDC-321C7D4E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A5C6E7F-6998-4BEC-0555-C9B6E90CE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8B7420B-7824-F89B-3B13-4D05DE6C8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2AE4E35-4E99-7C87-67AE-84448424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19/4/2023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673BAFB-3441-D869-3F1F-372974ED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BA9B55-80F6-92D9-2296-721411E7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7263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1EFC26-965E-C1ED-D621-81E2F84B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1D26793-6470-EF25-A021-D226117B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067A04-96FD-D5A3-7123-14AAB079C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7D98-3674-487D-9170-C1DEFF51F09B}" type="datetimeFigureOut">
              <a:rPr lang="zh-HK" altLang="en-US" smtClean="0"/>
              <a:t>19/4/2023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B9C915-2845-3BC4-64A9-DED45E080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976319-ECD6-479F-ADA6-67EA93B4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388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C8465CE-D997-4F22-0C85-09F85CACBC08}"/>
              </a:ext>
            </a:extLst>
          </p:cNvPr>
          <p:cNvSpPr txBox="1"/>
          <p:nvPr/>
        </p:nvSpPr>
        <p:spPr>
          <a:xfrm>
            <a:off x="367864" y="1931829"/>
            <a:ext cx="9796902" cy="4586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h-TH" altLang="zh-HK" sz="66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การให้กำลังใจ</a:t>
            </a:r>
            <a:endParaRPr lang="en-US" altLang="zh-HK" sz="6600" dirty="0"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h-TH" altLang="zh-HK" sz="66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ซึ่งกันและกัน</a:t>
            </a:r>
            <a:endParaRPr lang="en-US" altLang="zh-HK" sz="6600" dirty="0"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h-TH" altLang="zh-HK" sz="66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ในคริสตจักร </a:t>
            </a:r>
            <a:endParaRPr lang="en-US" altLang="zh-HK" sz="6600" dirty="0"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h-TH" altLang="zh-HK" sz="54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1</a:t>
            </a:r>
            <a:r>
              <a:rPr lang="en-US" altLang="zh-HK" sz="5400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5:1-3</a:t>
            </a:r>
            <a:r>
              <a:rPr lang="th-TH" altLang="zh-HK" sz="54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3</a:t>
            </a:r>
            <a:r>
              <a:rPr lang="en-US" altLang="zh-HK" sz="5400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(1)</a:t>
            </a:r>
            <a:endParaRPr lang="en-US" altLang="zh-HK" sz="54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87CA0B3-674F-EB9E-CF4D-08FE6AF88323}"/>
              </a:ext>
            </a:extLst>
          </p:cNvPr>
          <p:cNvSpPr txBox="1"/>
          <p:nvPr/>
        </p:nvSpPr>
        <p:spPr>
          <a:xfrm>
            <a:off x="472967" y="-639223"/>
            <a:ext cx="10238337" cy="3670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7200" b="1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CTC BS Book of Romans</a:t>
            </a:r>
            <a:endParaRPr lang="en-US" altLang="zh-TW" sz="7200" b="1" dirty="0">
              <a:solidFill>
                <a:srgbClr val="FF0000"/>
              </a:solidFill>
              <a:effectLst/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7200" b="1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บทที่</a:t>
            </a:r>
            <a:r>
              <a:rPr lang="en-US" altLang="zh-HK" sz="7200" b="1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zh-HK" sz="7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30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0CAF052-3CA5-51FB-4ED6-36BF87711FC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8552" y="966952"/>
            <a:ext cx="7043448" cy="589104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7C7BA4E-2568-A152-5009-F74D1F3708D3}"/>
              </a:ext>
            </a:extLst>
          </p:cNvPr>
          <p:cNvSpPr txBox="1"/>
          <p:nvPr/>
        </p:nvSpPr>
        <p:spPr>
          <a:xfrm>
            <a:off x="6371896" y="2103051"/>
            <a:ext cx="1626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ตักเตือน</a:t>
            </a:r>
            <a:endParaRPr lang="zh-HK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AE68D58-184D-866D-B8FC-1C48F6A28DC6}"/>
              </a:ext>
            </a:extLst>
          </p:cNvPr>
          <p:cNvSpPr txBox="1"/>
          <p:nvPr/>
        </p:nvSpPr>
        <p:spPr>
          <a:xfrm>
            <a:off x="5468007" y="2704175"/>
            <a:ext cx="9879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ดูแล</a:t>
            </a:r>
            <a:endParaRPr lang="zh-HK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456FDBC-20E8-8C35-42CF-0D9A98565FC6}"/>
              </a:ext>
            </a:extLst>
          </p:cNvPr>
          <p:cNvSpPr txBox="1"/>
          <p:nvPr/>
        </p:nvSpPr>
        <p:spPr>
          <a:xfrm>
            <a:off x="5664190" y="3630606"/>
            <a:ext cx="19128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ให้กำลังใจ</a:t>
            </a:r>
            <a:endParaRPr lang="zh-HK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44FB52C-4615-5664-DA03-921BF27BDD89}"/>
              </a:ext>
            </a:extLst>
          </p:cNvPr>
          <p:cNvSpPr txBox="1"/>
          <p:nvPr/>
        </p:nvSpPr>
        <p:spPr>
          <a:xfrm>
            <a:off x="6727049" y="2963653"/>
            <a:ext cx="1700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ปลอบโยน</a:t>
            </a:r>
            <a:endParaRPr lang="zh-HK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04BC091-FA1F-F74C-E917-AEEF8B3ED5C8}"/>
              </a:ext>
            </a:extLst>
          </p:cNvPr>
          <p:cNvSpPr txBox="1"/>
          <p:nvPr/>
        </p:nvSpPr>
        <p:spPr>
          <a:xfrm>
            <a:off x="8755962" y="2606285"/>
            <a:ext cx="10799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สอน</a:t>
            </a:r>
            <a:endParaRPr lang="zh-HK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C5E1966-E8C2-E0AD-ACF4-C7BD7FB6E724}"/>
              </a:ext>
            </a:extLst>
          </p:cNvPr>
          <p:cNvSpPr txBox="1"/>
          <p:nvPr/>
        </p:nvSpPr>
        <p:spPr>
          <a:xfrm>
            <a:off x="7987862" y="1997454"/>
            <a:ext cx="4142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แบกรับภาระของกันและกัน</a:t>
            </a:r>
            <a:endParaRPr lang="zh-HK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F365473-08AC-2881-00B9-92D01478BD40}"/>
              </a:ext>
            </a:extLst>
          </p:cNvPr>
          <p:cNvSpPr txBox="1"/>
          <p:nvPr/>
        </p:nvSpPr>
        <p:spPr>
          <a:xfrm>
            <a:off x="7656242" y="3793858"/>
            <a:ext cx="1868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ให้บริการ</a:t>
            </a:r>
            <a:endParaRPr lang="zh-HK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6C59F75-7207-2421-049D-3A2DF3498B1B}"/>
              </a:ext>
            </a:extLst>
          </p:cNvPr>
          <p:cNvSpPr txBox="1"/>
          <p:nvPr/>
        </p:nvSpPr>
        <p:spPr>
          <a:xfrm>
            <a:off x="8519404" y="3334434"/>
            <a:ext cx="2130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อธิษฐานเผื่อ</a:t>
            </a:r>
            <a:endParaRPr lang="zh-HK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3D945730-FAE9-A828-D47B-DD096125AA0A}"/>
              </a:ext>
            </a:extLst>
          </p:cNvPr>
          <p:cNvSpPr txBox="1"/>
          <p:nvPr/>
        </p:nvSpPr>
        <p:spPr>
          <a:xfrm>
            <a:off x="10108486" y="2852991"/>
            <a:ext cx="19742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สร้างขึ้น</a:t>
            </a:r>
            <a:endParaRPr lang="zh-HK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9F2DEC3-A4D6-0AE1-8A66-72921923E9F3}"/>
              </a:ext>
            </a:extLst>
          </p:cNvPr>
          <p:cNvSpPr txBox="1"/>
          <p:nvPr/>
        </p:nvSpPr>
        <p:spPr>
          <a:xfrm>
            <a:off x="10820494" y="3570612"/>
            <a:ext cx="12284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กระตุ้น</a:t>
            </a:r>
            <a:endParaRPr lang="zh-HK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31D47F62-FF89-F919-A036-38632CD8C78E}"/>
              </a:ext>
            </a:extLst>
          </p:cNvPr>
          <p:cNvSpPr txBox="1"/>
          <p:nvPr/>
        </p:nvSpPr>
        <p:spPr>
          <a:xfrm>
            <a:off x="5820532" y="1349671"/>
            <a:ext cx="6122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พระคัมภีร์บอกเราว่าจะเข้ากันได้อย่างไร</a:t>
            </a:r>
            <a:endParaRPr lang="zh-HK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144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4919B27-2518-409E-600D-AA4DB206E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58" t="43832" r="25086" b="23371"/>
          <a:stretch/>
        </p:blipFill>
        <p:spPr>
          <a:xfrm>
            <a:off x="126908" y="210206"/>
            <a:ext cx="11938183" cy="558099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F61F409-CED7-E1C1-749F-3F062EF60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1" y="5044964"/>
            <a:ext cx="5486400" cy="18288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4213839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7173179-2AE1-B225-DDC5-2E17C1B9A0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03" t="33103" r="24741" b="29655"/>
          <a:stretch/>
        </p:blipFill>
        <p:spPr>
          <a:xfrm>
            <a:off x="42625" y="-146653"/>
            <a:ext cx="12106750" cy="510753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F31D618-3D61-E4B3-8929-AD282DE2F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525" y="3909848"/>
            <a:ext cx="3974868" cy="294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98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D17DFF42-B2DB-1861-60EB-73840BC8B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48" t="36322" r="25949" b="23065"/>
          <a:stretch/>
        </p:blipFill>
        <p:spPr>
          <a:xfrm>
            <a:off x="0" y="94592"/>
            <a:ext cx="12105777" cy="574915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53773D21-3183-9C17-A0D1-853E484661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430"/>
          <a:stretch/>
        </p:blipFill>
        <p:spPr>
          <a:xfrm>
            <a:off x="10289628" y="4692869"/>
            <a:ext cx="1902372" cy="216513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97770C89-AE34-CE31-7D9D-FFA7125FE8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97" t="31264" b="34406"/>
          <a:stretch/>
        </p:blipFill>
        <p:spPr>
          <a:xfrm>
            <a:off x="7628478" y="5452750"/>
            <a:ext cx="2661150" cy="14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77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7831D56-D316-A481-DB0A-ED2623EB58E3}"/>
              </a:ext>
            </a:extLst>
          </p:cNvPr>
          <p:cNvSpPr txBox="1"/>
          <p:nvPr/>
        </p:nvSpPr>
        <p:spPr>
          <a:xfrm>
            <a:off x="394137" y="506527"/>
            <a:ext cx="11403725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9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และเพื่อให้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คนต่างชาติ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ได้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ถวายพระเกียรติ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แด่พระเจ้า เพราะพระเมตตาของพระองค์ ตามที่มีคำเขียนไว้ในพระคัมภีร์ว่า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14300"/>
            <a:r>
              <a:rPr lang="en-US" altLang="zh-HK" sz="32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เพราะเหตุนี้ ข้าพระองค์ขอสรรเสริญ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 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พระองค์ท่ามกลางประชาชาติ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14300"/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และร้องเพลงสรรเสริญพระนามของพระองค์</a:t>
            </a:r>
            <a:r>
              <a:rPr lang="en-US" altLang="zh-HK" sz="32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55600" indent="-203200"/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สดุดี 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18: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49 </a:t>
            </a:r>
          </a:p>
          <a:p>
            <a:pPr marL="355600" indent="-203200"/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เพราะฉะนั้น ข้าแต่พระยาห์เวห์ ข้าพระองค์จึงยกย่องพระองค์ท่ามกลาง</a:t>
            </a:r>
            <a:endParaRPr lang="en-US" altLang="zh-HK" sz="28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355600" indent="-203200"/>
            <a:r>
              <a:rPr lang="en-US" altLang="zh-HK" sz="28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บรรดาประชาชาติ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และร้องเพลงสดุดีพระนามของพระองค์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lang="th-TH" altLang="zh-HK" sz="2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พระคริสต์ไม่เพียงรับใช้เป็นผู้รับใช้ของชาวยิวเท่านั้น แต่ยังเป็นประโยชน์กับคนต่างชาติด้วย (การเข้าสุหนัตที่</a:t>
            </a:r>
            <a:r>
              <a:rPr lang="th-TH" altLang="zh-HK" sz="24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แท้จริง</a:t>
            </a:r>
            <a:r>
              <a:rPr lang="th-TH" altLang="zh-HK" sz="2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โรม </a:t>
            </a:r>
            <a:r>
              <a:rPr lang="en-US" altLang="zh-HK" sz="2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2:26; </a:t>
            </a:r>
            <a:r>
              <a:rPr lang="th-TH" altLang="zh-HK" sz="2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โคโลสี </a:t>
            </a:r>
            <a:r>
              <a:rPr lang="en-US" altLang="zh-HK" sz="2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2:11) </a:t>
            </a:r>
            <a:r>
              <a:rPr lang="th-TH" altLang="zh-HK" sz="2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แบบแรกคือการแสดงความ</a:t>
            </a:r>
            <a:r>
              <a:rPr lang="th-TH" altLang="zh-HK" sz="24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ซื่อสัตย์</a:t>
            </a:r>
            <a:r>
              <a:rPr lang="th-TH" altLang="zh-HK" sz="2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ของพระเจ้า (ข้อ </a:t>
            </a:r>
            <a:r>
              <a:rPr lang="en-US" altLang="zh-HK" sz="2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8) </a:t>
            </a:r>
            <a:r>
              <a:rPr lang="th-TH" altLang="zh-HK" sz="2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อย่างหลังคือเพื่อแสดงความ</a:t>
            </a:r>
            <a:r>
              <a:rPr lang="th-TH" altLang="zh-HK" sz="24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เมตตา</a:t>
            </a:r>
            <a:r>
              <a:rPr lang="th-TH" altLang="zh-HK" sz="2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ของพระองค์(ข้อ </a:t>
            </a:r>
            <a:r>
              <a:rPr lang="en-US" altLang="zh-HK" sz="2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9) 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อะไรคือความหมายของสิ่งที่พระคริสต์ทรงกระทำต่อชีวิตฉัน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sp>
        <p:nvSpPr>
          <p:cNvPr id="4" name="文字方塊 647">
            <a:extLst>
              <a:ext uri="{FF2B5EF4-FFF2-40B4-BE49-F238E27FC236}">
                <a16:creationId xmlns:a16="http://schemas.microsoft.com/office/drawing/2014/main" id="{D1B56355-B1BC-2378-4193-E60F0FAB43F0}"/>
              </a:ext>
            </a:extLst>
          </p:cNvPr>
          <p:cNvSpPr txBox="1"/>
          <p:nvPr/>
        </p:nvSpPr>
        <p:spPr>
          <a:xfrm>
            <a:off x="3952065" y="6039078"/>
            <a:ext cx="7998198" cy="803253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พระเยซูทรงช่วยเราไม่ว่าเราจะเป็นคนแบบไหน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40664E5-33C6-5613-4423-1CAC19866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67" r="22254"/>
          <a:stretch/>
        </p:blipFill>
        <p:spPr>
          <a:xfrm>
            <a:off x="10174014" y="980088"/>
            <a:ext cx="1848142" cy="253036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61324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97BB0381-DAD3-3FD0-8D14-80F8801852EC}"/>
              </a:ext>
            </a:extLst>
          </p:cNvPr>
          <p:cNvSpPr txBox="1"/>
          <p:nvPr/>
        </p:nvSpPr>
        <p:spPr>
          <a:xfrm>
            <a:off x="136634" y="360782"/>
            <a:ext cx="1097280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10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และมีคำกล่าวอีกว่า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14300"/>
            <a:r>
              <a:rPr lang="en-US" altLang="zh-HK" sz="40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40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ประชาชาติทั้งหลายเอ๋ย </a:t>
            </a:r>
            <a:endParaRPr lang="en-US" altLang="zh-HK" sz="4000" i="1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76200" indent="114300"/>
            <a:r>
              <a:rPr lang="en-US" altLang="zh-HK" sz="4000" i="1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th-TH" altLang="zh-HK" sz="40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จงชื่นชมยินดีกับ</a:t>
            </a:r>
            <a:endParaRPr lang="en-US" altLang="zh-HK" sz="4000" i="1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76200" indent="114300"/>
            <a:r>
              <a:rPr lang="en-US" altLang="zh-HK" sz="4000" i="1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40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ชนชาติของพระองค์</a:t>
            </a:r>
            <a:r>
              <a:rPr lang="en-US" altLang="zh-HK" sz="4000" i="1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จาก 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endParaRPr lang="en-US" altLang="zh-HK" sz="3600" b="1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เฉลยธรรมบัญญัติ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32:43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55600" indent="-2032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43“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จงยินดีเถิด ประชาชาติทั้งหลาย กับประชากรของพระองค์ เพราะพระองค์จะทรงแก้แค้นแทนโลหิตของผู้รับใช้ของพระองค์ และจะทรง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ทำการแก้แค้นศัตรู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ของพระองค์ และจะทรง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ลบมลทินแผ่นดินแห่งประชากร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ของพระองค์”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4B600BA-8741-8D44-F84C-818E5C7CC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728" y="3133"/>
            <a:ext cx="6636272" cy="391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2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1D559AD-F73A-FC32-210E-998DA398CDD8}"/>
              </a:ext>
            </a:extLst>
          </p:cNvPr>
          <p:cNvSpPr txBox="1"/>
          <p:nvPr/>
        </p:nvSpPr>
        <p:spPr>
          <a:xfrm>
            <a:off x="94591" y="0"/>
            <a:ext cx="1111994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HK" sz="18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ordia New" panose="020B0304020202020204" pitchFamily="34" charset="-34"/>
              </a:rPr>
              <a:t> 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ถึง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วิวรณ์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7:4, 9-10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และข้าพเจ้าได้ยินว่าจำนวนผู้ที่ได้รับการประทับตรามี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144,000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คน พวกที่ได้รับการประทับตราแล้วนั้นมาจาก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ทุกเผ่าในอิสราเอล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79400" indent="-203200"/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9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หลังจากนั้นมา ข้าพเจ้าเห็น และนี่แน่ะ มหาชนที่ไม่มีใครนับจำนวนได้ ที่มาจาก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ทุกประชาชาติ ทุกเผ่า ทุกชนชาติ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ทุกภาษา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ยืนอยู่หน้าพระที่นั่งและเฉพาะพระพักตร์พระเมษโปดก พวกเขาสวมเสื้อผ้าสีขาว และถือใบตาลอยู่ในมือ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10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พวกเขาร้องเสียงดังว่า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ความรอดขึ้นอยู่กับพระเจ้าของเราผู้ประทับบนพระที่นั่ง และขึ้นอยู่กับพระเมษโปดก”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จากพระคัมภีร์ข้างต้น ข้าพเจ้าเห็นเป็นภาพเช่นไร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74F4233-AF6C-8A34-4919-E2A55A887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920" y="3983422"/>
            <a:ext cx="3124080" cy="2785240"/>
          </a:xfrm>
          <a:prstGeom prst="rect">
            <a:avLst/>
          </a:prstGeom>
        </p:spPr>
      </p:pic>
      <p:sp>
        <p:nvSpPr>
          <p:cNvPr id="5" name="文字方塊 647">
            <a:extLst>
              <a:ext uri="{FF2B5EF4-FFF2-40B4-BE49-F238E27FC236}">
                <a16:creationId xmlns:a16="http://schemas.microsoft.com/office/drawing/2014/main" id="{671AF170-232D-A52A-C73E-05414FDBCADC}"/>
              </a:ext>
            </a:extLst>
          </p:cNvPr>
          <p:cNvSpPr txBox="1"/>
          <p:nvPr/>
        </p:nvSpPr>
        <p:spPr>
          <a:xfrm>
            <a:off x="3298134" y="5218295"/>
            <a:ext cx="5769786" cy="530864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800"/>
              </a:lnSpc>
            </a:pPr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ความรอดมีไว้สำหรับทุกคนบนโลก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42339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11C9E6C-F2AA-423F-E3EB-9E37E84EDF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38" t="30498" r="25517" b="16016"/>
          <a:stretch/>
        </p:blipFill>
        <p:spPr>
          <a:xfrm>
            <a:off x="0" y="0"/>
            <a:ext cx="12191999" cy="679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84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2549F39-E82C-19DB-0AB3-BE011FDDAC36}"/>
              </a:ext>
            </a:extLst>
          </p:cNvPr>
          <p:cNvSpPr txBox="1"/>
          <p:nvPr/>
        </p:nvSpPr>
        <p:spPr>
          <a:xfrm>
            <a:off x="315310" y="533394"/>
            <a:ext cx="10731062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12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และอิสยาห์กล่าวอีกว่า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14300"/>
            <a:r>
              <a:rPr lang="en-US" altLang="zh-HK" sz="36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6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รากแห่งเจสซีจะมา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&gt;&gt;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รากเหง้าของดาวิด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14300"/>
            <a:r>
              <a:rPr lang="th-TH" altLang="zh-HK" sz="36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คือผู้ที่จะทรงลุกขึ้นมาครอบครอง</a:t>
            </a:r>
            <a:endParaRPr lang="en-US" altLang="zh-HK" sz="3600" i="1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76200" indent="114300"/>
            <a:r>
              <a:rPr lang="en-US" altLang="zh-HK" sz="3600" i="1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</a:t>
            </a:r>
            <a:r>
              <a:rPr lang="th-TH" altLang="zh-HK" sz="36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บรรดาประชาชาติ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14300"/>
            <a:r>
              <a:rPr lang="en-US" altLang="zh-HK" sz="36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36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ประชาชาติทั้งหลาย</a:t>
            </a:r>
            <a:endParaRPr lang="en-US" altLang="zh-HK" sz="3600" i="1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76200" indent="114300"/>
            <a:r>
              <a:rPr lang="en-US" altLang="zh-HK" sz="36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th-TH" altLang="zh-HK" sz="36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จะ</a:t>
            </a:r>
            <a:r>
              <a:rPr lang="th-TH" altLang="zh-HK" sz="36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มีความหวังในพระองค์</a:t>
            </a:r>
            <a:r>
              <a:rPr lang="th-TH" altLang="zh-HK" sz="36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”</a:t>
            </a:r>
            <a:r>
              <a:rPr lang="en-US" altLang="zh-HK" sz="36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“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เจสซี”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เป็นบิดาของกษัตริย์ดาวิด (มัทธิว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1:6)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ซึ่งเป็นตัวแทนของชาวยิว ด้านหนึ่ง พระคริสต์ทรงเป็นทายาทของเจสซี ซึ่งมาจากเจสซี อีกด้านหนึ่ง พระคริสต์ก็เป็น "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ราก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ของเจสซี"ด้วย ซึ่งเป็น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ความหวังของต้นไม้โค่น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ของพวกยิว (อิสยาห์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11:1, 10-12, 16).</a:t>
            </a:r>
            <a:endParaRPr lang="zh-HK" altLang="en-US" sz="32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CEF7822-4757-74AF-2866-7A968C85C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553" y="2238702"/>
            <a:ext cx="4060771" cy="166621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0170D66-4C5C-7D19-5539-8B21834F8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806" y="35469"/>
            <a:ext cx="2701159" cy="270115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73152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7247CD0-4775-DB1E-FE04-7426C44ED88D}"/>
              </a:ext>
            </a:extLst>
          </p:cNvPr>
          <p:cNvSpPr txBox="1"/>
          <p:nvPr/>
        </p:nvSpPr>
        <p:spPr>
          <a:xfrm>
            <a:off x="315310" y="209674"/>
            <a:ext cx="11225048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203200"/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อิสยาห์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11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:16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จะมีทางหลวงจากอัสซีเรีย สำหรับคนที่เหลืออยู่ของ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ชนชาติพระองค์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เหมือนทางสำหรับ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อิสราเอล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เมื่อพวกเขาขึ้นมาจากแผ่นดินอียิปต์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1016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จินตนาการ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79400" indent="-2032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เนื่องจากการงานของพระคริสต์ ชาวยิวและคนต่างชาติจึงรวมกัน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เป็นหนึ่ง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(ข้อ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8-11) (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พระองค์ทรงเป็นพระเจ้าเหนือทุกสิ่ง) (กิจการ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10:36) “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พระองค์ทรงเป็นพระผู้ช่วยให้รอดของ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คนทั้งปวง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แม้กระทั่งพระผู้ช่วยให้รอดของผู้เชื่อ .” (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ทิโมธี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4:10);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หากเรานับถือพระองค์มาจริง ๆ เราต้องยอมรับ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ผู้อื่น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เป็นสาวกของพระคริสต์ด้วย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ชีวิตเราจะเปลี่ยนไปอย่างไรเมื่อเรารู้จักกับสิ่งนี้แล้ว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</a:t>
            </a:r>
            <a:endParaRPr lang="zh-HK" altLang="en-US" sz="3200" dirty="0"/>
          </a:p>
        </p:txBody>
      </p:sp>
      <p:sp>
        <p:nvSpPr>
          <p:cNvPr id="4" name="文字方塊 647">
            <a:extLst>
              <a:ext uri="{FF2B5EF4-FFF2-40B4-BE49-F238E27FC236}">
                <a16:creationId xmlns:a16="http://schemas.microsoft.com/office/drawing/2014/main" id="{920BADC6-EBFA-8A72-1437-09075104D000}"/>
              </a:ext>
            </a:extLst>
          </p:cNvPr>
          <p:cNvSpPr txBox="1"/>
          <p:nvPr/>
        </p:nvSpPr>
        <p:spPr>
          <a:xfrm>
            <a:off x="5704490" y="6088206"/>
            <a:ext cx="3944008" cy="510540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800"/>
              </a:lnSpc>
            </a:pPr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ให้ทุกคนมาหาพระเจ้า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86F7930-9618-E972-6C9C-CA2B3EC4F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498" y="4876800"/>
            <a:ext cx="2543502" cy="19812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72316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F72117A-B95E-2903-3EB3-AD085AC70342}"/>
              </a:ext>
            </a:extLst>
          </p:cNvPr>
          <p:cNvSpPr txBox="1"/>
          <p:nvPr/>
        </p:nvSpPr>
        <p:spPr>
          <a:xfrm>
            <a:off x="399393" y="147390"/>
            <a:ext cx="1109892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13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ขอพระเจ้าแห่งความหวังโปรดให้ท่านบริบูรณ์ด้วย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ความชื่นชมยินดี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และ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สันติสุขในความเชื่อ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เพื่อท่านจะได้เปี่ยมด้วยความหวังโดยฤทธิ์เดชแห่งพระวิญญาณบริสุทธิ์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ผู้เชื่อหลายคนขาดความสุขและความสงบสุขเพราะพวกเขา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04800" indent="-304800"/>
            <a:r>
              <a:rPr lang="en-US" altLang="zh-HK" sz="3200" kern="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ไม่รู้จัก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พระเจ้าที่พวกเขาเชื่อ พระองค์ไม่เพียงแต่พระเจ้าผู้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04800" indent="-304800"/>
            <a:r>
              <a:rPr lang="en-US" altLang="zh-HK" sz="3200" kern="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ทรงไถ่มนุษย์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แต่ยังเป็นพระเจ้าผู้ทรง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ให้ความหวัง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แก่ผู้คนด้วย พระเจ้าไม่เพียงแต่ใส่ใจเกี่ยวกับ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ชีวิตนิรันดร์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ของเราในอนาคตเท่านั้น แต่พระเจ้ายังสนใจเกี่ยวกับชีวิตของเราใน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ทุกวันนี้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ด้วย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เมื่อเราดำเนินกับพระเจ้าเช่นนี้ </a:t>
            </a:r>
            <a:endParaRPr lang="en-US" altLang="zh-HK" sz="3200" kern="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a typeface="新細明體" panose="02020500000000000000" pitchFamily="18" charset="-120"/>
                <a:cs typeface="Tahoma" panose="020B0604030504040204" pitchFamily="34" charset="0"/>
              </a:rPr>
              <a:t> 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เราควรเปลี่ยนแปลงชีวิตอย่างไรเพื่อให้เข้าคู่กันได้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482155A-716B-B725-E80F-A245E44AA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710" y="4267200"/>
            <a:ext cx="2627290" cy="25908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BA10D68-2328-B0E2-9299-8C5AB419E20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396450" y="5062045"/>
            <a:ext cx="1525315" cy="17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19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4273309-8CB6-911B-7F5B-C6AFF5F400B0}"/>
              </a:ext>
            </a:extLst>
          </p:cNvPr>
          <p:cNvSpPr txBox="1"/>
          <p:nvPr/>
        </p:nvSpPr>
        <p:spPr>
          <a:xfrm>
            <a:off x="147145" y="136148"/>
            <a:ext cx="1188720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200" b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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โรม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14:23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177800" indent="-101600"/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แต่คนที่มีความสงสัยอยู่นั้น ถ้าเขากินก็มีความผิด เพราะเขาไม่ได้กินตามที่ตนเชื่อ ทั้งนี้เพราะการกระทำใดๆ 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177800" indent="-101600"/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ที่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ไม่ได้เกิดจากความเชื่อก็เป็นบาป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ทั้งสิ้น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จงให้เป็นที่พอใจของเพื่อนบ้าน ไม่ใช่ของตนเอง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พวกเราซึ่งมีความเชื่อเข้มแข็ง ควรจะ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อดทน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ต่อข้อบกพร่องของคนที่อ่อนแอ ไม่ควรทำอะไร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ตามความพอใจของตัวเอง</a:t>
            </a:r>
            <a:r>
              <a:rPr lang="en-US" altLang="zh-HK" sz="36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“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ช่วย</a:t>
            </a:r>
            <a:r>
              <a:rPr lang="th-TH" altLang="zh-HK" sz="36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รับภาระของกันและกัน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”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กับผู้อื่น (กาลาเทีย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6:2)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ไม่เพียงแต่มีความ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อดทน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อย่างใจกว้างเท่านั้น แต่ยังเป็นการรับใช้ซึ่งกันและกันด้วย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ความรัก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(กาลาเทีย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5:13)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คนที่มีความเชื่อเข้มแข็งนี่นจึงต้องเรียงรู้การเห็นอกเห็นใจคน “อ่อนแอ”และไม่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ตามความพอใจของตัวเอง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ต่อไป เพราะเห็นว่าความเชื่อของพวกเขามีจุดอ่อนจึงกินแต่ผัก (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14:1-2)</a:t>
            </a:r>
            <a:endParaRPr lang="zh-HK" altLang="en-US" sz="36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1563112-AA4F-B457-E60E-9B0AE301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359" y="1202777"/>
            <a:ext cx="2175641" cy="122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12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3B011518-4B1F-EEF6-AE4D-7269AA4E2310}"/>
              </a:ext>
            </a:extLst>
          </p:cNvPr>
          <p:cNvSpPr txBox="1"/>
          <p:nvPr/>
        </p:nvSpPr>
        <p:spPr>
          <a:xfrm>
            <a:off x="241738" y="181957"/>
            <a:ext cx="11708524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3535" indent="-343535"/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ประโยชน์หลักสามประการของการ 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28600" indent="1029970"/>
            <a:r>
              <a:rPr lang="en-US" altLang="zh-HK" sz="3200" b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ไม่เน้นความชอบของตนเอง</a:t>
            </a:r>
            <a:r>
              <a:rPr lang="en-US" altLang="zh-HK" sz="3200" b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'':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เราทุกคนจง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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ทำให้เพื่อนบ้าน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พอใจ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เพื่อประโยชน์ในการ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เสริมสร้างความเชื่อ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ของเขา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  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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ได้รับ</a:t>
            </a:r>
            <a:r>
              <a:rPr lang="en-US" altLang="zh-HK" sz="3200" b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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: เพื่อนบ้านชื่นชมยินดีได้รับผลประโยชน์ในการ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                 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ใช้ชีวิตอย่างมีความเชื่อ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เอเฟซัส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4:15-16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15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แต่ให้เรายึดถือความจริงด้วยความรัก เพื่อจะเจริญขึ้นในทุกด้านสู่พระองค์ผู้เป็นศีรษะคือพระคริสต์</a:t>
            </a:r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 </a:t>
            </a:r>
            <a:r>
              <a:rPr lang="en-US" altLang="zh-HK" sz="32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16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เนื่องจากพระองค์นี้เอง ร่างกายทั้งหมดจึงได้รับการเชื่อมและประสานเข้าด้วยกันโดยทุกๆ ข้อต่อที่ประทานมานั้น และเมื่อแต่ละส่วนทำงานตามหน้าที่แล้ว</a:t>
            </a:r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 </a:t>
            </a:r>
          </a:p>
          <a:p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ก็ทำให้</a:t>
            </a:r>
            <a:r>
              <a:rPr lang="th-TH" altLang="zh-HK" sz="32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ร่างกายเจริญ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และ</a:t>
            </a:r>
            <a:r>
              <a:rPr lang="th-TH" altLang="zh-HK" sz="32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เสริมสร้างตนเอง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ขึ้นด้วยความรัก</a:t>
            </a:r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  </a:t>
            </a:r>
          </a:p>
          <a:p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ผลลัพธ์นี้นำพรอะไรมาสู่ชีวิตของเรา</a:t>
            </a:r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</a:t>
            </a:r>
            <a:endParaRPr lang="zh-HK" altLang="en-US" sz="3600" dirty="0"/>
          </a:p>
        </p:txBody>
      </p:sp>
      <p:sp>
        <p:nvSpPr>
          <p:cNvPr id="4" name="文字方塊 647">
            <a:extLst>
              <a:ext uri="{FF2B5EF4-FFF2-40B4-BE49-F238E27FC236}">
                <a16:creationId xmlns:a16="http://schemas.microsoft.com/office/drawing/2014/main" id="{6CB14F49-F1C5-7951-A19E-E73BE4854D51}"/>
              </a:ext>
            </a:extLst>
          </p:cNvPr>
          <p:cNvSpPr txBox="1"/>
          <p:nvPr/>
        </p:nvSpPr>
        <p:spPr>
          <a:xfrm>
            <a:off x="7119314" y="6223097"/>
            <a:ext cx="4421045" cy="452945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800"/>
              </a:lnSpc>
            </a:pPr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เสริมสร้างซึ่งกันและกัน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3074" name="Picture 2" descr="40 Bible Verses about Friendship - Encouraging Scripture Quotes">
            <a:extLst>
              <a:ext uri="{FF2B5EF4-FFF2-40B4-BE49-F238E27FC236}">
                <a16:creationId xmlns:a16="http://schemas.microsoft.com/office/drawing/2014/main" id="{2AA38182-EB60-CB14-8E6E-C0998852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641" y="0"/>
            <a:ext cx="3920359" cy="20483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757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B6C487C-84F6-8ACA-DC41-2C90F982CD37}"/>
              </a:ext>
            </a:extLst>
          </p:cNvPr>
          <p:cNvSpPr txBox="1"/>
          <p:nvPr/>
        </p:nvSpPr>
        <p:spPr>
          <a:xfrm>
            <a:off x="283779" y="107274"/>
            <a:ext cx="11708524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เพราะว่า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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พระคริสต์ไม่ทรงทำสิ่งที่พอพระทัยพระองค์เอง ตามที่มีคำเขียนไว้ในพระคัมภีร์ว่า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</a:p>
          <a:p>
            <a:r>
              <a:rPr lang="en-US" altLang="zh-HK" sz="4000" i="1" kern="0" dirty="0">
                <a:solidFill>
                  <a:srgbClr val="12121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en-US" altLang="zh-HK" sz="40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40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คำพูดเยาะเย้ยของบรรดาผู้ที่เยาะเย้ยท่าน </a:t>
            </a:r>
            <a:endParaRPr lang="en-US" altLang="zh-HK" sz="4000" i="1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i="1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</a:t>
            </a:r>
            <a:r>
              <a:rPr lang="th-TH" altLang="zh-HK" sz="40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ตกอยู่แก่ข้าพระองค์”</a:t>
            </a:r>
            <a:r>
              <a:rPr lang="en-US" altLang="zh-HK" sz="40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endParaRPr lang="en-US" altLang="zh-HK" sz="36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304800" indent="-304800"/>
            <a:endParaRPr lang="en-US" altLang="zh-HK" sz="3600" kern="0" dirty="0">
              <a:solidFill>
                <a:srgbClr val="121212"/>
              </a:solidFill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304800" indent="-304800"/>
            <a:endParaRPr lang="en-US" altLang="zh-HK" sz="36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304800" indent="-304800"/>
            <a:endParaRPr lang="en-US" altLang="zh-HK" sz="3600" kern="0" dirty="0">
              <a:solidFill>
                <a:srgbClr val="121212"/>
              </a:solidFill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304800" indent="-3048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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ได้รับ</a:t>
            </a:r>
            <a:r>
              <a:rPr lang="en-US" altLang="zh-HK" sz="4000" b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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: </a:t>
            </a:r>
          </a:p>
          <a:p>
            <a:pPr marL="304800" indent="-3048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สามารถ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เลียนแบบ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พระคริสต์ เต็มใจอดทนต่อการดูถูกของผู้อื่น และพิสูจน์ว่าเราเป็น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คนของพระเจ้า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6E93D2C-8449-BB7C-F078-D17A0CD9C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855" y="1465483"/>
            <a:ext cx="6442889" cy="429418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89A7F06-E67F-28C6-AB6A-F21A7183B7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0117" y="3373217"/>
            <a:ext cx="2019300" cy="20193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5026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959418F2-34C4-2791-0C3A-C14862696258}"/>
              </a:ext>
            </a:extLst>
          </p:cNvPr>
          <p:cNvSpPr txBox="1"/>
          <p:nvPr/>
        </p:nvSpPr>
        <p:spPr>
          <a:xfrm>
            <a:off x="336331" y="135759"/>
            <a:ext cx="11056883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indent="101600"/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สดุดี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69:8-9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55600" indent="-203200"/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8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ข้าพระองค์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กลายเป็นแขกแปลกหน้าสำหรับพี่น้อง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และเป็นคนต่างด้าวสำหรับบุตรทั้งหลายของมารดา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355600" indent="-203200"/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9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ความร้อนใจในเรื่องพระนิเวศของพระองค์ได้เผาผลาญข้าพระองค์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355600" indent="-2032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คำเยาะเย้ยของผู้ที่เยาะเย้ยพระองค์ตกแก่ข้าพระองค์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406400" indent="-4064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เปาโลอ้างถ้อยคำในพันธสัญญาเดิมเพื่อพิสูจน์ว่า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406400" indent="-406400"/>
            <a:r>
              <a:rPr lang="en-US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พระคริสต์ไม่ได้ทำให้ตัวเองพอใจ 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406400" indent="-406400"/>
            <a:r>
              <a:rPr lang="en-US" altLang="zh-HK" sz="32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เพราะสิ่งที่เกิดขึ้นในอดีตที่เขียนไว้ในพระคัมภีร์ก็จะ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406400" indent="-406400"/>
            <a:r>
              <a:rPr lang="en-US" altLang="zh-HK" sz="32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เกิดขึ้นกับคนที่เป็นคนของพระเจ้าด้วย (ยอห์น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17:14) 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ตามพระคัมภีร์ พรที่เราได้รับคือ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:</a:t>
            </a:r>
            <a:endParaRPr lang="zh-HK" altLang="en-US" sz="3600" dirty="0"/>
          </a:p>
        </p:txBody>
      </p:sp>
      <p:sp>
        <p:nvSpPr>
          <p:cNvPr id="4" name="文字方塊 647">
            <a:extLst>
              <a:ext uri="{FF2B5EF4-FFF2-40B4-BE49-F238E27FC236}">
                <a16:creationId xmlns:a16="http://schemas.microsoft.com/office/drawing/2014/main" id="{4F4D5309-424C-0856-8634-74EEB08286D8}"/>
              </a:ext>
            </a:extLst>
          </p:cNvPr>
          <p:cNvSpPr txBox="1"/>
          <p:nvPr/>
        </p:nvSpPr>
        <p:spPr>
          <a:xfrm>
            <a:off x="4607341" y="6021263"/>
            <a:ext cx="5955556" cy="426720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800"/>
              </a:lnSpc>
            </a:pPr>
            <a:r>
              <a:rPr lang="th-TH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ทนทุกข์ร่วมกับพระเยซู</a:t>
            </a:r>
            <a:endParaRPr lang="zh-TW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0311370-6F07-80E0-36F7-DE4B1ABB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015" y="3269805"/>
            <a:ext cx="2017986" cy="358819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07828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223F65B-82D0-C0B7-063B-B37C30A56E49}"/>
              </a:ext>
            </a:extLst>
          </p:cNvPr>
          <p:cNvSpPr txBox="1"/>
          <p:nvPr/>
        </p:nvSpPr>
        <p:spPr>
          <a:xfrm>
            <a:off x="147145" y="274290"/>
            <a:ext cx="11571890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4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เพราะว่าสิ่งที่เขียนไว้ในสมัยก่อนนั้น ก็เขียนไว้เพื่อ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สั่งสอน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 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304800"/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 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ทิโมธี 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3:16-17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533400" indent="-304800"/>
            <a:r>
              <a:rPr lang="en-US" altLang="zh-HK" sz="28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16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พระคัมภีร์ทุกตอนได้รับการดลใจจากพระเจ้า และ</a:t>
            </a:r>
            <a:r>
              <a:rPr lang="th-TH" altLang="zh-HK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เป็นประโยชน์ในการสอน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การตักเตือนว่ากล่าว การแก้ไขสิ่งผิด และการอบรมในความชอบธรรม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28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17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เพื่อคนของพระเจ้าจะมีความสามารถและ</a:t>
            </a:r>
            <a:r>
              <a:rPr lang="th-TH" altLang="zh-HK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พรักพร้อมเพื่อการดีทุกอย่าง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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เพื่อเราจะได้มี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ความหวัง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โดยความทรหดอดทน และโดยการหนุนใจจากพระคัมภีร์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457200" indent="-304800"/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 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โครินธ์ 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1:4 </a:t>
            </a:r>
            <a:r>
              <a:rPr lang="th-TH" altLang="zh-HK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พระองค์ผู้ทรงหนุนใจเรา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ในความยากลำบากทั้งหมดของเรา เพื่อ</a:t>
            </a:r>
            <a:r>
              <a:rPr lang="th-TH" altLang="zh-HK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เราจะสามารถหนุนใจคนทั้งหลาย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ที่มีความยากลำบากอย่างใดอย่างหนึ่งได้ด้วยการหนุนใจ ซึ่งเราเองได้รับจากพระเจ้า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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ได้รับ</a:t>
            </a:r>
            <a:r>
              <a:rPr lang="en-US" altLang="zh-HK" sz="3200" b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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:</a:t>
            </a:r>
            <a:r>
              <a:rPr lang="th-TH" altLang="zh-HK" sz="2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เนื่องจากคำสอนในพระคัมภีร์ เราสามารถเรียนรู้จากแบบอย่างความอดทนและการทนทุกข์ของพระคริสต์ เราจึงได้รับการปลอบโยน และเนื่องจากงานของพระคริสต์ เราจึง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มีความหวังสำหรับอนาคต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 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พรแบบไหนที่ชีวิตมีความหวังจะนำมาสู่ชีวิตเรา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</a:t>
            </a:r>
            <a:endParaRPr lang="zh-HK" altLang="en-US" sz="2800" dirty="0"/>
          </a:p>
        </p:txBody>
      </p:sp>
      <p:sp>
        <p:nvSpPr>
          <p:cNvPr id="4" name="文字方塊 647">
            <a:extLst>
              <a:ext uri="{FF2B5EF4-FFF2-40B4-BE49-F238E27FC236}">
                <a16:creationId xmlns:a16="http://schemas.microsoft.com/office/drawing/2014/main" id="{B14A7586-550B-D9D2-75A3-8D39DE8F1F39}"/>
              </a:ext>
            </a:extLst>
          </p:cNvPr>
          <p:cNvSpPr txBox="1"/>
          <p:nvPr/>
        </p:nvSpPr>
        <p:spPr>
          <a:xfrm>
            <a:off x="8040414" y="5805782"/>
            <a:ext cx="3888827" cy="521445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แบ่งปันตามมุมมองของคุณ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2E52CCD-9D1F-E052-5439-720B0B19C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3503" y="0"/>
            <a:ext cx="2028497" cy="13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59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7F02313-F255-D5B4-4BD8-D6E4B951EB95}"/>
              </a:ext>
            </a:extLst>
          </p:cNvPr>
          <p:cNvSpPr txBox="1"/>
          <p:nvPr/>
        </p:nvSpPr>
        <p:spPr>
          <a:xfrm>
            <a:off x="331075" y="76064"/>
            <a:ext cx="11529849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สรุปง่ายๆ เมื่อคนเราอยู่ในแส้งทางที่แสวงหาแต่ความสุขของตนเอง เราจะตัดสินและทำร้ายกันเองโดยธรรมชาติ แต่ถ้าดำเนินชีวิตตามหลักการไม่แสวงหาความสุขของตนเอง เราจะ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"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ทำให้เพื่อนบ้าน</a:t>
            </a:r>
            <a:r>
              <a:rPr lang="th-TH" altLang="zh-HK" sz="36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พอใจ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…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…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สร้าง</a:t>
            </a:r>
            <a:r>
              <a:rPr lang="th-TH" altLang="zh-HK" sz="36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ความเชื่อ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ของเขา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"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(2)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, "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เป็น</a:t>
            </a:r>
            <a:r>
              <a:rPr lang="th-TH" altLang="zh-HK" sz="36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น้ำหนึ่งใจเดียวกัน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โดยพระเยซูคริสต์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"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(5)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, "</a:t>
            </a:r>
            <a:r>
              <a:rPr lang="th-TH" altLang="zh-HK" sz="36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ต้อนรับ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กันและกัน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"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(7)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ดังนั้น คริสตจักรจึงดึงดูดผู้คนให้เข้าร่วมได้ (กิจการ 2:47) ก็ขึ้นอยู่กับทุกคนเต็มใจดำเนินชีวิตตามแบบอย่างของ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พระคริสต์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หรือไม่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คริสตจักรที่เราอยู่ตอนนี้สามารถดึงดูดผู้คน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ให้เข้าร่วมได้หรือไม่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19F9931-6DEE-0FC2-FFE2-87429AED0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097" y="4204138"/>
            <a:ext cx="2662382" cy="265386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5F95212-E729-FD50-06F6-25347EB99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731" y="5101404"/>
            <a:ext cx="3024811" cy="175659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64741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C23D41A-74BC-2E60-F4FA-F5BA2E499B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76" t="27586" r="25344" b="11111"/>
          <a:stretch/>
        </p:blipFill>
        <p:spPr>
          <a:xfrm>
            <a:off x="147143" y="220717"/>
            <a:ext cx="11719036" cy="652494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B134D79-9749-3583-97F2-80EC453B6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2386" y="1064845"/>
            <a:ext cx="1639614" cy="109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02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8F816F8-5A7A-9F39-88C9-AAA4BBEC89F3}"/>
              </a:ext>
            </a:extLst>
          </p:cNvPr>
          <p:cNvSpPr txBox="1"/>
          <p:nvPr/>
        </p:nvSpPr>
        <p:spPr>
          <a:xfrm>
            <a:off x="325821" y="83208"/>
            <a:ext cx="11540358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6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เพื่อท่านจะได้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พร้อมใจกัน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สรรเสริญพระเจ้า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ผู้ทรงเป็นพระบิดาของพระเยซูคริสต์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องค์พระผู้เป็นเจ้าของเรา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การสรรเสริญสากลที่แท้จริง: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วิวรณ์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5:13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55600" indent="-2032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แล้วข้าพเจ้าได้ยินเสียงสิ่งที่ทรงสร้างทั้งหมด ทั้งในสวรรค์ บนแผ่นดินโลก ใต้แผ่นดินโลก ในมหาสมุทร และทุกสิ่งซึ่งอยู่ในที่เหล่านั้น ร้องว่า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“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ขอให้คำสดุดี พระเกียรติ พระสิริและอานุภาพ จงมีแด่พระองค์ผู้ประทับบนพระที่นั่งและแด่พระเมษโปดก ตลอดไปเป็นนิตย์”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 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ในการสรรเสริญสากลนี้ คุณพบว่ามีองค์ประกอบอะไรบ้าง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</a:t>
            </a:r>
            <a:endParaRPr lang="zh-HK" altLang="en-US" sz="36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CF94AA1-6E83-7DA1-0451-94B3D5BD1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545" y="620110"/>
            <a:ext cx="3510455" cy="248173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43550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3844</TotalTime>
  <Words>1705</Words>
  <Application>Microsoft Office PowerPoint</Application>
  <PresentationFormat>寬螢幕</PresentationFormat>
  <Paragraphs>110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cw ip</dc:creator>
  <cp:lastModifiedBy>cw ip</cp:lastModifiedBy>
  <cp:revision>67</cp:revision>
  <dcterms:created xsi:type="dcterms:W3CDTF">2022-09-07T04:23:43Z</dcterms:created>
  <dcterms:modified xsi:type="dcterms:W3CDTF">2023-04-19T07:17:36Z</dcterms:modified>
</cp:coreProperties>
</file>