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B362AD-8CEB-6CA4-DF28-6FE4819517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7C86CE1-AB4B-DEDA-AE3B-5A9ECBA3FF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4CD91CF-72E0-31FB-09B7-21233A716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21/9/2022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E84B3B6-D6EA-A9D7-4143-5F543E698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D20F86C-9465-7A5F-22B7-2F72C293A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9271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2B0677-5BF2-C63F-E285-98CC3F30F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6A5BD19-F421-4C8F-B84E-FF5E41AA9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50C058-2920-27DA-83FA-832307ABA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21/9/2022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8BA22A5-8847-658A-02B3-05934BDAA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A652D71-21F4-3311-E0E2-64A8D6DDE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6687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FC70FF0-A75E-4F7D-2183-07FF5621C8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1D6275A-D802-2702-1091-205CDF2E6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DBA37CA-CEB7-573C-21D4-20DF85188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21/9/2022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A804DC-2BFD-507B-B1A0-7DEF6A662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FF186D4-AD7C-DBF7-D424-03E813641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6146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259128-6E81-589C-B5DC-6EEBF8E1E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948B7B2-92DD-D129-34E5-652DE29F3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3541493-97F1-29F8-E014-C83E83420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21/9/2022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E27EEA1-16B3-95AF-92AE-E9F7FF28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D42DEB-87C9-06D1-1AD4-9870CFE63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3149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62E6A7-6040-4AEF-8B74-D2980D9B3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D4DF019-3091-09E7-FAF1-AA7E87A21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553094B-E461-E90D-E193-4346705D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21/9/2022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F364A08-2C78-9F31-7064-2ADE35ABA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66CB93-9125-4D2F-C48E-CDEEF2E68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9074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AF1194-FC1A-538C-D83E-27ABD2FBB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45DF70F-CFDF-FAF1-2702-DE0E0003A2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BDB6902-DF3D-0CD5-233C-F3B3A8720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2188EDC-B3E9-1CB8-928C-3AA718EB5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21/9/2022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EDBC070-8E08-3588-503C-733981FF2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EADB1A8-7760-B9F5-3CA0-48271D41B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545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EB3FBB-90F7-8BA9-621F-4A89D5EB2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B1BA939-59B5-5C1D-C51E-19FD741E0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B0BDDCD-C129-5BA1-C367-9C0C7F148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132B902-FD41-88FF-6A02-B27087DA38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1BE0E1C-5018-B3D0-578B-E66C33FE3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0A7E0D4-D9A1-BD22-CAFF-D018FFE2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21/9/2022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6F8FB5F-CFF8-C062-D197-DCA00F9B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002C4FB-BF63-32AC-2179-C296F27D9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0105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089934-CBBD-73C3-B48A-1384B4FCE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930A6BD-52BB-3E36-102D-C2799D0B8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21/9/2022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C3A2509-914C-4108-9544-672AA1BA6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3666653-B4C7-979A-140D-3E3420643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4072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09A19ED-C044-1D35-972C-BA14FDC23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21/9/2022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71AC15B-5208-F60C-973E-EBE558F61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35DA81B-734A-A508-7244-85F2BD931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8625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33244F-7AE5-D0E1-8D03-716D15CBF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0ED30A1-A382-928F-8945-07A6034D2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488E7CC-0B84-903A-50FD-A350A157A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FC7A58E-6DE2-33E6-B9D9-837357259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21/9/2022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E9601EF-D17B-70E4-0969-898B77EE6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D49E310-D76F-D545-4180-B81BC232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8600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3C8324-14D4-026D-1BDC-321C7D4E9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A5C6E7F-6998-4BEC-0555-C9B6E90CEA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8B7420B-7824-F89B-3B13-4D05DE6C8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2AE4E35-4E99-7C87-67AE-84448424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21/9/2022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673BAFB-3441-D869-3F1F-372974ED0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DBA9B55-80F6-92D9-2296-721411E71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7263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51EFC26-965E-C1ED-D621-81E2F84B2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1D26793-6470-EF25-A021-D226117BB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067A04-96FD-D5A3-7123-14AAB079C9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A7D98-3674-487D-9170-C1DEFF51F09B}" type="datetimeFigureOut">
              <a:rPr lang="zh-HK" altLang="en-US" smtClean="0"/>
              <a:t>21/9/2022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B9C915-2845-3BC4-64A9-DED45E0807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8976319-ECD6-479F-ADA6-67EA93B4F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388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75D55762-0F7B-6D0B-63BB-0EE24C77B914}"/>
              </a:ext>
            </a:extLst>
          </p:cNvPr>
          <p:cNvSpPr txBox="1"/>
          <p:nvPr/>
        </p:nvSpPr>
        <p:spPr>
          <a:xfrm>
            <a:off x="1381540" y="2487687"/>
            <a:ext cx="9404902" cy="1644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altLang="zh-HK" sz="40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CTC BS Book of Romans</a:t>
            </a:r>
            <a:endParaRPr lang="zh-TW" altLang="zh-HK" sz="4000" kern="100" dirty="0"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r>
              <a:rPr lang="th-TH" altLang="zh-HK" sz="4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บทที่ </a:t>
            </a:r>
            <a:r>
              <a:rPr lang="en-US" altLang="zh-HK" sz="4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US" altLang="zh-HK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altLang="zh-HK" sz="4000" dirty="0"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มันเป็นปัญหาของชาวยิวเท่านั้น</a:t>
            </a:r>
            <a:r>
              <a:rPr lang="en-US" altLang="zh-HK" sz="4000" dirty="0"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?  </a:t>
            </a:r>
          </a:p>
          <a:p>
            <a:r>
              <a:rPr lang="en-US" altLang="zh-HK" sz="4000" dirty="0">
                <a:latin typeface="Tahoma" panose="020B060403050404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                                             </a:t>
            </a:r>
            <a:r>
              <a:rPr lang="th-TH" altLang="zh-HK" sz="3600" dirty="0"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2</a:t>
            </a:r>
            <a:r>
              <a:rPr lang="en-US" altLang="zh-HK" sz="3600" dirty="0"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:1-</a:t>
            </a:r>
            <a:r>
              <a:rPr lang="th-TH" altLang="zh-HK" sz="3600" dirty="0"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16</a:t>
            </a:r>
            <a:endParaRPr lang="zh-HK" altLang="en-US" sz="36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849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49DB39B-4BFA-0EA6-9A86-567F51C52B88}"/>
              </a:ext>
            </a:extLst>
          </p:cNvPr>
          <p:cNvSpPr txBox="1"/>
          <p:nvPr/>
        </p:nvSpPr>
        <p:spPr>
          <a:xfrm>
            <a:off x="268357" y="96910"/>
            <a:ext cx="11923643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baseline="300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12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พวกที่ไม่มีธรรมบัญญัติและทำบาป จะต้องพินาศโดย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ไม่อ้าง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ธรรมบัญญัติ และพวกที่มีธรรมบัญญัติและทำบาป ก็จะต้องถูกพิพากษา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ตาม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ธรรมบัญญัติ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 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Wingdings" panose="05000000000000000000" pitchFamily="2" charset="2"/>
              </a:rPr>
              <a:t>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การอธิบายความจริง: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บาปคือบาป สิ่งที่สำคัญคือความจริงที่ว่ามีบาป ไม่ใช่ว่าจะมี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ธรรมบัญญัติ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หรือไม่ และพระเจ้าจะทรงพิพากษาผู้คนตามความรู้ในธรรมบัญญัติ ตาม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ธรรมบัญญัติ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ของชาวยิว และตาม</a:t>
            </a:r>
            <a:r>
              <a:rPr lang="th-TH" altLang="zh-HK" sz="32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จิตสำนึก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ของคนต่างชาติ (โรม 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2:15)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ผู้ที่พระเจ้าให้มากขึ้นก็จะรับการพิพากษาหนักกว่า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31263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8EF8DDBB-33EC-043E-A29D-857418620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787"/>
            <a:ext cx="25667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TW" sz="32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อพยพ </a:t>
            </a:r>
            <a:r>
              <a:rPr kumimoji="0" lang="en-US" altLang="zh-TW" sz="32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19:5-6</a:t>
            </a:r>
            <a:endParaRPr kumimoji="0" lang="en-US" altLang="zh-TW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F65D055-5B07-6BC7-08A4-99F7091F1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2530"/>
            <a:ext cx="12537407" cy="3026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600" b="0" i="0" u="none" strike="noStrike" cap="none" normalizeH="0" baseline="30000" dirty="0">
              <a:ln>
                <a:noFill/>
              </a:ln>
              <a:solidFill>
                <a:srgbClr val="121212"/>
              </a:solidFill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600" b="0" i="0" u="none" strike="noStrike" cap="none" normalizeH="0" baseline="3000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ฉะนั้น ถ้าพวกเจ้า</a:t>
            </a: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ฟังเสียง</a:t>
            </a: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เราจริงๆ และรักษา</a:t>
            </a: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พันธสัญญา</a:t>
            </a: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ของเราไว้ </a:t>
            </a:r>
            <a:endParaRPr kumimoji="0" lang="en-US" altLang="zh-TW" sz="3600" b="0" i="0" u="none" strike="noStrike" cap="none" normalizeH="0" baseline="0" dirty="0">
              <a:ln>
                <a:noFill/>
              </a:ln>
              <a:solidFill>
                <a:srgbClr val="121212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พวกเจ้าจะเป็น</a:t>
            </a: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ของล้ำค่า</a:t>
            </a: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ของเราที่เราเลือกสรรจากท่ามกลาง</a:t>
            </a:r>
            <a:endParaRPr kumimoji="0" lang="en-US" altLang="zh-TW" sz="3600" b="0" i="0" u="none" strike="noStrike" cap="none" normalizeH="0" baseline="0" dirty="0">
              <a:ln>
                <a:noFill/>
              </a:ln>
              <a:solidFill>
                <a:srgbClr val="121212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ชนชาติทั้งปวง</a:t>
            </a:r>
            <a:r>
              <a:rPr kumimoji="0" lang="en-US" altLang="zh-TW" sz="36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เพราะแผ่นดินทั้งสิ้นเป็นของเรา</a:t>
            </a:r>
            <a:r>
              <a:rPr kumimoji="0" lang="en-US" altLang="zh-TW" sz="36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600" b="0" i="0" u="none" strike="noStrike" cap="none" normalizeH="0" baseline="3000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พวกเจ้าจะเป็น</a:t>
            </a: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อาณาจักรปุโรหิต</a:t>
            </a:r>
            <a:r>
              <a:rPr kumimoji="0" lang="en-US" altLang="zh-TW" sz="36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และเป็น</a:t>
            </a: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ชนชาติบริสุทธิ์</a:t>
            </a: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สำหรับเรา</a:t>
            </a:r>
            <a:r>
              <a:rPr kumimoji="0" lang="en-US" altLang="zh-TW" sz="36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นี่เป็นถ้อยคำที่เจ้าต้องบอกกับคนอิสราเอล”</a:t>
            </a: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62763BE7-2524-D9DA-517B-81BB82CF4542}"/>
              </a:ext>
            </a:extLst>
          </p:cNvPr>
          <p:cNvSpPr txBox="1"/>
          <p:nvPr/>
        </p:nvSpPr>
        <p:spPr>
          <a:xfrm>
            <a:off x="2728292" y="3710651"/>
            <a:ext cx="63908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เฉลยธรรมบัญญัติ 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30:15-18</a:t>
            </a:r>
          </a:p>
          <a:p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เฉลยธรรมบัญญัติ 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6:24-25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414870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39821D8-1E24-94F9-7879-7F3D405EE77A}"/>
              </a:ext>
            </a:extLst>
          </p:cNvPr>
          <p:cNvSpPr txBox="1"/>
          <p:nvPr/>
        </p:nvSpPr>
        <p:spPr>
          <a:xfrm>
            <a:off x="218661" y="79513"/>
            <a:ext cx="1159896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baseline="300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13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เพราะว่าคนที่เพียงแต่ฟังธรรมบัญญัติเท่านั้น </a:t>
            </a:r>
            <a:endParaRPr lang="en-US" altLang="zh-HK" sz="4000" kern="0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r>
              <a:rPr lang="en-US" altLang="zh-HK" sz="4000" kern="0" dirty="0">
                <a:solidFill>
                  <a:srgbClr val="121212"/>
                </a:solidFill>
                <a:ea typeface="Times New Roman" panose="02020603050405020304" pitchFamily="18" charset="0"/>
                <a:cs typeface="Tahoma" panose="020B0604030504040204" pitchFamily="34" charset="0"/>
              </a:rPr>
              <a:t>    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ไม่ใช่ผู้ชอบธรรมในสายพระเนตรของพระเจ้า </a:t>
            </a:r>
            <a:endParaRPr lang="en-US" altLang="zh-HK" sz="4000" kern="0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r>
              <a:rPr lang="en-US" altLang="zh-HK" sz="4000" kern="0" dirty="0">
                <a:solidFill>
                  <a:srgbClr val="121212"/>
                </a:solidFill>
                <a:ea typeface="Times New Roman" panose="02020603050405020304" pitchFamily="18" charset="0"/>
                <a:cs typeface="Tahoma" panose="020B0604030504040204" pitchFamily="34" charset="0"/>
              </a:rPr>
              <a:t>  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คนที่ประพฤติตามธรรมบัญญัติต่างหากที่</a:t>
            </a:r>
            <a:endParaRPr lang="en-US" altLang="zh-HK" sz="4000" kern="0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r>
              <a:rPr lang="en-US" altLang="zh-HK" sz="4000" kern="0" dirty="0">
                <a:solidFill>
                  <a:srgbClr val="121212"/>
                </a:solidFill>
                <a:ea typeface="Times New Roman" panose="02020603050405020304" pitchFamily="18" charset="0"/>
                <a:cs typeface="Tahoma" panose="020B0604030504040204" pitchFamily="34" charset="0"/>
              </a:rPr>
              <a:t>      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พระเจ้าทรงทำ</a:t>
            </a:r>
            <a:r>
              <a:rPr lang="en-US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 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ให้เป็นผู้ชอบธรรม</a:t>
            </a:r>
            <a:endParaRPr lang="zh-HK" altLang="en-US" sz="4000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1132280-2BD5-4F08-59A0-D777BA686D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996"/>
          <a:stretch/>
        </p:blipFill>
        <p:spPr>
          <a:xfrm>
            <a:off x="218661" y="2634058"/>
            <a:ext cx="11754678" cy="3868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494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8A15C6D8-9675-0604-A3C6-BD0DE605C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" y="314960"/>
            <a:ext cx="11795760" cy="622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673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716BB65-9F4F-97BA-96B6-35FFCA83057A}"/>
              </a:ext>
            </a:extLst>
          </p:cNvPr>
          <p:cNvSpPr txBox="1"/>
          <p:nvPr/>
        </p:nvSpPr>
        <p:spPr>
          <a:xfrm>
            <a:off x="296517" y="245197"/>
            <a:ext cx="11598965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baseline="300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15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เขาแสดงให้เห็นว่าหลักความประพฤติที่เป็นตามธรรมบัญญัตินั้น มีจารึกอยู่ในจิตใจของเขา และมโนธรรมก็เป็นพยานของเขาด้วย ความคิดขัดแย้งต่างๆ ของเขานั้นแหละจะกล่าวโทษตัวเขา หรืออาจจะแก้ตัวให้ก็ได้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 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304800" indent="-304800"/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Wingdings" panose="05000000000000000000" pitchFamily="2" charset="2"/>
              </a:rPr>
              <a:t>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สามสิ่งนี้คือ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: 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ธรรมชาติ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ของมนุษย์ (ข้อ 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14) 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มโนธรรม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และความสามารถในการ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คิดเปรียบเทียบ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ทำให้ผู้คนแสดงหน้าที่และความสามารถของธรรมบัญญัติ เมื่อพระเจ้าจะทรงพิพากษาคนต่างชาติในอนาคต จะขึ้นอยู่กับสิ่งนี้เพื่อให้พวกเขาอธิบายต่อพระเจ้า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Wingdings" panose="05000000000000000000" pitchFamily="2" charset="2"/>
              </a:rPr>
              <a:t>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นอกจากนี้ ทั้งสามยังมีฟังก์ชันเหล่านี้: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indent="177800"/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โทษตัวเอง” แปลว่า ยอมรับ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ความผิด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ของตัวเอง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indent="177800"/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ป้องกันตัว” หมายความว่า 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หลีกเลี่ยง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ความรับผิดชอบที่เกินไปแล้ว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09123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6239370-A143-CF68-BA2D-A66E94403CA6}"/>
              </a:ext>
            </a:extLst>
          </p:cNvPr>
          <p:cNvSpPr txBox="1"/>
          <p:nvPr/>
        </p:nvSpPr>
        <p:spPr>
          <a:xfrm>
            <a:off x="246821" y="166189"/>
            <a:ext cx="11698357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baseline="300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16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ในวันที่พระเจ้าทรงพิพากษาความลับของมนุษย์โดยพระเยซูคริสต์ ทั้งนี้ตามข่าวประเสริฐที่ข้าพเจ้าได้ประกาศนั้น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304800" indent="-304800"/>
            <a:r>
              <a:rPr lang="th-TH" altLang="zh-HK" sz="3200" kern="10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กิจการ </a:t>
            </a:r>
            <a:r>
              <a:rPr lang="en-US" altLang="zh-HK" sz="3200" kern="1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17:31  </a:t>
            </a:r>
            <a:r>
              <a:rPr lang="th-TH" altLang="zh-HK" sz="3200" kern="10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เพราะพระองค์ทรงกำหนดวันหนึ่งไว้แล้ว ในวันนั้นพระองค์จะทรงพิพากษาโลกตาม</a:t>
            </a:r>
            <a:r>
              <a:rPr lang="th-TH" altLang="zh-HK" sz="3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ความชอบธรรม</a:t>
            </a:r>
            <a:r>
              <a:rPr lang="th-TH" altLang="zh-HK" sz="3200" kern="10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โดยบุคคลที่พระองค์ทรงกำหนดไว้ และพระเจ้าทรงให้คนทั้งปวงมีความมั่นใจในเรื่องนี้โดยทรงให้บุคคลผู้นั้นเป็นขึ้นจาก</a:t>
            </a:r>
            <a:r>
              <a:rPr lang="th-TH" altLang="zh-HK" sz="3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ตาย</a:t>
            </a:r>
            <a:r>
              <a:rPr lang="th-TH" altLang="zh-HK" sz="3200" kern="10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”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304800" indent="-304800"/>
            <a:r>
              <a:rPr lang="th-TH" altLang="zh-HK" sz="3200" kern="10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ลูกา </a:t>
            </a:r>
            <a:r>
              <a:rPr lang="en-US" altLang="zh-HK" sz="3200" kern="1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8:17  </a:t>
            </a:r>
            <a:r>
              <a:rPr lang="th-TH" altLang="zh-HK" sz="3200" kern="10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เพราะว่า</a:t>
            </a:r>
            <a:r>
              <a:rPr lang="en-US" altLang="zh-HK" sz="3200" kern="1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(</a:t>
            </a:r>
            <a:r>
              <a:rPr lang="th-TH" altLang="zh-HK" sz="3200" kern="10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มี</a:t>
            </a:r>
            <a:r>
              <a:rPr lang="en-US" altLang="zh-HK" sz="3200" kern="1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 /</a:t>
            </a:r>
            <a:r>
              <a:rPr lang="th-TH" altLang="zh-HK" sz="3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ไม่มี</a:t>
            </a:r>
            <a:r>
              <a:rPr lang="en-US" altLang="zh-HK" sz="3200" kern="1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) </a:t>
            </a:r>
            <a:r>
              <a:rPr lang="th-TH" altLang="zh-HK" sz="3200" kern="10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อะไรที่ซ่อนไว้แล้วจะไม่ปรากฏให้เห็น และ</a:t>
            </a:r>
            <a:r>
              <a:rPr lang="en-US" altLang="zh-HK" sz="3200" kern="1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(</a:t>
            </a:r>
            <a:r>
              <a:rPr lang="th-TH" altLang="zh-HK" sz="3200" kern="10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มี</a:t>
            </a:r>
            <a:r>
              <a:rPr lang="en-US" altLang="zh-HK" sz="3200" kern="1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 /</a:t>
            </a:r>
            <a:r>
              <a:rPr lang="th-TH" altLang="zh-HK" sz="3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ไม่มี</a:t>
            </a:r>
            <a:r>
              <a:rPr lang="en-US" altLang="zh-HK" sz="3200" kern="1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) </a:t>
            </a:r>
            <a:r>
              <a:rPr lang="th-TH" altLang="zh-HK" sz="3200" kern="10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อะไรที่ปิดบังแล้วจะไม่ถูกล่วงรู้หรือเผยให้ประจักษ์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Wingdings" panose="05000000000000000000" pitchFamily="2" charset="2"/>
              </a:rPr>
              <a:t>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เนื่องจากผู้เชื่อยอมรับพระเยซูเป็นพระผู้ช่วยให้รอด พระองค์จึงทรงสถิตอยู่ในพวกเขา (กาลาเทีย 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2:20) 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พระคริสต์ผู้ทรงสถิตอยู่นี้ได้กลายเป็น</a:t>
            </a:r>
            <a:r>
              <a:rPr lang="th-TH" altLang="zh-HK" sz="28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ธรรมบัญญัติแห่งหัวใจ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ของเรา (ฮีบรู 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8:10; 10:16) 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ซึ่งเป็น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“</a:t>
            </a:r>
            <a:r>
              <a:rPr lang="th-TH" altLang="zh-HK" sz="28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กฎของพระวิญญาณแห่งชีวิตในพระเยซูคริสต์ได้ทำให้ท่านพ้นจากกฎแห่งบาปและความตาย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”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(โรม 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8:2)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88094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F5192F9-7D07-339F-D4D0-555AD44F22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666" t="33185" r="23667" b="14963"/>
          <a:stretch/>
        </p:blipFill>
        <p:spPr>
          <a:xfrm>
            <a:off x="5638800" y="154573"/>
            <a:ext cx="6212056" cy="6548854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53A15144-DCE4-9669-6569-29918F530A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17" t="34370" r="52500" b="28889"/>
          <a:stretch/>
        </p:blipFill>
        <p:spPr>
          <a:xfrm>
            <a:off x="-1" y="0"/>
            <a:ext cx="5203805" cy="6258560"/>
          </a:xfrm>
          <a:prstGeom prst="rect">
            <a:avLst/>
          </a:prstGeom>
        </p:spPr>
      </p:pic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C8A18A60-F8DC-7265-229F-00FFE83FECA9}"/>
              </a:ext>
            </a:extLst>
          </p:cNvPr>
          <p:cNvCxnSpPr/>
          <p:nvPr/>
        </p:nvCxnSpPr>
        <p:spPr>
          <a:xfrm flipH="1">
            <a:off x="3576320" y="1097280"/>
            <a:ext cx="5709920" cy="16052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59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6763DE1-3E7D-5701-5A94-8E2BA2FE9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52" y="123135"/>
            <a:ext cx="969047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</a:t>
            </a: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ข้อกล่าวหาที่ร้ายแรงกว่า: </a:t>
            </a: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【โรม </a:t>
            </a:r>
            <a:r>
              <a:rPr kumimoji="0" lang="en-US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1:32】</a:t>
            </a:r>
          </a:p>
        </p:txBody>
      </p:sp>
      <p:sp>
        <p:nvSpPr>
          <p:cNvPr id="3" name="Text Box 214">
            <a:extLst>
              <a:ext uri="{FF2B5EF4-FFF2-40B4-BE49-F238E27FC236}">
                <a16:creationId xmlns:a16="http://schemas.microsoft.com/office/drawing/2014/main" id="{E19DBB13-D8FF-EE2E-40B1-276164EFA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674" y="4950446"/>
            <a:ext cx="6540583" cy="1400383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zh-TW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TW" sz="3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เขารู้ตัวว่ามีความผิดแต่ยังทำอยู่</a:t>
            </a:r>
            <a:endParaRPr kumimoji="0" lang="th-TH" altLang="zh-TW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224634-8F60-11F3-BFD4-EBED9073C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047" y="507171"/>
            <a:ext cx="9608721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zh-TW" sz="1600" b="0" i="0" u="none" strike="noStrike" cap="none" normalizeH="0" baseline="0" dirty="0">
              <a:ln>
                <a:noFill/>
              </a:ln>
              <a:solidFill>
                <a:srgbClr val="121212"/>
              </a:solidFill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แม้เขาจะรู้บัญญัติอันชอบธรรมของพระเจ้า </a:t>
            </a:r>
            <a:endParaRPr kumimoji="0" lang="en-US" altLang="zh-TW" sz="4000" b="0" i="0" u="none" strike="noStrike" cap="none" normalizeH="0" baseline="0" dirty="0">
              <a:ln>
                <a:noFill/>
              </a:ln>
              <a:solidFill>
                <a:srgbClr val="121212"/>
              </a:solidFill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ที่ว่าคนทั้งปวงที่ประพฤติเช่นนั้นสมควรจะตาย </a:t>
            </a:r>
            <a:endParaRPr kumimoji="0" lang="en-US" altLang="zh-TW" sz="4000" b="0" i="0" u="none" strike="noStrike" cap="none" normalizeH="0" baseline="0" dirty="0">
              <a:ln>
                <a:noFill/>
              </a:ln>
              <a:solidFill>
                <a:srgbClr val="121212"/>
              </a:solidFill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เขาก็ไม่เพียงประพฤติเท่านั้น </a:t>
            </a:r>
            <a:endParaRPr kumimoji="0" lang="en-US" altLang="zh-TW" sz="4000" b="0" i="0" u="none" strike="noStrike" cap="none" normalizeH="0" baseline="0" dirty="0">
              <a:ln>
                <a:noFill/>
              </a:ln>
              <a:solidFill>
                <a:srgbClr val="121212"/>
              </a:solidFill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แต่ยังเห็นชอบกับคนอื่นที่ประพฤติเช่นนั้นด้วย </a:t>
            </a:r>
            <a:endParaRPr kumimoji="0" lang="th-TH" altLang="zh-TW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898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圖片 72" descr=" ajlhvqeian">
            <a:extLst>
              <a:ext uri="{FF2B5EF4-FFF2-40B4-BE49-F238E27FC236}">
                <a16:creationId xmlns:a16="http://schemas.microsoft.com/office/drawing/2014/main" id="{19C0E441-93B5-2F95-9543-33EE217FC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401" y="2824443"/>
            <a:ext cx="3224301" cy="120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13F049B9-4BA4-A79C-08C7-A1622CE07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027" y="108713"/>
            <a:ext cx="1230978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4000" b="0" i="0" u="none" strike="noStrike" cap="none" normalizeH="0" baseline="3000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เรารู้ว่า </a:t>
            </a:r>
            <a:endParaRPr kumimoji="0" lang="en-US" altLang="zh-TW" sz="4000" b="0" i="0" u="none" strike="noStrike" cap="none" normalizeH="0" baseline="0" dirty="0">
              <a:ln>
                <a:noFill/>
              </a:ln>
              <a:solidFill>
                <a:srgbClr val="121212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การที่พระเจ้าทรงลงโทษคนที่ประพฤติเช่นนั้นก็สมควรจริงๆ</a:t>
            </a:r>
            <a:r>
              <a:rPr kumimoji="0" lang="en-US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kumimoji="0" lang="en-US" altLang="zh-TW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</a:t>
            </a: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การแปลที่แตกต่างกัน: </a:t>
            </a:r>
            <a:endParaRPr kumimoji="0" lang="en-US" altLang="zh-TW" sz="4000" b="0" i="0" u="none" strike="noStrike" cap="none" normalizeH="0" baseline="0" dirty="0">
              <a:ln>
                <a:noFill/>
              </a:ln>
              <a:solidFill>
                <a:srgbClr val="121212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4000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เรารู้ว่าพระเจ้าทรงตัดสินผู้ที่ทำสิ่งเหล่านี้ตามความจริง </a:t>
            </a:r>
            <a:endParaRPr kumimoji="0" lang="th-TH" altLang="zh-TW" sz="4000" b="0" i="0" u="none" strike="noStrike" cap="none" normalizeH="0" baseline="0" dirty="0">
              <a:ln>
                <a:noFill/>
              </a:ln>
              <a:solidFill>
                <a:srgbClr val="121212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EBAF3D-E999-1291-5CBF-2486BEE7C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027" y="22948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zh-TW" sz="1400" b="0" i="0" u="none" strike="noStrike" cap="none" normalizeH="0" baseline="0" dirty="0">
              <a:ln>
                <a:noFill/>
              </a:ln>
              <a:solidFill>
                <a:srgbClr val="121212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TW" sz="14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(</a:t>
            </a:r>
            <a:endParaRPr kumimoji="0" lang="th-TH" altLang="zh-TW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A0D14E-D2B5-515D-486A-521726BEA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3220" y="2979128"/>
            <a:ext cx="59747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ความจริงที่ไม่</a:t>
            </a: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เปลี่ยนแปลง</a:t>
            </a: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9183975-BB96-7CBB-D04E-E7E02E284302}"/>
              </a:ext>
            </a:extLst>
          </p:cNvPr>
          <p:cNvSpPr txBox="1"/>
          <p:nvPr/>
        </p:nvSpPr>
        <p:spPr>
          <a:xfrm>
            <a:off x="904461" y="4349426"/>
            <a:ext cx="1057621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baseline="300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3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มนุษย์เอ๋ย ท่านที่ตัดสินคนที่ประพฤติเช่นนั้น แต่ยังประพฤติเช่นเดียวกับเขา ท่านคิดว่าจะพ้นจากการลงโทษของพระเจ้าหรือ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?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74981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4555808-D1D0-23CC-E9A5-AA9B97EEE05A}"/>
              </a:ext>
            </a:extLst>
          </p:cNvPr>
          <p:cNvSpPr txBox="1"/>
          <p:nvPr/>
        </p:nvSpPr>
        <p:spPr>
          <a:xfrm>
            <a:off x="1540565" y="63812"/>
            <a:ext cx="953411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baseline="300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4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หรือว่าท่าน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ประมาทพระกรุณา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อันอุดม ความ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อดกลั้นพระทัย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และความอดทนของพระองค์ โดยไม่รู้หรือว่าพระกรุณาคุณของพระเจ้านั้น มุ่งจะชักนำท่านให้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กลับใจใหม่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?</a:t>
            </a:r>
            <a:endParaRPr lang="zh-HK" altLang="en-US" sz="40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96C57E2-8E04-420F-333F-A3D904AF4D6E}"/>
              </a:ext>
            </a:extLst>
          </p:cNvPr>
          <p:cNvSpPr txBox="1"/>
          <p:nvPr/>
        </p:nvSpPr>
        <p:spPr>
          <a:xfrm>
            <a:off x="3258792" y="2618357"/>
            <a:ext cx="60976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อิสยาห์ </a:t>
            </a:r>
            <a:r>
              <a:rPr lang="en-US" altLang="zh-HK" sz="40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53:3-6</a:t>
            </a:r>
          </a:p>
          <a:p>
            <a:r>
              <a:rPr lang="th-TH" altLang="zh-HK" sz="40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ฮีบรู </a:t>
            </a:r>
            <a:r>
              <a:rPr lang="en-US" altLang="zh-HK" sz="40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12:2-3</a:t>
            </a:r>
            <a:endParaRPr lang="zh-HK" altLang="en-US" sz="4000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BD4EFD8-130E-3BD2-E63B-335414DF5926}"/>
              </a:ext>
            </a:extLst>
          </p:cNvPr>
          <p:cNvSpPr txBox="1"/>
          <p:nvPr/>
        </p:nvSpPr>
        <p:spPr>
          <a:xfrm>
            <a:off x="526773" y="3727267"/>
            <a:ext cx="1132067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Wingdings" panose="05000000000000000000" pitchFamily="2" charset="2"/>
              </a:rPr>
              <a:t>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จากสองข้อข้างต้น เราจะเห็นได้ว่าพระเจ้าปฏิบัติต่อผู้คนอย่างไร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altLang="zh-HK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altLang="zh-HK" sz="3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พระเจ้าเต็มใจเสียสละทุกอย่างเพื่อเรา</a:t>
            </a:r>
            <a:endParaRPr lang="zh-HK" altLang="en-US" sz="36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08DF9F2-1118-F2F9-6472-A3E7BD1F0500}"/>
              </a:ext>
            </a:extLst>
          </p:cNvPr>
          <p:cNvSpPr txBox="1"/>
          <p:nvPr/>
        </p:nvSpPr>
        <p:spPr>
          <a:xfrm>
            <a:off x="934277" y="5050706"/>
            <a:ext cx="10746685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Wingdings" panose="05000000000000000000" pitchFamily="2" charset="2"/>
              </a:rPr>
              <a:t>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เมื่อเปาโลกล่าวหาผู้คนว่าดูหมิ่นพระคุณของพระเจ้า เปาโลหมายถึงอะไร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?</a:t>
            </a:r>
          </a:p>
          <a:p>
            <a:r>
              <a:rPr lang="th-TH" altLang="zh-HK" sz="40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เมื่อคนดูหมิ่นพระเจ้า บาปหลีกเลี่ยงไม่ได้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809235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CC9E1C3-E57C-3681-6A42-BDA1E9D9EA56}"/>
              </a:ext>
            </a:extLst>
          </p:cNvPr>
          <p:cNvSpPr txBox="1"/>
          <p:nvPr/>
        </p:nvSpPr>
        <p:spPr>
          <a:xfrm>
            <a:off x="365262" y="293393"/>
            <a:ext cx="11571633" cy="9053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th-TH" altLang="zh-HK" sz="3200" b="1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พระกรุณาคุณของพระเจ้านั้น มุ่งจะชักนำท่านให้กลับใจใหม่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endParaRPr lang="zh-TW" altLang="zh-HK" sz="3200" kern="100" dirty="0"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r>
              <a:rPr lang="th-TH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th-TH" altLang="zh-HK" sz="3200" b="1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</a:t>
            </a:r>
            <a:endParaRPr lang="zh-HK" altLang="en-US" sz="3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90AF9B0-0C8C-E9B9-AF06-DA63CABF6A93}"/>
              </a:ext>
            </a:extLst>
          </p:cNvPr>
          <p:cNvSpPr txBox="1"/>
          <p:nvPr/>
        </p:nvSpPr>
        <p:spPr>
          <a:xfrm>
            <a:off x="2283514" y="746081"/>
            <a:ext cx="900733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36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เมื่อคนปฏิเสธที่จะกลับใจ เขาก็ตัดตัวเองออกจากประตูแห่งความรอด</a:t>
            </a:r>
            <a:endParaRPr lang="zh-HK" altLang="en-US" sz="3600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A16DE01-93EB-D5E3-30F9-3D0CA53069E0}"/>
              </a:ext>
            </a:extLst>
          </p:cNvPr>
          <p:cNvSpPr txBox="1"/>
          <p:nvPr/>
        </p:nvSpPr>
        <p:spPr>
          <a:xfrm>
            <a:off x="192982" y="1866897"/>
            <a:ext cx="119161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HK" sz="3200" kern="0" baseline="300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แต่เพราะท่านใจแข็งกระด้างไม่ยอมกลับใจ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&gt;&gt;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ไม่สำนึกผิด 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ดื้อรั้น</a:t>
            </a:r>
            <a:endParaRPr lang="zh-TW" altLang="zh-HK" sz="3200" kern="100" dirty="0"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th-TH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ท่านจึง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สะสมโทษ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ให้แก่ตัวเอง ในวันที่พระเจ้าทรงพระพิโรธ ซึ่งพระองค์จะทรงสำแดงการพิพากษาที่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เที่ยงธรรม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ให้ประจักษ์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zh-TW" altLang="zh-HK" sz="3200" kern="100" dirty="0"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EE8802E9-8DF8-3BAD-6C70-EDBBC7E478AA}"/>
              </a:ext>
            </a:extLst>
          </p:cNvPr>
          <p:cNvSpPr txBox="1"/>
          <p:nvPr/>
        </p:nvSpPr>
        <p:spPr>
          <a:xfrm>
            <a:off x="3347002" y="4234691"/>
            <a:ext cx="60976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36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กาลาเทีย </a:t>
            </a:r>
            <a:r>
              <a:rPr lang="en-US" altLang="zh-HK" sz="36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6:7-8</a:t>
            </a:r>
            <a:endParaRPr lang="zh-HK" altLang="en-US" sz="3600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CB7C0E91-9FDF-F701-5B0F-A1BD4612A9AD}"/>
              </a:ext>
            </a:extLst>
          </p:cNvPr>
          <p:cNvSpPr txBox="1"/>
          <p:nvPr/>
        </p:nvSpPr>
        <p:spPr>
          <a:xfrm>
            <a:off x="16565" y="4888880"/>
            <a:ext cx="120926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baseline="300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6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เพราะพระองค์จะประทานแก่ทุกคนตามควรแก่การกระทำของเขา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24911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A13DCEA-BB8D-8B59-B9D8-D643106A31CF}"/>
              </a:ext>
            </a:extLst>
          </p:cNvPr>
          <p:cNvSpPr txBox="1"/>
          <p:nvPr/>
        </p:nvSpPr>
        <p:spPr>
          <a:xfrm>
            <a:off x="427383" y="221927"/>
            <a:ext cx="1107219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ลองคิดดู: พระเจ้าเป็นพระเจ้าของทุกคนในโลก พระองค์ต้องพิพากษาโลกตามหลักการแห่ง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ความยุติธรรม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---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ความชอบธรรม ความยุติธรรม และความเป็นกลางของพระเจ้า บุคคลหรือเผ่าพันธุ์ใด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(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มี 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/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ไม่มี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)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สิทธิพิเศษก่อนบัลลังก์พิพากษาของพระเจ้า หลักการนี้สามารถใช้ได้กับผู้เชื่อทุกคน อย่าคิดว่าพระพิโรธของพระเจ้ามุ่งไปที่ผู้ไม่เชื่อเท่านั้น หลังจากที่เราเชื่อในพระเจ้าแล้ว หากเราล้มลง แต่ใจแข็งกระด้างที่จะ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กลับใจ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พระเจ้าจะลงโทษเราอย่างรุนแรง</a:t>
            </a:r>
            <a:endParaRPr lang="zh-HK" altLang="en-US" sz="40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DD91B0C-B565-262B-A7D2-6ED9CB15C7F6}"/>
              </a:ext>
            </a:extLst>
          </p:cNvPr>
          <p:cNvSpPr txBox="1"/>
          <p:nvPr/>
        </p:nvSpPr>
        <p:spPr>
          <a:xfrm>
            <a:off x="3863836" y="6199992"/>
            <a:ext cx="6097656" cy="436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0" indent="-304800">
              <a:lnSpc>
                <a:spcPts val="2500"/>
              </a:lnSpc>
            </a:pP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โรม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11:20-22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10259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CD5BD0D-173B-B804-D6E7-E9A794889FDC}"/>
              </a:ext>
            </a:extLst>
          </p:cNvPr>
          <p:cNvSpPr txBox="1"/>
          <p:nvPr/>
        </p:nvSpPr>
        <p:spPr>
          <a:xfrm>
            <a:off x="311425" y="0"/>
            <a:ext cx="1156915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baseline="300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สำหรับคนที่พากเพียรทำความดี แสวงหาศักดิ์ศรี เกียรติ และความเป็นอมตะนั้น พระองค์จะประทานชีวิตนิรันดร์ให้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zh-TW" altLang="zh-HK" sz="3600" kern="100" dirty="0"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th-TH" altLang="zh-HK" sz="3600" b="1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ทำความดี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ความดีนั้นคืออะไร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zh-TW" altLang="zh-HK" sz="3600" kern="100" dirty="0"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pPr indent="177800"/>
            <a:r>
              <a:rPr lang="en-US" altLang="zh-HK" sz="3600" kern="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ebdings" panose="05030102010509060703" pitchFamily="18" charset="2"/>
              </a:rPr>
              <a:t>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เชื่อ" ในพระเยซูคริสต์ที่พระเจ้าส่งมา (ยอห์น 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6:28~29)</a:t>
            </a:r>
            <a:endParaRPr lang="zh-TW" altLang="zh-HK" sz="3600" kern="100" dirty="0"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pPr indent="177800"/>
            <a:r>
              <a:rPr lang="en-US" altLang="zh-HK" sz="3600" kern="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ebdings" panose="05030102010509060703" pitchFamily="18" charset="2"/>
              </a:rPr>
              <a:t>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สิ่งดีๆ" หลังจากเชื่อในพระเจ้า (เอเฟซัส 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2:10)</a:t>
            </a:r>
            <a:endParaRPr lang="zh-TW" altLang="zh-HK" sz="3600" kern="100" dirty="0"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pPr marL="762000" indent="-533400"/>
            <a:r>
              <a:rPr lang="en-US" altLang="zh-HK" sz="3600" kern="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ebdings" panose="05030102010509060703" pitchFamily="18" charset="2"/>
              </a:rPr>
              <a:t>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“…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แสวงหาพระพรแห่งความรุ่งโรจน์ ศักดิ์ศรี และความเป็นอมตะ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”&gt;&gt;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ชีวิตนิรันดร์</a:t>
            </a:r>
            <a:endParaRPr lang="zh-TW" altLang="zh-HK" sz="3600" kern="100" dirty="0"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F9D665C-927D-E962-03EC-B4BA48742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36" y="3988396"/>
            <a:ext cx="11990664" cy="279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884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A508904F-7AB8-A84C-2F24-7F404982D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274" y="0"/>
            <a:ext cx="12039726" cy="3129280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27C2A449-533B-ACED-05EB-5D10FDF9DC2A}"/>
              </a:ext>
            </a:extLst>
          </p:cNvPr>
          <p:cNvSpPr txBox="1"/>
          <p:nvPr/>
        </p:nvSpPr>
        <p:spPr>
          <a:xfrm>
            <a:off x="546589" y="2951922"/>
            <a:ext cx="1125109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1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th-TH" altLang="zh-HK" sz="3200" kern="1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พงศาวดาร </a:t>
            </a:r>
            <a:r>
              <a:rPr lang="en-US" altLang="zh-HK" sz="3200" kern="1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6:23</a:t>
            </a:r>
            <a:endParaRPr lang="zh-TW" altLang="zh-HK" sz="3200" kern="100" dirty="0"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pPr marL="304800" indent="-304800"/>
            <a:r>
              <a:rPr lang="th-TH" altLang="zh-HK" sz="3200" kern="1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ขอพระองค์ทรงสดับจากฟ้าสวรรค์และขอทรงดำเนินการ และขอทรงพิพากษาผู้รับใช้ทั้งหลายของพระองค์ โดยลงโทษผู้ทำผิด และให้การกระทำของเขาตกบนศีรษะของเขา และตัดสินว่าผู้ชอบธรรมนั้น</a:t>
            </a:r>
            <a:r>
              <a:rPr lang="th-TH" altLang="zh-HK" sz="3200" kern="1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บริสุทธิ์</a:t>
            </a:r>
            <a:r>
              <a:rPr lang="th-TH" altLang="zh-HK" sz="3200" kern="1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โดยให้กับเขาตามความชอบธรรมของเขา</a:t>
            </a:r>
            <a:endParaRPr lang="zh-TW" altLang="zh-HK" sz="3200" kern="100" dirty="0"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39A2492-924F-C3C6-045E-49014FA2B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74" y="5246014"/>
            <a:ext cx="2089033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TW" sz="32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ยากอบ </a:t>
            </a:r>
            <a:r>
              <a:rPr kumimoji="0" lang="en-US" altLang="zh-TW" sz="32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2:1</a:t>
            </a:r>
            <a:endParaRPr kumimoji="0" lang="en-US" altLang="zh-TW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2EC9292-E83A-42B2-70F4-9A93CF79E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74" y="5446068"/>
            <a:ext cx="1188745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zh-TW" sz="1600" b="0" i="0" u="none" strike="noStrike" cap="none" normalizeH="0" baseline="0" dirty="0">
              <a:ln>
                <a:noFill/>
              </a:ln>
              <a:solidFill>
                <a:srgbClr val="121212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TW" sz="32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พี่น้องของข้าพเจ้า ในเมื่อพวกท่านมีความเชื่อในพระเยซูคริสต์ </a:t>
            </a:r>
            <a:endParaRPr kumimoji="0" lang="en-US" altLang="zh-TW" sz="3200" b="0" i="0" u="none" strike="noStrike" cap="none" normalizeH="0" baseline="0" dirty="0">
              <a:ln>
                <a:noFill/>
              </a:ln>
              <a:solidFill>
                <a:srgbClr val="121212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TW" sz="32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องค์พระผู้เป็นเจ้าแห่งศักดิ์ศรีของเรานั้น ก็จงอย่า</a:t>
            </a:r>
            <a:r>
              <a:rPr kumimoji="0" lang="th-TH" altLang="zh-TW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ลำเอียง</a:t>
            </a:r>
            <a:endParaRPr kumimoji="0" lang="th-TH" altLang="zh-TW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881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1169</Words>
  <Application>Microsoft Office PowerPoint</Application>
  <PresentationFormat>寬螢幕</PresentationFormat>
  <Paragraphs>71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Tahoma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cw ip</dc:creator>
  <cp:lastModifiedBy>cw ip</cp:lastModifiedBy>
  <cp:revision>4</cp:revision>
  <dcterms:created xsi:type="dcterms:W3CDTF">2022-09-07T04:23:43Z</dcterms:created>
  <dcterms:modified xsi:type="dcterms:W3CDTF">2022-09-21T10:17:05Z</dcterms:modified>
</cp:coreProperties>
</file>