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AB362AD-8CEB-6CA4-DF28-6FE4819517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7C86CE1-AB4B-DEDA-AE3B-5A9ECBA3FF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4CD91CF-72E0-31FB-09B7-21233A716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7D98-3674-487D-9170-C1DEFF51F09B}" type="datetimeFigureOut">
              <a:rPr lang="zh-HK" altLang="en-US" smtClean="0"/>
              <a:t>21/9/2022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E84B3B6-D6EA-A9D7-4143-5F543E698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D20F86C-9465-7A5F-22B7-2F72C293A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8CCDB-F9CB-4F48-936C-E756647F03D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92711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72B0677-5BF2-C63F-E285-98CC3F30F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E6A5BD19-F421-4C8F-B84E-FF5E41AA99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C50C058-2920-27DA-83FA-832307ABA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7D98-3674-487D-9170-C1DEFF51F09B}" type="datetimeFigureOut">
              <a:rPr lang="zh-HK" altLang="en-US" smtClean="0"/>
              <a:t>21/9/2022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8BA22A5-8847-658A-02B3-05934BDAA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A652D71-21F4-3311-E0E2-64A8D6DDE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8CCDB-F9CB-4F48-936C-E756647F03D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46687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9FC70FF0-A75E-4F7D-2183-07FF5621C8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A1D6275A-D802-2702-1091-205CDF2E6A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DBA37CA-CEB7-573C-21D4-20DF85188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7D98-3674-487D-9170-C1DEFF51F09B}" type="datetimeFigureOut">
              <a:rPr lang="zh-HK" altLang="en-US" smtClean="0"/>
              <a:t>21/9/2022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1A804DC-2BFD-507B-B1A0-7DEF6A662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FF186D4-AD7C-DBF7-D424-03E813641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8CCDB-F9CB-4F48-936C-E756647F03D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61469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6259128-6E81-589C-B5DC-6EEBF8E1E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948B7B2-92DD-D129-34E5-652DE29F3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3541493-97F1-29F8-E014-C83E83420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7D98-3674-487D-9170-C1DEFF51F09B}" type="datetimeFigureOut">
              <a:rPr lang="zh-HK" altLang="en-US" smtClean="0"/>
              <a:t>21/9/2022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E27EEA1-16B3-95AF-92AE-E9F7FF28A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4D42DEB-87C9-06D1-1AD4-9870CFE63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8CCDB-F9CB-4F48-936C-E756647F03D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31497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362E6A7-6040-4AEF-8B74-D2980D9B3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D4DF019-3091-09E7-FAF1-AA7E87A215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553094B-E461-E90D-E193-4346705D3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7D98-3674-487D-9170-C1DEFF51F09B}" type="datetimeFigureOut">
              <a:rPr lang="zh-HK" altLang="en-US" smtClean="0"/>
              <a:t>21/9/2022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F364A08-2C78-9F31-7064-2ADE35ABA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C66CB93-9125-4D2F-C48E-CDEEF2E68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8CCDB-F9CB-4F48-936C-E756647F03D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90745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CAF1194-FC1A-538C-D83E-27ABD2FBB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45DF70F-CFDF-FAF1-2702-DE0E0003A2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6BDB6902-DF3D-0CD5-233C-F3B3A87203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2188EDC-B3E9-1CB8-928C-3AA718EB5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7D98-3674-487D-9170-C1DEFF51F09B}" type="datetimeFigureOut">
              <a:rPr lang="zh-HK" altLang="en-US" smtClean="0"/>
              <a:t>21/9/2022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EDBC070-8E08-3588-503C-733981FF2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EADB1A8-7760-B9F5-3CA0-48271D41B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8CCDB-F9CB-4F48-936C-E756647F03D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25451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1EB3FBB-90F7-8BA9-621F-4A89D5EB2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B1BA939-59B5-5C1D-C51E-19FD741E01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8B0BDDCD-C129-5BA1-C367-9C0C7F1480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F132B902-FD41-88FF-6A02-B27087DA38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41BE0E1C-5018-B3D0-578B-E66C33FE3A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30A7E0D4-D9A1-BD22-CAFF-D018FFE21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7D98-3674-487D-9170-C1DEFF51F09B}" type="datetimeFigureOut">
              <a:rPr lang="zh-HK" altLang="en-US" smtClean="0"/>
              <a:t>21/9/2022</a:t>
            </a:fld>
            <a:endParaRPr lang="zh-HK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46F8FB5F-CFF8-C062-D197-DCA00F9B1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8002C4FB-BF63-32AC-2179-C296F27D9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8CCDB-F9CB-4F48-936C-E756647F03D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01055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3089934-CBBD-73C3-B48A-1384B4FCE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8930A6BD-52BB-3E36-102D-C2799D0B8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7D98-3674-487D-9170-C1DEFF51F09B}" type="datetimeFigureOut">
              <a:rPr lang="zh-HK" altLang="en-US" smtClean="0"/>
              <a:t>21/9/2022</a:t>
            </a:fld>
            <a:endParaRPr lang="zh-HK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6C3A2509-914C-4108-9544-672AA1BA6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83666653-B4C7-979A-140D-3E3420643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8CCDB-F9CB-4F48-936C-E756647F03D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40720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A09A19ED-C044-1D35-972C-BA14FDC23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7D98-3674-487D-9170-C1DEFF51F09B}" type="datetimeFigureOut">
              <a:rPr lang="zh-HK" altLang="en-US" smtClean="0"/>
              <a:t>21/9/2022</a:t>
            </a:fld>
            <a:endParaRPr lang="zh-HK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271AC15B-5208-F60C-973E-EBE558F61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35DA81B-734A-A508-7244-85F2BD931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8CCDB-F9CB-4F48-936C-E756647F03D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86258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233244F-7AE5-D0E1-8D03-716D15CBF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0ED30A1-A382-928F-8945-07A6034D21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488E7CC-0B84-903A-50FD-A350A157A2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8FC7A58E-6DE2-33E6-B9D9-837357259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7D98-3674-487D-9170-C1DEFF51F09B}" type="datetimeFigureOut">
              <a:rPr lang="zh-HK" altLang="en-US" smtClean="0"/>
              <a:t>21/9/2022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E9601EF-D17B-70E4-0969-898B77EE6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D49E310-D76F-D545-4180-B81BC232D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8CCDB-F9CB-4F48-936C-E756647F03D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86002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23C8324-14D4-026D-1BDC-321C7D4E9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FA5C6E7F-6998-4BEC-0555-C9B6E90CEA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78B7420B-7824-F89B-3B13-4D05DE6C86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2AE4E35-4E99-7C87-67AE-844484246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7D98-3674-487D-9170-C1DEFF51F09B}" type="datetimeFigureOut">
              <a:rPr lang="zh-HK" altLang="en-US" smtClean="0"/>
              <a:t>21/9/2022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673BAFB-3441-D869-3F1F-372974ED0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DBA9B55-80F6-92D9-2296-721411E71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8CCDB-F9CB-4F48-936C-E756647F03D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72639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051EFC26-965E-C1ED-D621-81E2F84B2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1D26793-6470-EF25-A021-D226117BB7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9067A04-96FD-D5A3-7123-14AAB079C9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A7D98-3674-487D-9170-C1DEFF51F09B}" type="datetimeFigureOut">
              <a:rPr lang="zh-HK" altLang="en-US" smtClean="0"/>
              <a:t>21/9/2022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AB9C915-2845-3BC4-64A9-DED45E0807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8976319-ECD6-479F-ADA6-67EA93B4F4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8CCDB-F9CB-4F48-936C-E756647F03D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73881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>
            <a:extLst>
              <a:ext uri="{FF2B5EF4-FFF2-40B4-BE49-F238E27FC236}">
                <a16:creationId xmlns:a16="http://schemas.microsoft.com/office/drawing/2014/main" id="{75D55762-0F7B-6D0B-63BB-0EE24C77B914}"/>
              </a:ext>
            </a:extLst>
          </p:cNvPr>
          <p:cNvSpPr txBox="1"/>
          <p:nvPr/>
        </p:nvSpPr>
        <p:spPr>
          <a:xfrm>
            <a:off x="1381540" y="2487687"/>
            <a:ext cx="9404902" cy="16440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altLang="zh-HK" sz="4000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CTC BS Book of Romans</a:t>
            </a:r>
            <a:endParaRPr lang="zh-TW" altLang="zh-HK" sz="4000" kern="100" dirty="0">
              <a:effectLst/>
              <a:latin typeface="Tahoma" panose="020B0604030504040204" pitchFamily="34" charset="0"/>
              <a:ea typeface="新細明體" panose="02020500000000000000" pitchFamily="18" charset="-120"/>
              <a:cs typeface="Tahoma" panose="020B0604030504040204" pitchFamily="34" charset="0"/>
            </a:endParaRPr>
          </a:p>
          <a:p>
            <a:r>
              <a:rPr lang="th-TH" altLang="zh-HK" sz="4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บทที่ </a:t>
            </a:r>
            <a:r>
              <a:rPr lang="en-US" altLang="zh-HK" sz="4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n-US" altLang="zh-HK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altLang="zh-HK" sz="4000" dirty="0">
                <a:effectLst/>
                <a:ea typeface="新細明體" panose="02020500000000000000" pitchFamily="18" charset="-120"/>
                <a:cs typeface="Tahoma" panose="020B0604030504040204" pitchFamily="34" charset="0"/>
              </a:rPr>
              <a:t>มันเป็นปัญหาของชาวยิวเท่านั้น</a:t>
            </a:r>
            <a:r>
              <a:rPr lang="en-US" altLang="zh-HK" sz="4000" dirty="0">
                <a:effectLst/>
                <a:latin typeface="Tahoma" panose="020B0604030504040204" pitchFamily="34" charset="0"/>
                <a:ea typeface="新細明體" panose="02020500000000000000" pitchFamily="18" charset="-120"/>
              </a:rPr>
              <a:t>?  </a:t>
            </a:r>
          </a:p>
          <a:p>
            <a:r>
              <a:rPr lang="en-US" altLang="zh-HK" sz="4000" dirty="0">
                <a:latin typeface="Tahoma" panose="020B0604030504040204" pitchFamily="34" charset="0"/>
                <a:ea typeface="新細明體" panose="02020500000000000000" pitchFamily="18" charset="-120"/>
                <a:cs typeface="Tahoma" panose="020B0604030504040204" pitchFamily="34" charset="0"/>
              </a:rPr>
              <a:t>                                             </a:t>
            </a:r>
            <a:r>
              <a:rPr lang="th-TH" altLang="zh-HK" sz="3600" dirty="0">
                <a:effectLst/>
                <a:ea typeface="新細明體" panose="02020500000000000000" pitchFamily="18" charset="-120"/>
                <a:cs typeface="Tahoma" panose="020B0604030504040204" pitchFamily="34" charset="0"/>
              </a:rPr>
              <a:t>2</a:t>
            </a:r>
            <a:r>
              <a:rPr lang="en-US" altLang="zh-HK" sz="3600" dirty="0">
                <a:effectLst/>
                <a:latin typeface="Tahoma" panose="020B0604030504040204" pitchFamily="34" charset="0"/>
                <a:ea typeface="新細明體" panose="02020500000000000000" pitchFamily="18" charset="-120"/>
              </a:rPr>
              <a:t>:1-</a:t>
            </a:r>
            <a:r>
              <a:rPr lang="th-TH" altLang="zh-HK" sz="3600" dirty="0">
                <a:effectLst/>
                <a:ea typeface="新細明體" panose="02020500000000000000" pitchFamily="18" charset="-120"/>
                <a:cs typeface="Tahoma" panose="020B0604030504040204" pitchFamily="34" charset="0"/>
              </a:rPr>
              <a:t>16</a:t>
            </a:r>
            <a:endParaRPr lang="zh-HK" altLang="en-US" sz="36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8496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049DB39B-4BFA-0EA6-9A86-567F51C52B88}"/>
              </a:ext>
            </a:extLst>
          </p:cNvPr>
          <p:cNvSpPr txBox="1"/>
          <p:nvPr/>
        </p:nvSpPr>
        <p:spPr>
          <a:xfrm>
            <a:off x="268357" y="96910"/>
            <a:ext cx="11923643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4000" kern="0" baseline="3000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12</a:t>
            </a:r>
            <a:r>
              <a:rPr lang="th-TH" altLang="zh-HK" sz="40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พวกที่ไม่มีธรรมบัญญัติและทำบาป จะต้องพินาศโดย</a:t>
            </a:r>
            <a:r>
              <a:rPr lang="th-TH" altLang="zh-HK" sz="4000" kern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ไม่อ้าง</a:t>
            </a:r>
            <a:r>
              <a:rPr lang="th-TH" altLang="zh-HK" sz="40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ธรรมบัญญัติ และพวกที่มีธรรมบัญญัติและทำบาป ก็จะต้องถูกพิพากษา</a:t>
            </a:r>
            <a:r>
              <a:rPr lang="th-TH" altLang="zh-HK" sz="4000" kern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ตาม</a:t>
            </a:r>
            <a:r>
              <a:rPr lang="th-TH" altLang="zh-HK" sz="40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ธรรมบัญญัติ</a:t>
            </a:r>
            <a:r>
              <a:rPr lang="en-US" altLang="zh-HK" sz="40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 </a:t>
            </a:r>
            <a:endParaRPr lang="zh-TW" altLang="zh-HK" sz="2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36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  <a:sym typeface="Wingdings" panose="05000000000000000000" pitchFamily="2" charset="2"/>
              </a:rPr>
              <a:t>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การอธิบายความจริง:</a:t>
            </a:r>
            <a:endParaRPr lang="zh-TW" altLang="zh-HK" sz="2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th-TH" altLang="zh-HK" sz="32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บาปคือบาป สิ่งที่สำคัญคือความจริงที่ว่ามีบาป ไม่ใช่ว่าจะมี</a:t>
            </a:r>
            <a:r>
              <a:rPr lang="th-TH" altLang="zh-HK" sz="40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ธรรมบัญญัติ</a:t>
            </a:r>
            <a:r>
              <a:rPr lang="th-TH" altLang="zh-HK" sz="32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หรือไม่ และพระเจ้าจะทรงพิพากษาผู้คนตามความรู้ในธรรมบัญญัติ ตาม</a:t>
            </a:r>
            <a:r>
              <a:rPr lang="th-TH" altLang="zh-HK" sz="40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ธรรมบัญญัติ</a:t>
            </a:r>
            <a:r>
              <a:rPr lang="th-TH" altLang="zh-HK" sz="32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ของชาวยิว และตาม</a:t>
            </a:r>
            <a:r>
              <a:rPr lang="th-TH" altLang="zh-HK" sz="32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จิตสำนึก</a:t>
            </a:r>
            <a:r>
              <a:rPr lang="th-TH" altLang="zh-HK" sz="32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ของคนต่างชาติ (โรม </a:t>
            </a:r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2:15) </a:t>
            </a:r>
            <a:r>
              <a:rPr lang="th-TH" altLang="zh-HK" sz="32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ผู้ที่พระเจ้าให้มากขึ้นก็จะรับการพิพากษาหนักกว่า</a:t>
            </a:r>
            <a:endParaRPr lang="zh-HK" altLang="en-US" sz="3200" dirty="0"/>
          </a:p>
        </p:txBody>
      </p:sp>
    </p:spTree>
    <p:extLst>
      <p:ext uri="{BB962C8B-B14F-4D97-AF65-F5344CB8AC3E}">
        <p14:creationId xmlns:p14="http://schemas.microsoft.com/office/powerpoint/2010/main" val="8312638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8EF8DDBB-33EC-043E-A29D-8574186202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3787"/>
            <a:ext cx="256672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zh-TW" sz="3200" b="0" i="0" u="none" strike="noStrike" cap="none" normalizeH="0" baseline="0" dirty="0">
                <a:ln>
                  <a:noFill/>
                </a:ln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อพยพ </a:t>
            </a:r>
            <a:r>
              <a:rPr kumimoji="0" lang="en-US" altLang="zh-TW" sz="3200" b="0" i="0" u="none" strike="noStrike" cap="none" normalizeH="0" baseline="0" dirty="0">
                <a:ln>
                  <a:noFill/>
                </a:ln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19:5-6</a:t>
            </a:r>
            <a:endParaRPr kumimoji="0" lang="en-US" altLang="zh-TW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0F65D055-5B07-6BC7-08A4-99F7091F18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02530"/>
            <a:ext cx="12537407" cy="3026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TW" sz="1600" b="0" i="0" u="none" strike="noStrike" cap="none" normalizeH="0" baseline="30000" dirty="0">
              <a:ln>
                <a:noFill/>
              </a:ln>
              <a:solidFill>
                <a:srgbClr val="121212"/>
              </a:solidFill>
              <a:effectLst/>
              <a:latin typeface="Tahoma" panose="020B0604030504040204" pitchFamily="34" charset="0"/>
              <a:ea typeface="新細明體" panose="02020500000000000000" pitchFamily="18" charset="-120"/>
              <a:cs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3600" b="0" i="0" u="none" strike="noStrike" cap="none" normalizeH="0" baseline="30000" dirty="0">
                <a:ln>
                  <a:noFill/>
                </a:ln>
                <a:solidFill>
                  <a:srgbClr val="12121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kumimoji="0" lang="th-TH" altLang="zh-TW" sz="3600" b="0" i="0" u="none" strike="noStrike" cap="none" normalizeH="0" baseline="0" dirty="0">
                <a:ln>
                  <a:noFill/>
                </a:ln>
                <a:solidFill>
                  <a:srgbClr val="12121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ฉะนั้น ถ้าพวกเจ้า</a:t>
            </a:r>
            <a:r>
              <a:rPr kumimoji="0" lang="th-TH" altLang="zh-TW" sz="3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ฟังเสียง</a:t>
            </a:r>
            <a:r>
              <a:rPr kumimoji="0" lang="th-TH" altLang="zh-TW" sz="3600" b="0" i="0" u="none" strike="noStrike" cap="none" normalizeH="0" baseline="0" dirty="0">
                <a:ln>
                  <a:noFill/>
                </a:ln>
                <a:solidFill>
                  <a:srgbClr val="12121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เราจริงๆ และรักษา</a:t>
            </a:r>
            <a:r>
              <a:rPr kumimoji="0" lang="th-TH" altLang="zh-TW" sz="3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พันธสัญญา</a:t>
            </a:r>
            <a:r>
              <a:rPr kumimoji="0" lang="th-TH" altLang="zh-TW" sz="3600" b="0" i="0" u="none" strike="noStrike" cap="none" normalizeH="0" baseline="0" dirty="0">
                <a:ln>
                  <a:noFill/>
                </a:ln>
                <a:solidFill>
                  <a:srgbClr val="12121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ของเราไว้ </a:t>
            </a:r>
            <a:endParaRPr kumimoji="0" lang="en-US" altLang="zh-TW" sz="3600" b="0" i="0" u="none" strike="noStrike" cap="none" normalizeH="0" baseline="0" dirty="0">
              <a:ln>
                <a:noFill/>
              </a:ln>
              <a:solidFill>
                <a:srgbClr val="121212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zh-TW" sz="3600" b="0" i="0" u="none" strike="noStrike" cap="none" normalizeH="0" baseline="0" dirty="0">
                <a:ln>
                  <a:noFill/>
                </a:ln>
                <a:solidFill>
                  <a:srgbClr val="12121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พวกเจ้าจะเป็น</a:t>
            </a:r>
            <a:r>
              <a:rPr kumimoji="0" lang="th-TH" altLang="zh-TW" sz="3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ของล้ำค่า</a:t>
            </a:r>
            <a:r>
              <a:rPr kumimoji="0" lang="th-TH" altLang="zh-TW" sz="3600" b="0" i="0" u="none" strike="noStrike" cap="none" normalizeH="0" baseline="0" dirty="0">
                <a:ln>
                  <a:noFill/>
                </a:ln>
                <a:solidFill>
                  <a:srgbClr val="12121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ของเราที่เราเลือกสรรจากท่ามกลาง</a:t>
            </a:r>
            <a:endParaRPr kumimoji="0" lang="en-US" altLang="zh-TW" sz="3600" b="0" i="0" u="none" strike="noStrike" cap="none" normalizeH="0" baseline="0" dirty="0">
              <a:ln>
                <a:noFill/>
              </a:ln>
              <a:solidFill>
                <a:srgbClr val="121212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zh-TW" sz="3600" b="0" i="0" u="none" strike="noStrike" cap="none" normalizeH="0" baseline="0" dirty="0">
                <a:ln>
                  <a:noFill/>
                </a:ln>
                <a:solidFill>
                  <a:srgbClr val="12121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ชนชาติทั้งปวง</a:t>
            </a:r>
            <a:r>
              <a:rPr kumimoji="0" lang="en-US" altLang="zh-TW" sz="3600" b="0" i="0" u="none" strike="noStrike" cap="none" normalizeH="0" baseline="0" dirty="0">
                <a:ln>
                  <a:noFill/>
                </a:ln>
                <a:solidFill>
                  <a:srgbClr val="12121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kumimoji="0" lang="th-TH" altLang="zh-TW" sz="3600" b="0" i="0" u="none" strike="noStrike" cap="none" normalizeH="0" baseline="0" dirty="0">
                <a:ln>
                  <a:noFill/>
                </a:ln>
                <a:solidFill>
                  <a:srgbClr val="12121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เพราะแผ่นดินทั้งสิ้นเป็นของเรา</a:t>
            </a:r>
            <a:r>
              <a:rPr kumimoji="0" lang="en-US" altLang="zh-TW" sz="3600" b="0" i="0" u="none" strike="noStrike" cap="none" normalizeH="0" baseline="0" dirty="0">
                <a:ln>
                  <a:noFill/>
                </a:ln>
                <a:solidFill>
                  <a:srgbClr val="12121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3600" b="0" i="0" u="none" strike="noStrike" cap="none" normalizeH="0" baseline="30000" dirty="0">
                <a:ln>
                  <a:noFill/>
                </a:ln>
                <a:solidFill>
                  <a:srgbClr val="12121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kumimoji="0" lang="th-TH" altLang="zh-TW" sz="3600" b="0" i="0" u="none" strike="noStrike" cap="none" normalizeH="0" baseline="0" dirty="0">
                <a:ln>
                  <a:noFill/>
                </a:ln>
                <a:solidFill>
                  <a:srgbClr val="12121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พวกเจ้าจะเป็น</a:t>
            </a:r>
            <a:r>
              <a:rPr kumimoji="0" lang="th-TH" altLang="zh-TW" sz="3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อาณาจักรปุโรหิต</a:t>
            </a:r>
            <a:r>
              <a:rPr kumimoji="0" lang="en-US" altLang="zh-TW" sz="3600" b="0" i="0" u="none" strike="noStrike" cap="none" normalizeH="0" baseline="0" dirty="0">
                <a:ln>
                  <a:noFill/>
                </a:ln>
                <a:solidFill>
                  <a:srgbClr val="12121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kumimoji="0" lang="th-TH" altLang="zh-TW" sz="3600" b="0" i="0" u="none" strike="noStrike" cap="none" normalizeH="0" baseline="0" dirty="0">
                <a:ln>
                  <a:noFill/>
                </a:ln>
                <a:solidFill>
                  <a:srgbClr val="12121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และเป็น</a:t>
            </a:r>
            <a:r>
              <a:rPr kumimoji="0" lang="th-TH" altLang="zh-TW" sz="3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ชนชาติบริสุทธิ์</a:t>
            </a:r>
            <a:r>
              <a:rPr kumimoji="0" lang="th-TH" altLang="zh-TW" sz="3600" b="0" i="0" u="none" strike="noStrike" cap="none" normalizeH="0" baseline="0" dirty="0">
                <a:ln>
                  <a:noFill/>
                </a:ln>
                <a:solidFill>
                  <a:srgbClr val="12121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สำหรับเรา</a:t>
            </a:r>
            <a:r>
              <a:rPr kumimoji="0" lang="en-US" altLang="zh-TW" sz="3600" b="0" i="0" u="none" strike="noStrike" cap="none" normalizeH="0" baseline="0" dirty="0">
                <a:ln>
                  <a:noFill/>
                </a:ln>
                <a:solidFill>
                  <a:srgbClr val="12121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zh-TW" sz="3600" b="0" i="0" u="none" strike="noStrike" cap="none" normalizeH="0" baseline="0" dirty="0">
                <a:ln>
                  <a:noFill/>
                </a:ln>
                <a:solidFill>
                  <a:srgbClr val="12121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นี่เป็นถ้อยคำที่เจ้าต้องบอกกับคนอิสราเอล”</a:t>
            </a:r>
            <a:r>
              <a:rPr kumimoji="0" lang="th-TH" altLang="zh-TW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62763BE7-2524-D9DA-517B-81BB82CF4542}"/>
              </a:ext>
            </a:extLst>
          </p:cNvPr>
          <p:cNvSpPr txBox="1"/>
          <p:nvPr/>
        </p:nvSpPr>
        <p:spPr>
          <a:xfrm>
            <a:off x="2728292" y="3710651"/>
            <a:ext cx="639086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altLang="zh-HK" sz="40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เฉลยธรรมบัญญัติ </a:t>
            </a:r>
            <a:r>
              <a:rPr lang="en-US" altLang="zh-HK" sz="40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30:15-18</a:t>
            </a:r>
          </a:p>
          <a:p>
            <a:r>
              <a:rPr lang="th-TH" altLang="zh-HK" sz="40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เฉลยธรรมบัญญัติ </a:t>
            </a:r>
            <a:r>
              <a:rPr lang="en-US" altLang="zh-HK" sz="40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6:24-25</a:t>
            </a:r>
            <a:endParaRPr lang="zh-HK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4148703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F39821D8-1E24-94F9-7879-7F3D405EE77A}"/>
              </a:ext>
            </a:extLst>
          </p:cNvPr>
          <p:cNvSpPr txBox="1"/>
          <p:nvPr/>
        </p:nvSpPr>
        <p:spPr>
          <a:xfrm>
            <a:off x="218661" y="79513"/>
            <a:ext cx="11598966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4000" kern="0" baseline="3000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13</a:t>
            </a:r>
            <a:r>
              <a:rPr lang="th-TH" altLang="zh-HK" sz="40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เพราะว่าคนที่เพียงแต่ฟังธรรมบัญญัติเท่านั้น </a:t>
            </a:r>
            <a:endParaRPr lang="en-US" altLang="zh-HK" sz="4000" kern="0" dirty="0">
              <a:solidFill>
                <a:srgbClr val="121212"/>
              </a:solidFill>
              <a:effectLst/>
              <a:ea typeface="Times New Roman" panose="02020603050405020304" pitchFamily="18" charset="0"/>
              <a:cs typeface="Tahoma" panose="020B0604030504040204" pitchFamily="34" charset="0"/>
            </a:endParaRPr>
          </a:p>
          <a:p>
            <a:r>
              <a:rPr lang="en-US" altLang="zh-HK" sz="4000" kern="0" dirty="0">
                <a:solidFill>
                  <a:srgbClr val="121212"/>
                </a:solidFill>
                <a:ea typeface="Times New Roman" panose="02020603050405020304" pitchFamily="18" charset="0"/>
                <a:cs typeface="Tahoma" panose="020B0604030504040204" pitchFamily="34" charset="0"/>
              </a:rPr>
              <a:t>     </a:t>
            </a:r>
            <a:r>
              <a:rPr lang="th-TH" altLang="zh-HK" sz="40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ไม่ใช่ผู้ชอบธรรมในสายพระเนตรของพระเจ้า </a:t>
            </a:r>
            <a:endParaRPr lang="en-US" altLang="zh-HK" sz="4000" kern="0" dirty="0">
              <a:solidFill>
                <a:srgbClr val="121212"/>
              </a:solidFill>
              <a:effectLst/>
              <a:ea typeface="Times New Roman" panose="02020603050405020304" pitchFamily="18" charset="0"/>
              <a:cs typeface="Tahoma" panose="020B0604030504040204" pitchFamily="34" charset="0"/>
            </a:endParaRPr>
          </a:p>
          <a:p>
            <a:r>
              <a:rPr lang="en-US" altLang="zh-HK" sz="4000" kern="0" dirty="0">
                <a:solidFill>
                  <a:srgbClr val="121212"/>
                </a:solidFill>
                <a:ea typeface="Times New Roman" panose="02020603050405020304" pitchFamily="18" charset="0"/>
                <a:cs typeface="Tahoma" panose="020B0604030504040204" pitchFamily="34" charset="0"/>
              </a:rPr>
              <a:t>   </a:t>
            </a:r>
            <a:r>
              <a:rPr lang="th-TH" altLang="zh-HK" sz="40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คนที่ประพฤติตามธรรมบัญญัติต่างหากที่</a:t>
            </a:r>
            <a:endParaRPr lang="en-US" altLang="zh-HK" sz="4000" kern="0" dirty="0">
              <a:solidFill>
                <a:srgbClr val="121212"/>
              </a:solidFill>
              <a:effectLst/>
              <a:ea typeface="Times New Roman" panose="02020603050405020304" pitchFamily="18" charset="0"/>
              <a:cs typeface="Tahoma" panose="020B0604030504040204" pitchFamily="34" charset="0"/>
            </a:endParaRPr>
          </a:p>
          <a:p>
            <a:r>
              <a:rPr lang="en-US" altLang="zh-HK" sz="4000" kern="0" dirty="0">
                <a:solidFill>
                  <a:srgbClr val="121212"/>
                </a:solidFill>
                <a:ea typeface="Times New Roman" panose="02020603050405020304" pitchFamily="18" charset="0"/>
                <a:cs typeface="Tahoma" panose="020B0604030504040204" pitchFamily="34" charset="0"/>
              </a:rPr>
              <a:t>       </a:t>
            </a:r>
            <a:r>
              <a:rPr lang="th-TH" altLang="zh-HK" sz="40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พระเจ้าทรงทำ</a:t>
            </a:r>
            <a:r>
              <a:rPr lang="en-US" altLang="zh-HK" sz="40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   </a:t>
            </a:r>
            <a:r>
              <a:rPr lang="th-TH" altLang="zh-HK" sz="40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ให้เป็นผู้ชอบธรรม</a:t>
            </a:r>
            <a:endParaRPr lang="zh-HK" altLang="en-US" sz="4000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61132280-2BD5-4F08-59A0-D777BA686D7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9996"/>
          <a:stretch/>
        </p:blipFill>
        <p:spPr>
          <a:xfrm>
            <a:off x="218661" y="2634058"/>
            <a:ext cx="11754678" cy="3868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4942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>
            <a:extLst>
              <a:ext uri="{FF2B5EF4-FFF2-40B4-BE49-F238E27FC236}">
                <a16:creationId xmlns:a16="http://schemas.microsoft.com/office/drawing/2014/main" id="{8A15C6D8-9675-0604-A3C6-BD0DE605CB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520" y="314960"/>
            <a:ext cx="11795760" cy="6228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6732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C716BB65-9F4F-97BA-96B6-35FFCA83057A}"/>
              </a:ext>
            </a:extLst>
          </p:cNvPr>
          <p:cNvSpPr txBox="1"/>
          <p:nvPr/>
        </p:nvSpPr>
        <p:spPr>
          <a:xfrm>
            <a:off x="296517" y="245197"/>
            <a:ext cx="11598965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4000" kern="0" baseline="3000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15</a:t>
            </a:r>
            <a:r>
              <a:rPr lang="th-TH" altLang="zh-HK" sz="40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เขาแสดงให้เห็นว่าหลักความประพฤติที่เป็นตามธรรมบัญญัตินั้น มีจารึกอยู่ในจิตใจของเขา และมโนธรรมก็เป็นพยานของเขาด้วย ความคิดขัดแย้งต่างๆ ของเขานั้นแหละจะกล่าวโทษตัวเขา หรืออาจจะแก้ตัวให้ก็ได้</a:t>
            </a:r>
            <a:r>
              <a:rPr lang="en-US" altLang="zh-HK" sz="40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 </a:t>
            </a:r>
            <a:endParaRPr lang="zh-TW" altLang="zh-HK" sz="2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pPr marL="304800" indent="-304800"/>
            <a:r>
              <a:rPr lang="en-US" altLang="zh-HK" sz="36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  <a:sym typeface="Wingdings" panose="05000000000000000000" pitchFamily="2" charset="2"/>
              </a:rPr>
              <a:t>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สามสิ่งนี้คือ</a:t>
            </a:r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: </a:t>
            </a:r>
            <a:r>
              <a:rPr lang="th-TH" altLang="zh-HK" sz="3200" kern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ธรรมชาติ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ของมนุษย์ (ข้อ </a:t>
            </a:r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14) </a:t>
            </a:r>
            <a:r>
              <a:rPr lang="th-TH" altLang="zh-HK" sz="3200" kern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มโนธรรม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และความสามารถในการ</a:t>
            </a:r>
            <a:r>
              <a:rPr lang="th-TH" altLang="zh-HK" sz="3200" kern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คิดเปรียบเทียบ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ทำให้ผู้คนแสดงหน้าที่และความสามารถของธรรมบัญญัติ เมื่อพระเจ้าจะทรงพิพากษาคนต่างชาติในอนาคต จะขึ้นอยู่กับสิ่งนี้เพื่อให้พวกเขาอธิบายต่อพระเจ้า</a:t>
            </a:r>
            <a:endParaRPr lang="zh-TW" altLang="zh-HK" sz="2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36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  <a:sym typeface="Wingdings" panose="05000000000000000000" pitchFamily="2" charset="2"/>
              </a:rPr>
              <a:t>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นอกจากนี้ ทั้งสามยังมีฟังก์ชันเหล่านี้:</a:t>
            </a:r>
            <a:endParaRPr lang="zh-TW" altLang="zh-HK" sz="2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pPr indent="177800"/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“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โทษตัวเอง” แปลว่า ยอมรับ</a:t>
            </a:r>
            <a:r>
              <a:rPr lang="th-TH" altLang="zh-HK" sz="3200" kern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ความผิด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ของตัวเอง</a:t>
            </a:r>
            <a:endParaRPr lang="zh-TW" altLang="zh-HK" sz="2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pPr indent="177800"/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“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ป้องกันตัว” หมายความว่า </a:t>
            </a:r>
            <a:r>
              <a:rPr lang="th-TH" altLang="zh-HK" sz="3200" kern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หลีกเลี่ยง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ความรับผิดชอบที่เกินไปแล้ว</a:t>
            </a:r>
            <a:endParaRPr lang="zh-TW" altLang="zh-HK" sz="2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091231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F6239370-A143-CF68-BA2D-A66E94403CA6}"/>
              </a:ext>
            </a:extLst>
          </p:cNvPr>
          <p:cNvSpPr txBox="1"/>
          <p:nvPr/>
        </p:nvSpPr>
        <p:spPr>
          <a:xfrm>
            <a:off x="246821" y="166189"/>
            <a:ext cx="11698357" cy="59400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3600" kern="0" baseline="3000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16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ในวันที่พระเจ้าทรงพิพากษาความลับของมนุษย์โดยพระเยซูคริสต์ ทั้งนี้ตามข่าวประเสริฐที่ข้าพเจ้าได้ประกาศนั้น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pPr marL="304800" indent="-304800"/>
            <a:r>
              <a:rPr lang="th-TH" altLang="zh-HK" sz="3200" kern="10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ahoma" panose="020B0604030504040204" pitchFamily="34" charset="0"/>
              </a:rPr>
              <a:t>กิจการ </a:t>
            </a:r>
            <a:r>
              <a:rPr lang="en-US" altLang="zh-HK" sz="3200" kern="10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新細明體" panose="02020500000000000000" pitchFamily="18" charset="-120"/>
                <a:cs typeface="Cordia New" panose="020B0304020202020204" pitchFamily="34" charset="-34"/>
              </a:rPr>
              <a:t>17:31  </a:t>
            </a:r>
            <a:r>
              <a:rPr lang="th-TH" altLang="zh-HK" sz="3200" kern="10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ahoma" panose="020B0604030504040204" pitchFamily="34" charset="0"/>
              </a:rPr>
              <a:t>เพราะพระองค์ทรงกำหนดวันหนึ่งไว้แล้ว ในวันนั้นพระองค์จะทรงพิพากษาโลกตาม</a:t>
            </a:r>
            <a:r>
              <a:rPr lang="th-TH" altLang="zh-HK" sz="32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ahoma" panose="020B0604030504040204" pitchFamily="34" charset="0"/>
              </a:rPr>
              <a:t>ความชอบธรรม</a:t>
            </a:r>
            <a:r>
              <a:rPr lang="th-TH" altLang="zh-HK" sz="3200" kern="10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ahoma" panose="020B0604030504040204" pitchFamily="34" charset="0"/>
              </a:rPr>
              <a:t>โดยบุคคลที่พระองค์ทรงกำหนดไว้ และพระเจ้าทรงให้คนทั้งปวงมีความมั่นใจในเรื่องนี้โดยทรงให้บุคคลผู้นั้นเป็นขึ้นจาก</a:t>
            </a:r>
            <a:r>
              <a:rPr lang="th-TH" altLang="zh-HK" sz="32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ahoma" panose="020B0604030504040204" pitchFamily="34" charset="0"/>
              </a:rPr>
              <a:t>ตาย</a:t>
            </a:r>
            <a:r>
              <a:rPr lang="th-TH" altLang="zh-HK" sz="3200" kern="10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ahoma" panose="020B0604030504040204" pitchFamily="34" charset="0"/>
              </a:rPr>
              <a:t>”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pPr marL="304800" indent="-304800"/>
            <a:r>
              <a:rPr lang="th-TH" altLang="zh-HK" sz="3200" kern="10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ahoma" panose="020B0604030504040204" pitchFamily="34" charset="0"/>
              </a:rPr>
              <a:t>ลูกา </a:t>
            </a:r>
            <a:r>
              <a:rPr lang="en-US" altLang="zh-HK" sz="3200" kern="10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新細明體" panose="02020500000000000000" pitchFamily="18" charset="-120"/>
                <a:cs typeface="Cordia New" panose="020B0304020202020204" pitchFamily="34" charset="-34"/>
              </a:rPr>
              <a:t>8:17  </a:t>
            </a:r>
            <a:r>
              <a:rPr lang="th-TH" altLang="zh-HK" sz="3200" kern="10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ahoma" panose="020B0604030504040204" pitchFamily="34" charset="0"/>
              </a:rPr>
              <a:t>เพราะว่า</a:t>
            </a:r>
            <a:r>
              <a:rPr lang="en-US" altLang="zh-HK" sz="3200" kern="10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新細明體" panose="02020500000000000000" pitchFamily="18" charset="-120"/>
                <a:cs typeface="Cordia New" panose="020B0304020202020204" pitchFamily="34" charset="-34"/>
              </a:rPr>
              <a:t>(</a:t>
            </a:r>
            <a:r>
              <a:rPr lang="th-TH" altLang="zh-HK" sz="3200" kern="10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ahoma" panose="020B0604030504040204" pitchFamily="34" charset="0"/>
              </a:rPr>
              <a:t>มี</a:t>
            </a:r>
            <a:r>
              <a:rPr lang="en-US" altLang="zh-HK" sz="3200" kern="10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新細明體" panose="02020500000000000000" pitchFamily="18" charset="-120"/>
                <a:cs typeface="Cordia New" panose="020B0304020202020204" pitchFamily="34" charset="-34"/>
              </a:rPr>
              <a:t> /</a:t>
            </a:r>
            <a:r>
              <a:rPr lang="th-TH" altLang="zh-HK" sz="32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ahoma" panose="020B0604030504040204" pitchFamily="34" charset="0"/>
              </a:rPr>
              <a:t>ไม่มี</a:t>
            </a:r>
            <a:r>
              <a:rPr lang="en-US" altLang="zh-HK" sz="3200" kern="10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新細明體" panose="02020500000000000000" pitchFamily="18" charset="-120"/>
                <a:cs typeface="Cordia New" panose="020B0304020202020204" pitchFamily="34" charset="-34"/>
              </a:rPr>
              <a:t>) </a:t>
            </a:r>
            <a:r>
              <a:rPr lang="th-TH" altLang="zh-HK" sz="3200" kern="10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ahoma" panose="020B0604030504040204" pitchFamily="34" charset="0"/>
              </a:rPr>
              <a:t>อะไรที่ซ่อนไว้แล้วจะไม่ปรากฏให้เห็น และ</a:t>
            </a:r>
            <a:r>
              <a:rPr lang="en-US" altLang="zh-HK" sz="3200" kern="10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新細明體" panose="02020500000000000000" pitchFamily="18" charset="-120"/>
                <a:cs typeface="Cordia New" panose="020B0304020202020204" pitchFamily="34" charset="-34"/>
              </a:rPr>
              <a:t>(</a:t>
            </a:r>
            <a:r>
              <a:rPr lang="th-TH" altLang="zh-HK" sz="3200" kern="10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ahoma" panose="020B0604030504040204" pitchFamily="34" charset="0"/>
              </a:rPr>
              <a:t>มี</a:t>
            </a:r>
            <a:r>
              <a:rPr lang="en-US" altLang="zh-HK" sz="3200" kern="10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新細明體" panose="02020500000000000000" pitchFamily="18" charset="-120"/>
                <a:cs typeface="Cordia New" panose="020B0304020202020204" pitchFamily="34" charset="-34"/>
              </a:rPr>
              <a:t> /</a:t>
            </a:r>
            <a:r>
              <a:rPr lang="th-TH" altLang="zh-HK" sz="32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ahoma" panose="020B0604030504040204" pitchFamily="34" charset="0"/>
              </a:rPr>
              <a:t>ไม่มี</a:t>
            </a:r>
            <a:r>
              <a:rPr lang="en-US" altLang="zh-HK" sz="3200" kern="10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新細明體" panose="02020500000000000000" pitchFamily="18" charset="-120"/>
                <a:cs typeface="Cordia New" panose="020B0304020202020204" pitchFamily="34" charset="-34"/>
              </a:rPr>
              <a:t>) </a:t>
            </a:r>
            <a:r>
              <a:rPr lang="th-TH" altLang="zh-HK" sz="3200" kern="10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ahoma" panose="020B0604030504040204" pitchFamily="34" charset="0"/>
              </a:rPr>
              <a:t>อะไรที่ปิดบังแล้วจะไม่ถูกล่วงรู้หรือเผยให้ประจักษ์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  <a:sym typeface="Wingdings" panose="05000000000000000000" pitchFamily="2" charset="2"/>
              </a:rPr>
              <a:t></a:t>
            </a:r>
            <a:r>
              <a:rPr lang="th-TH" altLang="zh-HK" sz="28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เนื่องจากผู้เชื่อยอมรับพระเยซูเป็นพระผู้ช่วยให้รอด พระองค์จึงทรงสถิตอยู่ในพวกเขา (กาลาเทีย </a:t>
            </a:r>
            <a:r>
              <a:rPr lang="en-US" altLang="zh-HK" sz="28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2:20) </a:t>
            </a:r>
            <a:r>
              <a:rPr lang="th-TH" altLang="zh-HK" sz="28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พระคริสต์ผู้ทรงสถิตอยู่นี้ได้กลายเป็น</a:t>
            </a:r>
            <a:r>
              <a:rPr lang="th-TH" altLang="zh-HK" sz="28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ธรรมบัญญัติแห่งหัวใจ</a:t>
            </a:r>
            <a:r>
              <a:rPr lang="th-TH" altLang="zh-HK" sz="28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ของเรา (ฮีบรู </a:t>
            </a:r>
            <a:r>
              <a:rPr lang="en-US" altLang="zh-HK" sz="28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8:10; 10:16) </a:t>
            </a:r>
            <a:r>
              <a:rPr lang="th-TH" altLang="zh-HK" sz="28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ซึ่งเป็น</a:t>
            </a:r>
            <a:r>
              <a:rPr lang="en-US" altLang="zh-HK" sz="28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 “</a:t>
            </a:r>
            <a:r>
              <a:rPr lang="th-TH" altLang="zh-HK" sz="2800" dirty="0">
                <a:solidFill>
                  <a:srgbClr val="121212"/>
                </a:solidFill>
                <a:effectLst/>
                <a:ea typeface="新細明體" panose="02020500000000000000" pitchFamily="18" charset="-120"/>
                <a:cs typeface="Tahoma" panose="020B0604030504040204" pitchFamily="34" charset="0"/>
              </a:rPr>
              <a:t>กฎของพระวิญญาณแห่งชีวิตในพระเยซูคริสต์ได้ทำให้ท่านพ้นจากกฎแห่งบาปและความตาย</a:t>
            </a:r>
            <a:r>
              <a:rPr lang="en-US" altLang="zh-HK" sz="28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”</a:t>
            </a:r>
            <a:r>
              <a:rPr lang="th-TH" altLang="zh-HK" sz="28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 (โรม </a:t>
            </a:r>
            <a:r>
              <a:rPr lang="en-US" altLang="zh-HK" sz="28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8:2)</a:t>
            </a:r>
            <a:endParaRPr lang="zh-HK" altLang="en-US" sz="3200" dirty="0"/>
          </a:p>
        </p:txBody>
      </p:sp>
    </p:spTree>
    <p:extLst>
      <p:ext uri="{BB962C8B-B14F-4D97-AF65-F5344CB8AC3E}">
        <p14:creationId xmlns:p14="http://schemas.microsoft.com/office/powerpoint/2010/main" val="588094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BF5192F9-7D07-339F-D4D0-555AD44F224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8666" t="33185" r="23667" b="14963"/>
          <a:stretch/>
        </p:blipFill>
        <p:spPr>
          <a:xfrm>
            <a:off x="5638800" y="154573"/>
            <a:ext cx="6212056" cy="6548854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53A15144-DCE4-9669-6569-29918F530A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417" t="34370" r="52500" b="28889"/>
          <a:stretch/>
        </p:blipFill>
        <p:spPr>
          <a:xfrm>
            <a:off x="-1" y="0"/>
            <a:ext cx="5203805" cy="6258560"/>
          </a:xfrm>
          <a:prstGeom prst="rect">
            <a:avLst/>
          </a:prstGeom>
        </p:spPr>
      </p:pic>
      <p:cxnSp>
        <p:nvCxnSpPr>
          <p:cNvPr id="7" name="直線單箭頭接點 6">
            <a:extLst>
              <a:ext uri="{FF2B5EF4-FFF2-40B4-BE49-F238E27FC236}">
                <a16:creationId xmlns:a16="http://schemas.microsoft.com/office/drawing/2014/main" id="{C8A18A60-F8DC-7265-229F-00FFE83FECA9}"/>
              </a:ext>
            </a:extLst>
          </p:cNvPr>
          <p:cNvCxnSpPr/>
          <p:nvPr/>
        </p:nvCxnSpPr>
        <p:spPr>
          <a:xfrm flipH="1">
            <a:off x="3576320" y="1097280"/>
            <a:ext cx="5709920" cy="160528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059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66763DE1-3E7D-5701-5A94-8E2BA2FE90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852" y="123135"/>
            <a:ext cx="969047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4000" b="0" i="0" u="none" strike="noStrike" cap="none" normalizeH="0" baseline="0" dirty="0">
                <a:ln>
                  <a:noFill/>
                </a:ln>
                <a:solidFill>
                  <a:srgbClr val="12121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</a:t>
            </a:r>
            <a:r>
              <a:rPr kumimoji="0" lang="th-TH" altLang="zh-TW" sz="4000" b="0" i="0" u="none" strike="noStrike" cap="none" normalizeH="0" baseline="0" dirty="0">
                <a:ln>
                  <a:noFill/>
                </a:ln>
                <a:solidFill>
                  <a:srgbClr val="12121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ข้อกล่าวหาที่ร้ายแรงกว่า: </a:t>
            </a:r>
            <a:r>
              <a:rPr kumimoji="0" lang="th-TH" altLang="zh-TW" sz="4000" b="0" i="0" u="none" strike="noStrike" cap="none" normalizeH="0" baseline="0" dirty="0">
                <a:ln>
                  <a:noFill/>
                </a:ln>
                <a:solidFill>
                  <a:srgbClr val="12121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【โรม </a:t>
            </a:r>
            <a:r>
              <a:rPr kumimoji="0" lang="en-US" altLang="zh-TW" sz="4000" b="0" i="0" u="none" strike="noStrike" cap="none" normalizeH="0" baseline="0" dirty="0">
                <a:ln>
                  <a:noFill/>
                </a:ln>
                <a:solidFill>
                  <a:srgbClr val="12121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1:32】</a:t>
            </a:r>
          </a:p>
        </p:txBody>
      </p:sp>
      <p:sp>
        <p:nvSpPr>
          <p:cNvPr id="3" name="Text Box 214">
            <a:extLst>
              <a:ext uri="{FF2B5EF4-FFF2-40B4-BE49-F238E27FC236}">
                <a16:creationId xmlns:a16="http://schemas.microsoft.com/office/drawing/2014/main" id="{E19DBB13-D8FF-EE2E-40B1-276164EFA9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0674" y="4950446"/>
            <a:ext cx="6540583" cy="1400383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altLang="zh-TW" sz="1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ahoma" panose="020B0604030504040204" pitchFamily="34" charset="0"/>
              <a:ea typeface="新細明體" panose="02020500000000000000" pitchFamily="18" charset="-120"/>
              <a:cs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zh-TW" sz="3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ahoma" panose="020B0604030504040204" pitchFamily="34" charset="0"/>
                <a:ea typeface="新細明體" panose="02020500000000000000" pitchFamily="18" charset="-120"/>
                <a:cs typeface="Tahoma" panose="020B0604030504040204" pitchFamily="34" charset="0"/>
              </a:rPr>
              <a:t>เขารู้ตัวว่ามีความผิดแต่ยังทำอยู่</a:t>
            </a:r>
            <a:endParaRPr kumimoji="0" lang="th-TH" altLang="zh-TW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5224634-8F60-11F3-BFD4-EBED9073C2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047" y="507171"/>
            <a:ext cx="9608721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altLang="zh-TW" sz="1600" b="0" i="0" u="none" strike="noStrike" cap="none" normalizeH="0" baseline="0" dirty="0">
              <a:ln>
                <a:noFill/>
              </a:ln>
              <a:solidFill>
                <a:srgbClr val="121212"/>
              </a:solidFill>
              <a:effectLst/>
              <a:latin typeface="Tahoma" panose="020B0604030504040204" pitchFamily="34" charset="0"/>
              <a:ea typeface="新細明體" panose="02020500000000000000" pitchFamily="18" charset="-120"/>
              <a:cs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zh-TW" sz="4000" b="0" i="0" u="none" strike="noStrike" cap="none" normalizeH="0" baseline="0" dirty="0">
                <a:ln>
                  <a:noFill/>
                </a:ln>
                <a:solidFill>
                  <a:srgbClr val="121212"/>
                </a:solidFill>
                <a:effectLst/>
                <a:latin typeface="Tahoma" panose="020B0604030504040204" pitchFamily="34" charset="0"/>
                <a:ea typeface="新細明體" panose="02020500000000000000" pitchFamily="18" charset="-120"/>
                <a:cs typeface="Tahoma" panose="020B0604030504040204" pitchFamily="34" charset="0"/>
              </a:rPr>
              <a:t>แม้เขาจะรู้บัญญัติอันชอบธรรมของพระเจ้า </a:t>
            </a:r>
            <a:endParaRPr kumimoji="0" lang="en-US" altLang="zh-TW" sz="4000" b="0" i="0" u="none" strike="noStrike" cap="none" normalizeH="0" baseline="0" dirty="0">
              <a:ln>
                <a:noFill/>
              </a:ln>
              <a:solidFill>
                <a:srgbClr val="121212"/>
              </a:solidFill>
              <a:effectLst/>
              <a:latin typeface="Tahoma" panose="020B0604030504040204" pitchFamily="34" charset="0"/>
              <a:ea typeface="新細明體" panose="02020500000000000000" pitchFamily="18" charset="-120"/>
              <a:cs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zh-TW" sz="4000" b="0" i="0" u="none" strike="noStrike" cap="none" normalizeH="0" baseline="0" dirty="0">
                <a:ln>
                  <a:noFill/>
                </a:ln>
                <a:solidFill>
                  <a:srgbClr val="121212"/>
                </a:solidFill>
                <a:effectLst/>
                <a:latin typeface="Tahoma" panose="020B0604030504040204" pitchFamily="34" charset="0"/>
                <a:ea typeface="新細明體" panose="02020500000000000000" pitchFamily="18" charset="-120"/>
                <a:cs typeface="Tahoma" panose="020B0604030504040204" pitchFamily="34" charset="0"/>
              </a:rPr>
              <a:t>ที่ว่าคนทั้งปวงที่ประพฤติเช่นนั้นสมควรจะตาย </a:t>
            </a:r>
            <a:endParaRPr kumimoji="0" lang="en-US" altLang="zh-TW" sz="4000" b="0" i="0" u="none" strike="noStrike" cap="none" normalizeH="0" baseline="0" dirty="0">
              <a:ln>
                <a:noFill/>
              </a:ln>
              <a:solidFill>
                <a:srgbClr val="121212"/>
              </a:solidFill>
              <a:effectLst/>
              <a:latin typeface="Tahoma" panose="020B0604030504040204" pitchFamily="34" charset="0"/>
              <a:ea typeface="新細明體" panose="02020500000000000000" pitchFamily="18" charset="-120"/>
              <a:cs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zh-TW" sz="4000" b="0" i="0" u="none" strike="noStrike" cap="none" normalizeH="0" baseline="0" dirty="0">
                <a:ln>
                  <a:noFill/>
                </a:ln>
                <a:solidFill>
                  <a:srgbClr val="121212"/>
                </a:solidFill>
                <a:effectLst/>
                <a:latin typeface="Tahoma" panose="020B0604030504040204" pitchFamily="34" charset="0"/>
                <a:ea typeface="新細明體" panose="02020500000000000000" pitchFamily="18" charset="-120"/>
                <a:cs typeface="Tahoma" panose="020B0604030504040204" pitchFamily="34" charset="0"/>
              </a:rPr>
              <a:t>เขาก็ไม่เพียงประพฤติเท่านั้น </a:t>
            </a:r>
            <a:endParaRPr kumimoji="0" lang="en-US" altLang="zh-TW" sz="4000" b="0" i="0" u="none" strike="noStrike" cap="none" normalizeH="0" baseline="0" dirty="0">
              <a:ln>
                <a:noFill/>
              </a:ln>
              <a:solidFill>
                <a:srgbClr val="121212"/>
              </a:solidFill>
              <a:effectLst/>
              <a:latin typeface="Tahoma" panose="020B0604030504040204" pitchFamily="34" charset="0"/>
              <a:ea typeface="新細明體" panose="02020500000000000000" pitchFamily="18" charset="-120"/>
              <a:cs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zh-TW" sz="4000" b="0" i="0" u="none" strike="noStrike" cap="none" normalizeH="0" baseline="0" dirty="0">
                <a:ln>
                  <a:noFill/>
                </a:ln>
                <a:solidFill>
                  <a:srgbClr val="121212"/>
                </a:solidFill>
                <a:effectLst/>
                <a:latin typeface="Tahoma" panose="020B0604030504040204" pitchFamily="34" charset="0"/>
                <a:ea typeface="新細明體" panose="02020500000000000000" pitchFamily="18" charset="-120"/>
                <a:cs typeface="Tahoma" panose="020B0604030504040204" pitchFamily="34" charset="0"/>
              </a:rPr>
              <a:t>แต่ยังเห็นชอบกับคนอื่นที่ประพฤติเช่นนั้นด้วย </a:t>
            </a:r>
            <a:endParaRPr kumimoji="0" lang="th-TH" altLang="zh-TW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898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圖片 72" descr=" ajlhvqeian">
            <a:extLst>
              <a:ext uri="{FF2B5EF4-FFF2-40B4-BE49-F238E27FC236}">
                <a16:creationId xmlns:a16="http://schemas.microsoft.com/office/drawing/2014/main" id="{19C0E441-93B5-2F95-9543-33EE217FC9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401" y="2824443"/>
            <a:ext cx="3224301" cy="120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13F049B9-4BA4-A79C-08C7-A1622CE07A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027" y="108713"/>
            <a:ext cx="1230978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4000" b="0" i="0" u="none" strike="noStrike" cap="none" normalizeH="0" baseline="30000" dirty="0">
                <a:ln>
                  <a:noFill/>
                </a:ln>
                <a:solidFill>
                  <a:srgbClr val="12121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kumimoji="0" lang="th-TH" altLang="zh-TW" sz="4000" b="0" i="0" u="none" strike="noStrike" cap="none" normalizeH="0" baseline="0" dirty="0">
                <a:ln>
                  <a:noFill/>
                </a:ln>
                <a:solidFill>
                  <a:srgbClr val="12121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เรารู้ว่า </a:t>
            </a:r>
            <a:endParaRPr kumimoji="0" lang="en-US" altLang="zh-TW" sz="4000" b="0" i="0" u="none" strike="noStrike" cap="none" normalizeH="0" baseline="0" dirty="0">
              <a:ln>
                <a:noFill/>
              </a:ln>
              <a:solidFill>
                <a:srgbClr val="121212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zh-TW" sz="4000" b="0" i="0" u="none" strike="noStrike" cap="none" normalizeH="0" baseline="0" dirty="0">
                <a:ln>
                  <a:noFill/>
                </a:ln>
                <a:solidFill>
                  <a:srgbClr val="12121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การที่พระเจ้าทรงลงโทษคนที่ประพฤติเช่นนั้นก็สมควรจริงๆ</a:t>
            </a:r>
            <a:r>
              <a:rPr kumimoji="0" lang="en-US" altLang="zh-TW" sz="4000" b="0" i="0" u="none" strike="noStrike" cap="none" normalizeH="0" baseline="0" dirty="0">
                <a:ln>
                  <a:noFill/>
                </a:ln>
                <a:solidFill>
                  <a:srgbClr val="12121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endParaRPr kumimoji="0" lang="en-US" altLang="zh-TW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4000" b="0" i="0" u="none" strike="noStrike" cap="none" normalizeH="0" baseline="0" dirty="0">
                <a:ln>
                  <a:noFill/>
                </a:ln>
                <a:solidFill>
                  <a:srgbClr val="12121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</a:t>
            </a:r>
            <a:r>
              <a:rPr kumimoji="0" lang="th-TH" altLang="zh-TW" sz="4000" b="0" i="0" u="none" strike="noStrike" cap="none" normalizeH="0" baseline="0" dirty="0">
                <a:ln>
                  <a:noFill/>
                </a:ln>
                <a:solidFill>
                  <a:srgbClr val="12121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การแปลที่แตกต่างกัน: </a:t>
            </a:r>
            <a:endParaRPr kumimoji="0" lang="en-US" altLang="zh-TW" sz="4000" b="0" i="0" u="none" strike="noStrike" cap="none" normalizeH="0" baseline="0" dirty="0">
              <a:ln>
                <a:noFill/>
              </a:ln>
              <a:solidFill>
                <a:srgbClr val="121212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4000" dirty="0">
                <a:solidFill>
                  <a:srgbClr val="12121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kumimoji="0" lang="th-TH" altLang="zh-TW" sz="4000" b="0" i="0" u="none" strike="noStrike" cap="none" normalizeH="0" baseline="0" dirty="0">
                <a:ln>
                  <a:noFill/>
                </a:ln>
                <a:solidFill>
                  <a:srgbClr val="12121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เรารู้ว่าพระเจ้าทรงตัดสินผู้ที่ทำสิ่งเหล่านี้ตามความจริง </a:t>
            </a:r>
            <a:endParaRPr kumimoji="0" lang="th-TH" altLang="zh-TW" sz="4000" b="0" i="0" u="none" strike="noStrike" cap="none" normalizeH="0" baseline="0" dirty="0">
              <a:ln>
                <a:noFill/>
              </a:ln>
              <a:solidFill>
                <a:srgbClr val="121212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1EBAF3D-E999-1291-5CBF-2486BEE7C2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027" y="229486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altLang="zh-TW" sz="1400" b="0" i="0" u="none" strike="noStrike" cap="none" normalizeH="0" baseline="0" dirty="0">
              <a:ln>
                <a:noFill/>
              </a:ln>
              <a:solidFill>
                <a:srgbClr val="121212"/>
              </a:solidFill>
              <a:effectLst/>
              <a:latin typeface="Tahoma" panose="020B0604030504040204" pitchFamily="34" charset="0"/>
              <a:ea typeface="Times New Roman" panose="02020603050405020304" pitchFamily="18" charset="0"/>
              <a:cs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zh-TW" sz="1400" b="0" i="0" u="none" strike="noStrike" cap="none" normalizeH="0" baseline="0" dirty="0">
                <a:ln>
                  <a:noFill/>
                </a:ln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(</a:t>
            </a:r>
            <a:endParaRPr kumimoji="0" lang="th-TH" altLang="zh-TW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0A0D14E-D2B5-515D-486A-521726BEA7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3220" y="2979128"/>
            <a:ext cx="597471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zh-TW" sz="4000" b="0" i="0" u="none" strike="noStrike" cap="none" normalizeH="0" baseline="0" dirty="0">
                <a:ln>
                  <a:noFill/>
                </a:ln>
                <a:solidFill>
                  <a:srgbClr val="12121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ความจริงที่ไม่</a:t>
            </a:r>
            <a:r>
              <a:rPr kumimoji="0" lang="th-TH" altLang="zh-TW" sz="4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เปลี่ยนแปลง</a:t>
            </a:r>
            <a:r>
              <a:rPr kumimoji="0" lang="th-TH" altLang="zh-TW" sz="4000" b="0" i="0" u="none" strike="noStrike" cap="none" normalizeH="0" baseline="0" dirty="0">
                <a:ln>
                  <a:noFill/>
                </a:ln>
                <a:solidFill>
                  <a:srgbClr val="12121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kumimoji="0" lang="th-TH" altLang="zh-TW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A9183975-BB96-7CBB-D04E-E7E02E284302}"/>
              </a:ext>
            </a:extLst>
          </p:cNvPr>
          <p:cNvSpPr txBox="1"/>
          <p:nvPr/>
        </p:nvSpPr>
        <p:spPr>
          <a:xfrm>
            <a:off x="904461" y="4349426"/>
            <a:ext cx="10576212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4000" kern="0" baseline="3000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3</a:t>
            </a:r>
            <a:r>
              <a:rPr lang="th-TH" altLang="zh-HK" sz="40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มนุษย์เอ๋ย ท่านที่ตัดสินคนที่ประพฤติเช่นนั้น แต่ยังประพฤติเช่นเดียวกับเขา ท่านคิดว่าจะพ้นจากการลงโทษของพระเจ้าหรือ</a:t>
            </a:r>
            <a:r>
              <a:rPr lang="en-US" altLang="zh-HK" sz="40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?</a:t>
            </a:r>
            <a:endParaRPr lang="zh-HK" altLang="en-US" sz="4000" dirty="0"/>
          </a:p>
        </p:txBody>
      </p:sp>
    </p:spTree>
    <p:extLst>
      <p:ext uri="{BB962C8B-B14F-4D97-AF65-F5344CB8AC3E}">
        <p14:creationId xmlns:p14="http://schemas.microsoft.com/office/powerpoint/2010/main" val="749810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B4555808-D1D0-23CC-E9A5-AA9B97EEE05A}"/>
              </a:ext>
            </a:extLst>
          </p:cNvPr>
          <p:cNvSpPr txBox="1"/>
          <p:nvPr/>
        </p:nvSpPr>
        <p:spPr>
          <a:xfrm>
            <a:off x="1540565" y="63812"/>
            <a:ext cx="953411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4000" kern="0" baseline="3000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4</a:t>
            </a:r>
            <a:r>
              <a:rPr lang="th-TH" altLang="zh-HK" sz="40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หรือว่าท่าน</a:t>
            </a:r>
            <a:r>
              <a:rPr lang="th-TH" altLang="zh-HK" sz="40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ประมาทพระกรุณา</a:t>
            </a:r>
            <a:r>
              <a:rPr lang="th-TH" altLang="zh-HK" sz="40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อันอุดม ความ</a:t>
            </a:r>
            <a:r>
              <a:rPr lang="th-TH" altLang="zh-HK" sz="40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อดกลั้นพระทัย</a:t>
            </a:r>
            <a:r>
              <a:rPr lang="th-TH" altLang="zh-HK" sz="40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 และความอดทนของพระองค์ โดยไม่รู้หรือว่าพระกรุณาคุณของพระเจ้านั้น มุ่งจะชักนำท่านให้</a:t>
            </a:r>
            <a:r>
              <a:rPr lang="th-TH" altLang="zh-HK" sz="40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กลับใจใหม่</a:t>
            </a:r>
            <a:r>
              <a:rPr lang="en-US" altLang="zh-HK" sz="40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?</a:t>
            </a:r>
            <a:endParaRPr lang="zh-HK" altLang="en-US" sz="4000" dirty="0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B96C57E2-8E04-420F-333F-A3D904AF4D6E}"/>
              </a:ext>
            </a:extLst>
          </p:cNvPr>
          <p:cNvSpPr txBox="1"/>
          <p:nvPr/>
        </p:nvSpPr>
        <p:spPr>
          <a:xfrm>
            <a:off x="3258792" y="2618357"/>
            <a:ext cx="609765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altLang="zh-HK" sz="4000" dirty="0">
                <a:solidFill>
                  <a:srgbClr val="121212"/>
                </a:solidFill>
                <a:effectLst/>
                <a:ea typeface="新細明體" panose="02020500000000000000" pitchFamily="18" charset="-120"/>
                <a:cs typeface="Tahoma" panose="020B0604030504040204" pitchFamily="34" charset="0"/>
              </a:rPr>
              <a:t>อิสยาห์ </a:t>
            </a:r>
            <a:r>
              <a:rPr lang="en-US" altLang="zh-HK" sz="400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新細明體" panose="02020500000000000000" pitchFamily="18" charset="-120"/>
              </a:rPr>
              <a:t>53:3-6</a:t>
            </a:r>
          </a:p>
          <a:p>
            <a:r>
              <a:rPr lang="th-TH" altLang="zh-HK" sz="4000" dirty="0">
                <a:solidFill>
                  <a:srgbClr val="121212"/>
                </a:solidFill>
                <a:effectLst/>
                <a:ea typeface="新細明體" panose="02020500000000000000" pitchFamily="18" charset="-120"/>
                <a:cs typeface="Tahoma" panose="020B0604030504040204" pitchFamily="34" charset="0"/>
              </a:rPr>
              <a:t>ฮีบรู </a:t>
            </a:r>
            <a:r>
              <a:rPr lang="en-US" altLang="zh-HK" sz="400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新細明體" panose="02020500000000000000" pitchFamily="18" charset="-120"/>
              </a:rPr>
              <a:t>12:2-3</a:t>
            </a:r>
            <a:endParaRPr lang="zh-HK" altLang="en-US" sz="4000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ABD4EFD8-130E-3BD2-E63B-335414DF5926}"/>
              </a:ext>
            </a:extLst>
          </p:cNvPr>
          <p:cNvSpPr txBox="1"/>
          <p:nvPr/>
        </p:nvSpPr>
        <p:spPr>
          <a:xfrm>
            <a:off x="526773" y="3727267"/>
            <a:ext cx="11320670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  <a:sym typeface="Wingdings" panose="05000000000000000000" pitchFamily="2" charset="2"/>
              </a:rPr>
              <a:t></a:t>
            </a:r>
            <a:r>
              <a:rPr lang="th-TH" altLang="zh-HK" sz="32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จากสองข้อข้างต้น เราจะเห็นได้ว่าพระเจ้าปฏิบัติต่อผู้คนอย่างไร</a:t>
            </a:r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?</a:t>
            </a:r>
          </a:p>
          <a:p>
            <a:r>
              <a:rPr lang="en-US" altLang="zh-HK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altLang="zh-HK" sz="3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พระเจ้าเต็มใจเสียสละทุกอย่างเพื่อเรา</a:t>
            </a:r>
            <a:endParaRPr lang="zh-HK" altLang="en-US" sz="3600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408DF9F2-1118-F2F9-6472-A3E7BD1F0500}"/>
              </a:ext>
            </a:extLst>
          </p:cNvPr>
          <p:cNvSpPr txBox="1"/>
          <p:nvPr/>
        </p:nvSpPr>
        <p:spPr>
          <a:xfrm>
            <a:off x="934277" y="5050706"/>
            <a:ext cx="10746685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  <a:sym typeface="Wingdings" panose="05000000000000000000" pitchFamily="2" charset="2"/>
              </a:rPr>
              <a:t></a:t>
            </a:r>
            <a:r>
              <a:rPr lang="th-TH" altLang="zh-HK" sz="32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เมื่อเปาโลกล่าวหาผู้คนว่าดูหมิ่นพระคุณของพระเจ้า เปาโลหมายถึงอะไร</a:t>
            </a:r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?</a:t>
            </a:r>
          </a:p>
          <a:p>
            <a:r>
              <a:rPr lang="th-TH" altLang="zh-HK" sz="4000" dirty="0">
                <a:solidFill>
                  <a:srgbClr val="FF0000"/>
                </a:solidFill>
                <a:effectLst/>
                <a:ea typeface="新細明體" panose="02020500000000000000" pitchFamily="18" charset="-120"/>
                <a:cs typeface="Tahoma" panose="020B0604030504040204" pitchFamily="34" charset="0"/>
              </a:rPr>
              <a:t>เมื่อคนดูหมิ่นพระเจ้า บาปหลีกเลี่ยงไม่ได้</a:t>
            </a:r>
            <a:endParaRPr lang="zh-HK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809235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4CC9E1C3-E57C-3681-6A42-BDA1E9D9EA56}"/>
              </a:ext>
            </a:extLst>
          </p:cNvPr>
          <p:cNvSpPr txBox="1"/>
          <p:nvPr/>
        </p:nvSpPr>
        <p:spPr>
          <a:xfrm>
            <a:off x="365262" y="293393"/>
            <a:ext cx="11571633" cy="9053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</a:pPr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th-TH" altLang="zh-HK" sz="3200" b="1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พระกรุณาคุณของพระเจ้านั้น มุ่งจะชักนำท่านให้กลับใจใหม่</a:t>
            </a:r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</a:t>
            </a:r>
            <a:endParaRPr lang="zh-TW" altLang="zh-HK" sz="3200" kern="100" dirty="0">
              <a:effectLst/>
              <a:latin typeface="Tahoma" panose="020B0604030504040204" pitchFamily="34" charset="0"/>
              <a:ea typeface="新細明體" panose="02020500000000000000" pitchFamily="18" charset="-120"/>
              <a:cs typeface="Tahoma" panose="020B0604030504040204" pitchFamily="34" charset="0"/>
            </a:endParaRPr>
          </a:p>
          <a:p>
            <a:r>
              <a:rPr lang="th-TH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</a:t>
            </a:r>
            <a:r>
              <a:rPr lang="th-TH" altLang="zh-HK" sz="3200" b="1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แต่</a:t>
            </a:r>
            <a:endParaRPr lang="zh-HK" altLang="en-US" sz="32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A90AF9B0-0C8C-E9B9-AF06-DA63CABF6A93}"/>
              </a:ext>
            </a:extLst>
          </p:cNvPr>
          <p:cNvSpPr txBox="1"/>
          <p:nvPr/>
        </p:nvSpPr>
        <p:spPr>
          <a:xfrm>
            <a:off x="2283514" y="746081"/>
            <a:ext cx="900733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altLang="zh-HK" sz="3600" dirty="0">
                <a:solidFill>
                  <a:srgbClr val="FF0000"/>
                </a:solidFill>
                <a:effectLst/>
                <a:ea typeface="新細明體" panose="02020500000000000000" pitchFamily="18" charset="-120"/>
                <a:cs typeface="Tahoma" panose="020B0604030504040204" pitchFamily="34" charset="0"/>
              </a:rPr>
              <a:t>เมื่อคนปฏิเสธที่จะกลับใจ เขาก็ตัดตัวเองออกจากประตูแห่งความรอด</a:t>
            </a:r>
            <a:endParaRPr lang="zh-HK" altLang="en-US" sz="3600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CA16DE01-93EB-D5E3-30F9-3D0CA53069E0}"/>
              </a:ext>
            </a:extLst>
          </p:cNvPr>
          <p:cNvSpPr txBox="1"/>
          <p:nvPr/>
        </p:nvSpPr>
        <p:spPr>
          <a:xfrm>
            <a:off x="192982" y="1866897"/>
            <a:ext cx="1191619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3200"/>
              </a:lnSpc>
            </a:pPr>
            <a:r>
              <a:rPr lang="en-US" altLang="zh-HK" sz="3200" kern="0" baseline="3000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แต่เพราะท่านใจแข็งกระด้างไม่ยอมกลับใจ</a:t>
            </a:r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&gt;&gt;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ไม่สำนึกผิด </a:t>
            </a:r>
            <a:r>
              <a:rPr lang="th-TH" altLang="zh-HK" sz="3200" kern="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ดื้อรั้น</a:t>
            </a:r>
            <a:endParaRPr lang="zh-TW" altLang="zh-HK" sz="3200" kern="100" dirty="0">
              <a:effectLst/>
              <a:latin typeface="Tahoma" panose="020B0604030504040204" pitchFamily="34" charset="0"/>
              <a:ea typeface="新細明體" panose="02020500000000000000" pitchFamily="18" charset="-120"/>
              <a:cs typeface="Tahoma" panose="020B0604030504040204" pitchFamily="34" charset="0"/>
            </a:endParaRPr>
          </a:p>
          <a:p>
            <a:pPr>
              <a:lnSpc>
                <a:spcPts val="3200"/>
              </a:lnSpc>
            </a:pPr>
            <a:r>
              <a:rPr lang="th-TH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ท่านจึง</a:t>
            </a:r>
            <a:r>
              <a:rPr lang="th-TH" altLang="zh-HK" sz="3200" kern="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สะสมโทษ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ให้แก่ตัวเอง ในวันที่พระเจ้าทรงพระพิโรธ ซึ่งพระองค์จะทรงสำแดงการพิพากษาที่</a:t>
            </a:r>
            <a:r>
              <a:rPr lang="th-TH" altLang="zh-HK" sz="3200" kern="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เที่ยงธรรม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ให้ประจักษ์</a:t>
            </a:r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endParaRPr lang="zh-TW" altLang="zh-HK" sz="3200" kern="100" dirty="0">
              <a:effectLst/>
              <a:latin typeface="Tahoma" panose="020B0604030504040204" pitchFamily="34" charset="0"/>
              <a:ea typeface="新細明體" panose="02020500000000000000" pitchFamily="18" charset="-120"/>
              <a:cs typeface="Tahoma" panose="020B0604030504040204" pitchFamily="34" charset="0"/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EE8802E9-8DF8-3BAD-6C70-EDBBC7E478AA}"/>
              </a:ext>
            </a:extLst>
          </p:cNvPr>
          <p:cNvSpPr txBox="1"/>
          <p:nvPr/>
        </p:nvSpPr>
        <p:spPr>
          <a:xfrm>
            <a:off x="3347002" y="4234691"/>
            <a:ext cx="609765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altLang="zh-HK" sz="3600" dirty="0">
                <a:solidFill>
                  <a:srgbClr val="121212"/>
                </a:solidFill>
                <a:effectLst/>
                <a:ea typeface="新細明體" panose="02020500000000000000" pitchFamily="18" charset="-120"/>
                <a:cs typeface="Tahoma" panose="020B0604030504040204" pitchFamily="34" charset="0"/>
              </a:rPr>
              <a:t>กาลาเทีย </a:t>
            </a:r>
            <a:r>
              <a:rPr lang="en-US" altLang="zh-HK" sz="360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新細明體" panose="02020500000000000000" pitchFamily="18" charset="-120"/>
              </a:rPr>
              <a:t>6:7-8</a:t>
            </a:r>
            <a:endParaRPr lang="zh-HK" altLang="en-US" sz="3600" dirty="0"/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CB7C0E91-9FDF-F701-5B0F-A1BD4612A9AD}"/>
              </a:ext>
            </a:extLst>
          </p:cNvPr>
          <p:cNvSpPr txBox="1"/>
          <p:nvPr/>
        </p:nvSpPr>
        <p:spPr>
          <a:xfrm>
            <a:off x="16565" y="4888880"/>
            <a:ext cx="1209260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3600" kern="0" baseline="3000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6</a:t>
            </a:r>
            <a:r>
              <a:rPr lang="th-TH" altLang="zh-HK" sz="36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เพราะพระองค์จะประทานแก่ทุกคนตามควรแก่การกระทำของเขา</a:t>
            </a:r>
            <a:endParaRPr lang="zh-HK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24911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0A13DCEA-BB8D-8B59-B9D8-D643106A31CF}"/>
              </a:ext>
            </a:extLst>
          </p:cNvPr>
          <p:cNvSpPr txBox="1"/>
          <p:nvPr/>
        </p:nvSpPr>
        <p:spPr>
          <a:xfrm>
            <a:off x="427383" y="221927"/>
            <a:ext cx="11072191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40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  <a:sym typeface="Wingdings" panose="05000000000000000000" pitchFamily="2" charset="2"/>
              </a:rPr>
              <a:t></a:t>
            </a:r>
            <a:r>
              <a:rPr lang="th-TH" altLang="zh-HK" sz="40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ลองคิดดู: พระเจ้าเป็นพระเจ้าของทุกคนในโลก พระองค์ต้องพิพากษาโลกตามหลักการแห่ง</a:t>
            </a:r>
            <a:r>
              <a:rPr lang="th-TH" altLang="zh-HK" sz="40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ความยุติธรรม</a:t>
            </a:r>
            <a:r>
              <a:rPr lang="en-US" altLang="zh-HK" sz="40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---</a:t>
            </a:r>
            <a:r>
              <a:rPr lang="th-TH" altLang="zh-HK" sz="40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ความชอบธรรม ความยุติธรรม และความเป็นกลางของพระเจ้า บุคคลหรือเผ่าพันธุ์ใด</a:t>
            </a:r>
            <a:r>
              <a:rPr lang="en-US" altLang="zh-HK" sz="40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 (</a:t>
            </a:r>
            <a:r>
              <a:rPr lang="th-TH" altLang="zh-HK" sz="40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มี </a:t>
            </a:r>
            <a:r>
              <a:rPr lang="en-US" altLang="zh-HK" sz="40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/</a:t>
            </a:r>
            <a:r>
              <a:rPr lang="th-TH" altLang="zh-HK" sz="40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ไม่มี</a:t>
            </a:r>
            <a:r>
              <a:rPr lang="en-US" altLang="zh-HK" sz="40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) </a:t>
            </a:r>
            <a:r>
              <a:rPr lang="th-TH" altLang="zh-HK" sz="40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สิทธิพิเศษก่อนบัลลังก์พิพากษาของพระเจ้า หลักการนี้สามารถใช้ได้กับผู้เชื่อทุกคน อย่าคิดว่าพระพิโรธของพระเจ้ามุ่งไปที่ผู้ไม่เชื่อเท่านั้น หลังจากที่เราเชื่อในพระเจ้าแล้ว หากเราล้มลง แต่ใจแข็งกระด้างที่จะ</a:t>
            </a:r>
            <a:r>
              <a:rPr lang="th-TH" altLang="zh-HK" sz="40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กลับใจ</a:t>
            </a:r>
            <a:r>
              <a:rPr lang="th-TH" altLang="zh-HK" sz="40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 พระเจ้าจะลงโทษเราอย่างรุนแรง</a:t>
            </a:r>
            <a:endParaRPr lang="zh-HK" altLang="en-US" sz="4000" dirty="0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DDD91B0C-B565-262B-A7D2-6ED9CB15C7F6}"/>
              </a:ext>
            </a:extLst>
          </p:cNvPr>
          <p:cNvSpPr txBox="1"/>
          <p:nvPr/>
        </p:nvSpPr>
        <p:spPr>
          <a:xfrm>
            <a:off x="3863836" y="6199992"/>
            <a:ext cx="6097656" cy="436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04800" indent="-304800">
              <a:lnSpc>
                <a:spcPts val="2500"/>
              </a:lnSpc>
            </a:pPr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&gt;&gt;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โรม</a:t>
            </a:r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11:20-22</a:t>
            </a:r>
            <a:endParaRPr lang="zh-TW" altLang="zh-HK" sz="3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10259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2CD5BD0D-173B-B804-D6E7-E9A794889FDC}"/>
              </a:ext>
            </a:extLst>
          </p:cNvPr>
          <p:cNvSpPr txBox="1"/>
          <p:nvPr/>
        </p:nvSpPr>
        <p:spPr>
          <a:xfrm>
            <a:off x="311425" y="0"/>
            <a:ext cx="1156915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3600" kern="0" baseline="3000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สำหรับคนที่พากเพียรทำความดี แสวงหาศักดิ์ศรี เกียรติ และความเป็นอมตะนั้น พระองค์จะประทานชีวิตนิรันดร์ให้</a:t>
            </a:r>
            <a:r>
              <a:rPr lang="en-US" altLang="zh-HK" sz="36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endParaRPr lang="zh-TW" altLang="zh-HK" sz="3600" kern="100" dirty="0">
              <a:effectLst/>
              <a:latin typeface="Tahoma" panose="020B0604030504040204" pitchFamily="34" charset="0"/>
              <a:ea typeface="新細明體" panose="02020500000000000000" pitchFamily="18" charset="-120"/>
              <a:cs typeface="Tahoma" panose="020B0604030504040204" pitchFamily="34" charset="0"/>
            </a:endParaRPr>
          </a:p>
          <a:p>
            <a:r>
              <a:rPr lang="en-US" altLang="zh-HK" sz="36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th-TH" altLang="zh-HK" sz="3600" b="1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ทำความดี</a:t>
            </a:r>
            <a:r>
              <a:rPr lang="en-US" altLang="zh-HK" sz="36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 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ความดีนั้นคืออะไร</a:t>
            </a:r>
            <a:r>
              <a:rPr lang="en-US" altLang="zh-HK" sz="36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zh-TW" altLang="zh-HK" sz="3600" kern="100" dirty="0">
              <a:effectLst/>
              <a:latin typeface="Tahoma" panose="020B0604030504040204" pitchFamily="34" charset="0"/>
              <a:ea typeface="新細明體" panose="02020500000000000000" pitchFamily="18" charset="-120"/>
              <a:cs typeface="Tahoma" panose="020B0604030504040204" pitchFamily="34" charset="0"/>
            </a:endParaRPr>
          </a:p>
          <a:p>
            <a:pPr indent="177800"/>
            <a:r>
              <a:rPr lang="en-US" altLang="zh-HK" sz="3600" kern="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ebdings" panose="05030102010509060703" pitchFamily="18" charset="2"/>
              </a:rPr>
              <a:t></a:t>
            </a:r>
            <a:r>
              <a:rPr lang="en-US" altLang="zh-HK" sz="36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"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เชื่อ" ในพระเยซูคริสต์ที่พระเจ้าส่งมา (ยอห์น </a:t>
            </a:r>
            <a:r>
              <a:rPr lang="en-US" altLang="zh-HK" sz="36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6:28~29)</a:t>
            </a:r>
            <a:endParaRPr lang="zh-TW" altLang="zh-HK" sz="3600" kern="100" dirty="0">
              <a:effectLst/>
              <a:latin typeface="Tahoma" panose="020B0604030504040204" pitchFamily="34" charset="0"/>
              <a:ea typeface="新細明體" panose="02020500000000000000" pitchFamily="18" charset="-120"/>
              <a:cs typeface="Tahoma" panose="020B0604030504040204" pitchFamily="34" charset="0"/>
            </a:endParaRPr>
          </a:p>
          <a:p>
            <a:pPr indent="177800"/>
            <a:r>
              <a:rPr lang="en-US" altLang="zh-HK" sz="3600" kern="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ebdings" panose="05030102010509060703" pitchFamily="18" charset="2"/>
              </a:rPr>
              <a:t></a:t>
            </a:r>
            <a:r>
              <a:rPr lang="en-US" altLang="zh-HK" sz="36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"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สิ่งดีๆ" หลังจากเชื่อในพระเจ้า (เอเฟซัส </a:t>
            </a:r>
            <a:r>
              <a:rPr lang="en-US" altLang="zh-HK" sz="36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2:10)</a:t>
            </a:r>
            <a:endParaRPr lang="zh-TW" altLang="zh-HK" sz="3600" kern="100" dirty="0">
              <a:effectLst/>
              <a:latin typeface="Tahoma" panose="020B0604030504040204" pitchFamily="34" charset="0"/>
              <a:ea typeface="新細明體" panose="02020500000000000000" pitchFamily="18" charset="-120"/>
              <a:cs typeface="Tahoma" panose="020B0604030504040204" pitchFamily="34" charset="0"/>
            </a:endParaRPr>
          </a:p>
          <a:p>
            <a:pPr marL="762000" indent="-533400"/>
            <a:r>
              <a:rPr lang="en-US" altLang="zh-HK" sz="3600" kern="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ebdings" panose="05030102010509060703" pitchFamily="18" charset="2"/>
              </a:rPr>
              <a:t></a:t>
            </a:r>
            <a:r>
              <a:rPr lang="en-US" altLang="zh-HK" sz="36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 “…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แสวงหาพระพรแห่งความรุ่งโรจน์ ศักดิ์ศรี และความเป็นอมตะ</a:t>
            </a:r>
            <a:r>
              <a:rPr lang="en-US" altLang="zh-HK" sz="36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”&gt;&gt;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ชีวิตนิรันดร์</a:t>
            </a:r>
            <a:endParaRPr lang="zh-TW" altLang="zh-HK" sz="3600" kern="100" dirty="0">
              <a:effectLst/>
              <a:latin typeface="Tahoma" panose="020B0604030504040204" pitchFamily="34" charset="0"/>
              <a:ea typeface="新細明體" panose="02020500000000000000" pitchFamily="18" charset="-120"/>
              <a:cs typeface="Tahoma" panose="020B0604030504040204" pitchFamily="34" charset="0"/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EF9D665C-927D-E962-03EC-B4BA48742A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336" y="3988396"/>
            <a:ext cx="11990664" cy="2797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884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A508904F-7AB8-A84C-2F24-7F404982DB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274" y="0"/>
            <a:ext cx="12039726" cy="3129280"/>
          </a:xfrm>
          <a:prstGeom prst="rect">
            <a:avLst/>
          </a:prstGeom>
        </p:spPr>
      </p:pic>
      <p:sp>
        <p:nvSpPr>
          <p:cNvPr id="5" name="文字方塊 4">
            <a:extLst>
              <a:ext uri="{FF2B5EF4-FFF2-40B4-BE49-F238E27FC236}">
                <a16:creationId xmlns:a16="http://schemas.microsoft.com/office/drawing/2014/main" id="{27C2A449-533B-ACED-05EB-5D10FDF9DC2A}"/>
              </a:ext>
            </a:extLst>
          </p:cNvPr>
          <p:cNvSpPr txBox="1"/>
          <p:nvPr/>
        </p:nvSpPr>
        <p:spPr>
          <a:xfrm>
            <a:off x="546589" y="2951922"/>
            <a:ext cx="11251096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3200" kern="10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</a:t>
            </a:r>
            <a:r>
              <a:rPr lang="th-TH" altLang="zh-HK" sz="3200" kern="10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พงศาวดาร </a:t>
            </a:r>
            <a:r>
              <a:rPr lang="en-US" altLang="zh-HK" sz="3200" kern="10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6:23</a:t>
            </a:r>
            <a:endParaRPr lang="zh-TW" altLang="zh-HK" sz="3200" kern="100" dirty="0">
              <a:effectLst/>
              <a:latin typeface="Tahoma" panose="020B0604030504040204" pitchFamily="34" charset="0"/>
              <a:ea typeface="新細明體" panose="02020500000000000000" pitchFamily="18" charset="-120"/>
              <a:cs typeface="Tahoma" panose="020B0604030504040204" pitchFamily="34" charset="0"/>
            </a:endParaRPr>
          </a:p>
          <a:p>
            <a:pPr marL="304800" indent="-304800"/>
            <a:r>
              <a:rPr lang="th-TH" altLang="zh-HK" sz="3200" kern="10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ขอพระองค์ทรงสดับจากฟ้าสวรรค์และขอทรงดำเนินการ และขอทรงพิพากษาผู้รับใช้ทั้งหลายของพระองค์ โดยลงโทษผู้ทำผิด และให้การกระทำของเขาตกบนศีรษะของเขา และตัดสินว่าผู้ชอบธรรมนั้น</a:t>
            </a:r>
            <a:r>
              <a:rPr lang="th-TH" altLang="zh-HK" sz="3200" kern="10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บริสุทธิ์</a:t>
            </a:r>
            <a:r>
              <a:rPr lang="th-TH" altLang="zh-HK" sz="3200" kern="10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โดยให้กับเขาตามความชอบธรรมของเขา</a:t>
            </a:r>
            <a:endParaRPr lang="zh-TW" altLang="zh-HK" sz="3200" kern="100" dirty="0">
              <a:effectLst/>
              <a:latin typeface="Tahoma" panose="020B0604030504040204" pitchFamily="34" charset="0"/>
              <a:ea typeface="新細明體" panose="02020500000000000000" pitchFamily="18" charset="-120"/>
              <a:cs typeface="Tahoma" panose="020B0604030504040204" pitchFamily="34" charset="0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739A2492-924F-C3C6-045E-49014FA2B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274" y="5246014"/>
            <a:ext cx="2089033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zh-TW" sz="3200" b="0" i="0" u="none" strike="noStrike" cap="none" normalizeH="0" baseline="0" dirty="0">
                <a:ln>
                  <a:noFill/>
                </a:ln>
                <a:solidFill>
                  <a:srgbClr val="12121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ยากอบ </a:t>
            </a:r>
            <a:r>
              <a:rPr kumimoji="0" lang="en-US" altLang="zh-TW" sz="3200" b="0" i="0" u="none" strike="noStrike" cap="none" normalizeH="0" baseline="0" dirty="0">
                <a:ln>
                  <a:noFill/>
                </a:ln>
                <a:solidFill>
                  <a:srgbClr val="12121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2:1</a:t>
            </a:r>
            <a:endParaRPr kumimoji="0" lang="en-US" altLang="zh-TW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D2EC9292-E83A-42B2-70F4-9A93CF79EE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274" y="5446068"/>
            <a:ext cx="1188745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altLang="zh-TW" sz="1600" b="0" i="0" u="none" strike="noStrike" cap="none" normalizeH="0" baseline="0" dirty="0">
              <a:ln>
                <a:noFill/>
              </a:ln>
              <a:solidFill>
                <a:srgbClr val="121212"/>
              </a:solidFill>
              <a:effectLst/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zh-TW" sz="3200" b="0" i="0" u="none" strike="noStrike" cap="none" normalizeH="0" baseline="0" dirty="0">
                <a:ln>
                  <a:noFill/>
                </a:ln>
                <a:solidFill>
                  <a:srgbClr val="121212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พี่น้องของข้าพเจ้า ในเมื่อพวกท่านมีความเชื่อในพระเยซูคริสต์ </a:t>
            </a:r>
            <a:endParaRPr kumimoji="0" lang="en-US" altLang="zh-TW" sz="3200" b="0" i="0" u="none" strike="noStrike" cap="none" normalizeH="0" baseline="0" dirty="0">
              <a:ln>
                <a:noFill/>
              </a:ln>
              <a:solidFill>
                <a:srgbClr val="121212"/>
              </a:solidFill>
              <a:effectLst/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zh-TW" sz="3200" b="0" i="0" u="none" strike="noStrike" cap="none" normalizeH="0" baseline="0" dirty="0">
                <a:ln>
                  <a:noFill/>
                </a:ln>
                <a:solidFill>
                  <a:srgbClr val="121212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องค์พระผู้เป็นเจ้าแห่งศักดิ์ศรีของเรานั้น ก็จงอย่า</a:t>
            </a:r>
            <a:r>
              <a:rPr kumimoji="0" lang="th-TH" altLang="zh-TW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ลำเอียง</a:t>
            </a:r>
            <a:endParaRPr kumimoji="0" lang="th-TH" altLang="zh-TW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8818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1169</Words>
  <Application>Microsoft Office PowerPoint</Application>
  <PresentationFormat>寬螢幕</PresentationFormat>
  <Paragraphs>71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Tahoma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cw ip</dc:creator>
  <cp:lastModifiedBy>cw ip</cp:lastModifiedBy>
  <cp:revision>4</cp:revision>
  <dcterms:created xsi:type="dcterms:W3CDTF">2022-09-07T04:23:43Z</dcterms:created>
  <dcterms:modified xsi:type="dcterms:W3CDTF">2022-09-21T10:17:05Z</dcterms:modified>
</cp:coreProperties>
</file>