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4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CC72A-A26A-4648-9C5A-84CD479BFC53}" type="datetimeFigureOut">
              <a:rPr lang="zh-HK" altLang="en-US" smtClean="0"/>
              <a:t>12/11/2024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02E1A-9727-48F7-93CE-C9BD43135E2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63833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02E1A-9727-48F7-93CE-C9BD43135E20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29657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C2AFA0-D88D-B4E6-F44F-7CAAFD6CC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FEAD124-2793-D380-5A98-96E2D9C6F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76842CF-05EB-5222-5FE0-605441764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79CC1D-0341-4714-8286-C9054F0F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8B2494-94DF-8CEE-641F-B335B1FFA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125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457C3C-B757-2FB8-20E7-CF7AC7707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5516AFD-AF81-EC5A-722A-325311866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279299-3A6E-96EB-A75C-C23712971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9A18EAE-1782-8CE7-8EDC-FC482B32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B64E42-70CB-E2EC-A230-4EF8638F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089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5334454-0AD6-96B3-0963-70A214143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050E1C8-4A1E-DB9B-69C8-2657EB130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1313A7-AFAB-CF3A-25A7-7A601EF6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9E4524-0516-8A38-59A5-0220683B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CAB4B8-8C7E-B615-B01B-93E0AD025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477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B72918-EB72-5090-AD7D-C760526B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B65212-5535-3579-E7FE-54810535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F19B70C-3A6B-4B06-5AA2-523C9AB4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21DAEA-59F2-4F22-6FC8-39F57AFF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60BB7C-280A-2FE4-7843-D1F05309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203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E62BD6-8B00-8E3E-5EE5-C81DC07AA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136C55B-5525-A554-7A04-452FADF5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A1C056-FFDD-84B8-5109-FAF0191A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462867-D28A-5FD0-BCCA-75489ACB2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7C31CA-76DE-BF33-EDF2-8F35591A8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7190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97E296-1D8E-946F-5AC3-228915A90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B23A4A-35FD-3B10-C30D-9BF13F219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3B0CB0A-D6BC-B567-E1B1-58F522455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F98AD1C-D3E0-1C6E-A7CF-F1D495EA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12/11/2024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A2CB8CC-3DC3-AB87-CB54-77C6A4B8D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4FFF79-2C7D-79ED-613A-C66D96A0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7687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6A2C47-48E8-A349-D65C-AAB14C681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773BCB-53F0-7AB6-624E-24C64F9A7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4048A89-5797-610C-4D66-1FA0D0C31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7B25C02-0DE5-D7B1-A56B-7817F0D23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271993C-7C45-B398-C815-AE1D86D8A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9EE6000-1547-E0BB-C635-D7E22216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12/11/2024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9AB869F-89CA-1EA5-498C-94983E23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7F04392-24E6-D96B-E3ED-EB5800CB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695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0E5063-4E1C-7793-DC0A-29CB4F16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FBD1ED9-FB44-9CF5-A064-80E2E528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12/11/2024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FDE47CC-1D28-46F4-242F-A2DA72A4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AFB05EF-50A8-9AEB-72E5-63231F87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973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A0B6207-C06A-E22B-0AE9-6FAEAEAB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12/11/2024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8810C99-C434-AC6B-DFE9-7A68F4F3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EFDD652-2F67-9820-1230-2CE9E15D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856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AC1BF3-4926-8199-6641-831C9702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25FED4-7DDE-47E7-40DC-4475F87A1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8AAB264-21AF-6F8A-02E8-9B0C01952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8C91F4-B2E3-0728-AE66-8967ACBDA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12/11/2024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A17E124-2FFE-3838-22C9-0BB519E5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3BA70C3-9E6E-AD63-0DEE-CCA36BE0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414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C43453-1EFA-9EA8-3A45-00FBE85E1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DD4A2D7-4E88-73FE-EEB4-4334471061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4B8DBB-28BE-0110-DFB4-E55430F36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D0C417-3C59-0335-29D7-45FE2FD5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12/11/2024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039C3A-32B5-B7C7-FD10-C5C3A089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90B3F78-5EFF-E772-9955-EBB6FDF9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46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EC616B7-60B5-CCB1-D245-140E4D6E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511D079-D1EB-7F39-B741-958A576BF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7A684A-91F6-8BAA-7FD3-49C52CE37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36A57-CCCA-4CBD-BC44-A6A5911DC0B3}" type="datetimeFigureOut">
              <a:rPr lang="zh-HK" altLang="en-US" smtClean="0"/>
              <a:t>12/11/2024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61294DB-51B8-62D8-52C9-294206E17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3F376E-70D9-2BF9-2261-8E586E60B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475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37AB85FF-5090-7B7D-1A7C-DAB1C9120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761186" cy="3991292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CD50636E-382F-A279-C5E3-7D6D476993AC}"/>
              </a:ext>
            </a:extLst>
          </p:cNvPr>
          <p:cNvSpPr txBox="1"/>
          <p:nvPr/>
        </p:nvSpPr>
        <p:spPr>
          <a:xfrm>
            <a:off x="243840" y="3991292"/>
            <a:ext cx="11808162" cy="2715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7000"/>
              </a:lnSpc>
            </a:pP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บทที่ </a:t>
            </a:r>
            <a:r>
              <a:rPr lang="en-US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33</a:t>
            </a: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 </a:t>
            </a:r>
            <a:endParaRPr lang="en-US" altLang="zh-HK" sz="7200" kern="1800" cap="all" spc="75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algn="ctr">
              <a:lnSpc>
                <a:spcPts val="7000"/>
              </a:lnSpc>
            </a:pP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การตอบสนองของผู้สร้าง – ความยิ่งใหญ่ของธรรมชาติ (</a:t>
            </a:r>
            <a:r>
              <a:rPr lang="en-US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2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)  38:</a:t>
            </a:r>
            <a:r>
              <a:rPr lang="en-US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39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-</a:t>
            </a:r>
            <a:r>
              <a:rPr lang="en-US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39:30</a:t>
            </a:r>
            <a:endParaRPr lang="th-TH" altLang="zh-HK" sz="7200" kern="0" dirty="0">
              <a:solidFill>
                <a:srgbClr val="202124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F144C5B-D302-8E02-F843-C4441F36AE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254" y="0"/>
            <a:ext cx="5328745" cy="3785246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E768EF20-03A9-7BE4-1916-3262D0CC84AC}"/>
              </a:ext>
            </a:extLst>
          </p:cNvPr>
          <p:cNvSpPr txBox="1"/>
          <p:nvPr/>
        </p:nvSpPr>
        <p:spPr>
          <a:xfrm>
            <a:off x="9662160" y="6264166"/>
            <a:ext cx="2389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/>
              <a:t>(textbook pg. 191-194)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2637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38666A26-FA59-5B99-CC86-F2EF61C2CE1D}"/>
              </a:ext>
            </a:extLst>
          </p:cNvPr>
          <p:cNvSpPr txBox="1"/>
          <p:nvPr/>
        </p:nvSpPr>
        <p:spPr>
          <a:xfrm>
            <a:off x="162560" y="56138"/>
            <a:ext cx="11673840" cy="6801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9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วัวกระทิงยอมรับใช้เจ้าหรือ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มันจะนอนค้างคืนอยู่ที่รางหญ้าของเจ้าหรือ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10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เจ้าเอาเชือกผูกวัวกระทิงให้ลากไถได้หรือ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มันจะยอมคราดที่ลุ่มตามเจ้าไปหรือ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11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เจ้าจะพึ่งมันเพราะแรงมันมากได้หรือ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เจ้าจะมอบงานของเจ้าไว้กับมันหรือ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12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เจ้าไว้ใจว่ามันจะกลับมา และนำข้าวของเจ้ามาที่ลานนวดข้าวหรือ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508000" indent="-508000"/>
            <a:r>
              <a:rPr lang="en-US" altLang="zh-HK" sz="36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ข้อ 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9-12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ให้โยบนึกถึงการขาดความยับยั้งชั่งใจของวัวกระทิง วัวกระทิงมี</a:t>
            </a:r>
            <a:r>
              <a:rPr lang="th-TH" altLang="zh-HK" sz="36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ความดุร้าย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มากและ</a:t>
            </a:r>
            <a:r>
              <a:rPr lang="th-TH" altLang="zh-HK" sz="36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ยอมแพ้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น้อยกว่าลาป่า พระเจ้าประทานพละกำลังมหาศาลแก่วัวกระทิง พระองค์ไม่อนุญาตให้พวกมันรับใช้มนุษย์เหมือนวัวบ้าน (ข้อ 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9)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สัตว์เลี้ยงที่เชื่องล้วนแล้วแต่พระเจ้าทรงเลี้ยงให้เชื่อง และมีเพียงผู้สร้างเท่านั้นที่มีสิทธิตัดสินใจว่ามนุษย์จะใช้พลังของสัตว์ชนิดใดได้ (ข้อ 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10-12)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    </a:t>
            </a:r>
            <a:r>
              <a:rPr lang="en-US" altLang="zh-HK" sz="36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</a:t>
            </a:r>
            <a:r>
              <a:rPr lang="th-TH" altLang="zh-HK" sz="36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คำถามคือ: คุณ</a:t>
            </a:r>
            <a:r>
              <a:rPr lang="th-TH" altLang="zh-HK" sz="3600" kern="1800" cap="all" spc="75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อยู่ที่นั่น</a:t>
            </a:r>
            <a:r>
              <a:rPr lang="th-TH" altLang="zh-HK" sz="3600" kern="1800" cap="all" spc="75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แล้ว</a:t>
            </a:r>
            <a:r>
              <a:rPr lang="th-TH" altLang="zh-HK" sz="36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คุณ</a:t>
            </a:r>
            <a:r>
              <a:rPr lang="th-TH" altLang="zh-HK" sz="3600" kern="1800" cap="all" spc="75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จะ</a:t>
            </a:r>
            <a:r>
              <a:rPr lang="th-TH" altLang="zh-HK" sz="3600" kern="1800" cap="all" spc="75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ทำอะไร</a:t>
            </a:r>
            <a:r>
              <a:rPr lang="th-TH" altLang="zh-HK" sz="36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ได้บ้าง</a:t>
            </a:r>
            <a:r>
              <a:rPr lang="en-US" altLang="zh-HK" sz="36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08527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E2D62E6-352D-B920-33DE-6C4A5B091665}"/>
              </a:ext>
            </a:extLst>
          </p:cNvPr>
          <p:cNvSpPr txBox="1"/>
          <p:nvPr/>
        </p:nvSpPr>
        <p:spPr>
          <a:xfrm>
            <a:off x="2397760" y="2346960"/>
            <a:ext cx="7477760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8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4. </a:t>
            </a:r>
            <a:r>
              <a:rPr lang="th-TH" altLang="zh-HK" sz="4800" kern="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พระเจ้าถามโยบว่าเขาสามารถเข้าใจพลังและความโง่เขลาของนกกระจอกเทศและม้าได้หรือไม่</a:t>
            </a:r>
            <a:r>
              <a:rPr lang="en-US" altLang="zh-HK" sz="48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?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 </a:t>
            </a:r>
          </a:p>
          <a:p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39:13-25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116964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F164E26-FE23-BA24-0458-4D72A90B7F42}"/>
              </a:ext>
            </a:extLst>
          </p:cNvPr>
          <p:cNvSpPr txBox="1"/>
          <p:nvPr/>
        </p:nvSpPr>
        <p:spPr>
          <a:xfrm>
            <a:off x="365760" y="284480"/>
            <a:ext cx="1140968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13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ปีกของนกกระจอกเทศกระพือด้วยความภาคภูมิ แต่ปีกและขนของมันเหมือนของนกกระสาดำหรือ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14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เพราะมันละไข่ของมันไว้กับดิน ให้ไข่อบอุ่นอยู่ในดิน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15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ลืมไปว่าตีนหนึ่งอาจจะเหยียบมันแหลก และสัตว์ป่าแห่งท้องทุ่งจะย่ำมัน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16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มันรุนแรงต่อลูกอ่อนของมันอย่างกับไม่ใช่ลูกของมัน ถึงมันจะเหนื่อยเปล่า มันก็ไม่ไยดี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17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เพราะพระเจ้าทรงทำให้มันลืมปัญญา และมิได้ทรงให้มันมีความเข้าใจ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18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เมื่อมันเร่งตัวเองให้หนี มัน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หัวเราะเยาะ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ม้าและคนขี่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424036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270B87E-8823-A897-5878-1CCB5BE04277}"/>
              </a:ext>
            </a:extLst>
          </p:cNvPr>
          <p:cNvSpPr txBox="1"/>
          <p:nvPr/>
        </p:nvSpPr>
        <p:spPr>
          <a:xfrm>
            <a:off x="284480" y="254000"/>
            <a:ext cx="1165352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4000" indent="-254000"/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ข้อ 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13-18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ให้โยบนึกถึงความเข้าใจของนกกระจอกเทศ เชื่อกันว่านกกระจอกเทศมีถิ่นกำเนิดในปาเลสไตน์ก่อนทศวรรษปี 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1940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แต่ปัจจุบันอาศัยอยู่ในแอฟริกาและอาระเบียเท่านั้น หัวของมันมี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ขนาดเล็ก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กว่าตัวมากและติดกับดักง่าย ดังนั้น สุภาษิตอาหรับที่ว่า "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โง่เขลา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เหมือนนกกระจอกเทศ" 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406400" indent="-254000"/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Angsana New" panose="02020603050405020304" pitchFamily="18" charset="-34"/>
                <a:sym typeface="Wingdings" panose="05000000000000000000" pitchFamily="2" charset="2"/>
              </a:rPr>
              <a:t>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นกกระจอกเทศทำไมโง่จัง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&gt;&gt; 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เพราะพระเจ้าทรงทำให้มัน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ลืมปัญญา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และ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มิได้ทรงให้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มันมีความเข้าใจ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” (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ข้อ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 17)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พระผู้สร้างทรงทำให้นกกระจอกเทศดูเหมือนสายพันธุ์ที่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โง่เขลา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 แต่พระคุณที่นกกระจอกเทศได้รับก็เพียงพอแล้ว สามารถวิ่งได้เร็วถึง 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70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กิโลเมตรต่อชั่วโมง และสามารถ“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เร่งตัวเองให้หนี มัน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หัวเราะเยาะม้าและคนขี่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”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(ข้อ 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18)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ม้ามีกำลังน้อยกว่า จริงหรือ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  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Angsana New" panose="02020603050405020304" pitchFamily="18" charset="-34"/>
                <a:sym typeface="Wingdings" panose="05000000000000000000" pitchFamily="2" charset="2"/>
              </a:rPr>
              <a:t>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70962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BFB9EBF1-D5CF-77AA-467C-B34B3BCAFDD7}"/>
              </a:ext>
            </a:extLst>
          </p:cNvPr>
          <p:cNvSpPr txBox="1"/>
          <p:nvPr/>
        </p:nvSpPr>
        <p:spPr>
          <a:xfrm>
            <a:off x="254000" y="528320"/>
            <a:ext cx="116840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19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เจ้าให้พลังแก่ม้าหรือ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เจ้าเอาขนห่มคอของมันหรือ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เจ้าทำให้มันกระโดดอย่างตั๊กแตนหรือ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เสียงหายใจอันดังของมันน่าสะพรึงกลัว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21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มันตะกุยอย่างแรง และเต้นโลดด้วยกำลัง มันออกไปปะทะอาวุธ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22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มันหัวเราะเยาะความกลัว และไม่ถอยหนี มันไม่หันกลับหนีดาบ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23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แล่งธนูกวัดแกว่งกระทบมัน หอกใหญ่ที่แวบวาบและหอกซัดกระแทกมัน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24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มันโกยดินด้วยความดุร้ายและเดือดดาล พอได้ยินเสียงเขาสัตว์ มันยืนนิ่งอยู่ต่อไปไม่ได้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25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เมื่อเป่าเขาสัตว์ขึ้น มันร้อง ‘ฮีแฮ่’ มันได้กลิ่นสงครามแต่ไกล ทั้งเสียงตะโกนของผู้บังคับบัญชาและเสียงโห่ร้อง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41897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5CEF535D-99CC-6ACE-C916-F0B68EFA035B}"/>
              </a:ext>
            </a:extLst>
          </p:cNvPr>
          <p:cNvSpPr txBox="1"/>
          <p:nvPr/>
        </p:nvSpPr>
        <p:spPr>
          <a:xfrm>
            <a:off x="375920" y="1026160"/>
            <a:ext cx="1121664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8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ช้างและวัวมีพลังมาก แต่ก็หวาดกลัวได้ง่ายและไม่เหมาะกับการใช้งานในสนามรบ ม้าไม่เพียงแต่มีกำลังเท่านั้นแต่ยังไม่กลัวดาบด้วย (ข้อ </a:t>
            </a:r>
            <a:r>
              <a:rPr lang="en-US" altLang="zh-HK" sz="48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22-23) </a:t>
            </a:r>
            <a:r>
              <a:rPr lang="th-TH" altLang="zh-HK" sz="4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​​เมื่อถูกยั่วยุ (ข้อ </a:t>
            </a:r>
            <a:r>
              <a:rPr lang="en-US" altLang="zh-HK" sz="48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24) </a:t>
            </a:r>
            <a:r>
              <a:rPr lang="th-TH" altLang="zh-HK" sz="4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ก็สามารถพุ่งเข้าสู่การต่อสู้ได้โดยไม่คำนึงถึง</a:t>
            </a:r>
            <a:r>
              <a:rPr lang="th-TH" altLang="zh-HK" sz="48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ความเสี่ยง</a:t>
            </a:r>
            <a:r>
              <a:rPr lang="th-TH" altLang="zh-HK" sz="4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(ข้อ </a:t>
            </a:r>
            <a:r>
              <a:rPr lang="en-US" altLang="zh-HK" sz="48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25) </a:t>
            </a:r>
            <a:r>
              <a:rPr lang="th-TH" altLang="zh-HK" sz="4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พระเจ้าทรงสร้างสัตว์เหล่านี้ซึ่งเหมาะสำหรับการทำสงคราม</a:t>
            </a:r>
            <a:r>
              <a:rPr lang="en-US" altLang="zh-HK" sz="48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 &gt;&gt;</a:t>
            </a:r>
            <a:r>
              <a:rPr lang="th-TH" altLang="zh-HK" sz="4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ความแข็งแกร่งของม้ามาจากไหน</a:t>
            </a:r>
            <a:r>
              <a:rPr lang="en-US" altLang="zh-HK" sz="48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r>
              <a:rPr lang="en-US" altLang="zh-HK" sz="4800" kern="0" dirty="0">
                <a:solidFill>
                  <a:srgbClr val="121212"/>
                </a:solidFill>
                <a:effectLst/>
                <a:latin typeface="新細明體" panose="02020500000000000000" pitchFamily="18" charset="-120"/>
                <a:cs typeface="Angsana New" panose="02020603050405020304" pitchFamily="18" charset="-34"/>
              </a:rPr>
              <a:t>_</a:t>
            </a:r>
            <a:r>
              <a:rPr lang="th-TH" altLang="zh-HK" sz="4800" kern="0" dirty="0">
                <a:solidFill>
                  <a:srgbClr val="FF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Angsana New" panose="02020603050405020304" pitchFamily="18" charset="-34"/>
              </a:rPr>
              <a:t>พระเจ้า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787671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BDA1E70-6689-4DA7-B4A7-33BB1C05F90C}"/>
              </a:ext>
            </a:extLst>
          </p:cNvPr>
          <p:cNvSpPr txBox="1"/>
          <p:nvPr/>
        </p:nvSpPr>
        <p:spPr>
          <a:xfrm>
            <a:off x="2458720" y="2560320"/>
            <a:ext cx="72644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8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5. </a:t>
            </a:r>
            <a:r>
              <a:rPr lang="th-TH" altLang="zh-HK" sz="48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พระเจ้าถามโยบว่าเขาเข้าใจสติปัญญาในการบินและที่อยู่อาศัยของนกอินทรีหรือไม่</a:t>
            </a:r>
            <a:r>
              <a:rPr lang="en-US" altLang="zh-HK" sz="48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r>
              <a:rPr lang="en-US" altLang="zh-HK" sz="44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39:26-30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184863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AA4F98E6-4F6A-B45B-F1FE-2838278956D0}"/>
              </a:ext>
            </a:extLst>
          </p:cNvPr>
          <p:cNvSpPr txBox="1"/>
          <p:nvPr/>
        </p:nvSpPr>
        <p:spPr>
          <a:xfrm>
            <a:off x="243840" y="223520"/>
            <a:ext cx="1153160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26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โดยสติปัญญาของเจ้าหรือ เหยี่ยวนกเขาโผไปมา และกางปีกของมันตรงไปทางทิศใต้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27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ตามบัญชาของเจ้าหรือ นกอินทรีทะยานขึ้น และทำรังบนที่สูง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28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มันอยู่ที่หน้าผาและทำรังของมัน บนชะโงกผาและบนที่เข้มแข็ง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29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มันส่ายหาเหยื่อจากที่นั่น ตาของมันเห็นเหยื่อได้แต่ไกล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30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ลูกอ่อนของมันกินเลือด มีอะไรถูกฆ่าตายที่ไหน มันก็อยู่ที่นั่นแหละ”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570508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2A0F3CA-06B3-39B7-E2A1-D27B75052664}"/>
              </a:ext>
            </a:extLst>
          </p:cNvPr>
          <p:cNvSpPr txBox="1"/>
          <p:nvPr/>
        </p:nvSpPr>
        <p:spPr>
          <a:xfrm>
            <a:off x="568960" y="1188720"/>
            <a:ext cx="1105408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5400" kern="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5400" kern="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Angsana New" panose="02020603050405020304" pitchFamily="18" charset="-34"/>
              </a:rPr>
              <a:t>ความสนใจเปลี่ยนจากสัตว์เป็นนก และพระวจนะของพระเจ้าก็สิ้นสุดลง บทความนี้จะ</a:t>
            </a:r>
            <a:r>
              <a:rPr lang="th-TH" altLang="zh-HK" sz="5400" kern="0" dirty="0">
                <a:effectLst/>
                <a:cs typeface="新細明體" panose="02020500000000000000" pitchFamily="18" charset="-120"/>
              </a:rPr>
              <a:t> </a:t>
            </a:r>
            <a:r>
              <a:rPr lang="th-TH" altLang="zh-HK" sz="5400" kern="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Angsana New" panose="02020603050405020304" pitchFamily="18" charset="-34"/>
              </a:rPr>
              <a:t>อธิบายสัญชาตญาณการเคลื่อนไหวของ</a:t>
            </a:r>
            <a:r>
              <a:rPr lang="th-TH" altLang="zh-HK" sz="5400" kern="0" dirty="0">
                <a:solidFill>
                  <a:srgbClr val="FF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Angsana New" panose="02020603050405020304" pitchFamily="18" charset="-34"/>
              </a:rPr>
              <a:t>นกอินทรี</a:t>
            </a:r>
            <a:r>
              <a:rPr lang="th-TH" altLang="zh-HK" sz="5400" kern="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Angsana New" panose="02020603050405020304" pitchFamily="18" charset="-34"/>
              </a:rPr>
              <a:t> รังสูงของนกอินทรี และนิสัยการกินเนื้อของมัน อธิบายเพิ่มเติมว่าสิ่งสร้างทั้งหมดมีชีวิตและเปลี่ยนแปลงภายใต้การควบคุมของพระเจ้า</a:t>
            </a:r>
            <a:endParaRPr lang="zh-HK" altLang="en-US" sz="5400" dirty="0"/>
          </a:p>
        </p:txBody>
      </p:sp>
    </p:spTree>
    <p:extLst>
      <p:ext uri="{BB962C8B-B14F-4D97-AF65-F5344CB8AC3E}">
        <p14:creationId xmlns:p14="http://schemas.microsoft.com/office/powerpoint/2010/main" val="535729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A2A07317-EAA0-4741-867D-836AA68381D2}"/>
              </a:ext>
            </a:extLst>
          </p:cNvPr>
          <p:cNvSpPr txBox="1"/>
          <p:nvPr/>
        </p:nvSpPr>
        <p:spPr>
          <a:xfrm>
            <a:off x="670560" y="701040"/>
            <a:ext cx="1007872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HK" sz="4800" b="1" kern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38:1 </a:t>
            </a:r>
            <a:r>
              <a:rPr lang="th-TH" altLang="zh-HK" sz="4800" kern="10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แล้วพระยาห์เวห์ทรงตอบโยบจากพายุว่า</a:t>
            </a:r>
            <a:r>
              <a:rPr lang="en-US" altLang="zh-HK" sz="4800" kern="10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…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algn="just"/>
            <a:r>
              <a:rPr lang="en-US" altLang="zh-HK" sz="4800" b="1" kern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     </a:t>
            </a:r>
            <a:r>
              <a:rPr lang="en-US" altLang="zh-HK" sz="4800" b="1" kern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Angsana New" panose="02020603050405020304" pitchFamily="18" charset="-34"/>
                <a:sym typeface="Wingdings" panose="05000000000000000000" pitchFamily="2" charset="2"/>
              </a:rPr>
              <a:t></a:t>
            </a:r>
            <a:r>
              <a:rPr lang="en-US" altLang="zh-HK" sz="4800" b="1" kern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 “</a:t>
            </a:r>
            <a:r>
              <a:rPr lang="th-TH" altLang="zh-HK" sz="4800" kern="10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พระยาห์เวห์ทรงตอบโยบจากพายุว่า</a:t>
            </a:r>
            <a:r>
              <a:rPr lang="en-US" altLang="zh-HK" sz="4800" b="1" kern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”</a:t>
            </a:r>
            <a:r>
              <a:rPr lang="th-TH" altLang="zh-HK" sz="4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อะไร</a:t>
            </a:r>
            <a:r>
              <a:rPr lang="en-US" altLang="zh-HK" sz="4800" b="1" kern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?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8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คุณรู้อะไรเกี่ยวกับการสร้างและชีวิตของสัตว์ร้ายเหล่านี้บ้าง</a:t>
            </a:r>
            <a:r>
              <a:rPr lang="en-US" altLang="zh-HK" sz="4800" kern="0" dirty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? </a:t>
            </a:r>
            <a:r>
              <a:rPr lang="th-TH" altLang="zh-HK" sz="48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คุณทำอะไรให้พวกมัน</a:t>
            </a:r>
            <a:r>
              <a:rPr lang="en-US" altLang="zh-HK" sz="4800" kern="0" dirty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   </a:t>
            </a:r>
            <a:r>
              <a:rPr lang="th-TH" altLang="zh-HK" sz="48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ได้บ้าง</a:t>
            </a:r>
            <a:r>
              <a:rPr lang="en-US" altLang="zh-HK" sz="4800" kern="0" dirty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?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804065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CA767D7-DF56-6A8B-32B6-9905321AFA71}"/>
              </a:ext>
            </a:extLst>
          </p:cNvPr>
          <p:cNvSpPr txBox="1"/>
          <p:nvPr/>
        </p:nvSpPr>
        <p:spPr>
          <a:xfrm>
            <a:off x="2702560" y="1721902"/>
            <a:ext cx="60960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66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พระเจ้าทรงใช้สัตว์</a:t>
            </a:r>
            <a:endParaRPr lang="en-US" altLang="zh-HK" sz="6600" kern="0" dirty="0">
              <a:effectLst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altLang="zh-HK" sz="6600" kern="0" dirty="0">
                <a:ea typeface="Times New Roman" panose="02020603050405020304" pitchFamily="18" charset="0"/>
                <a:cs typeface="Angsana New" panose="02020603050405020304" pitchFamily="18" charset="-34"/>
              </a:rPr>
              <a:t>    </a:t>
            </a:r>
            <a:r>
              <a:rPr lang="th-TH" altLang="zh-HK" sz="66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เพื่อตั้งคำถามกับโยบ</a:t>
            </a:r>
            <a:r>
              <a:rPr lang="th-TH" altLang="zh-HK" sz="60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en-US" altLang="zh-HK" sz="60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 </a:t>
            </a:r>
          </a:p>
          <a:p>
            <a:r>
              <a:rPr lang="en-US" altLang="zh-HK" sz="6000" kern="0" dirty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                           </a:t>
            </a:r>
            <a:r>
              <a:rPr lang="en-US" altLang="zh-HK" sz="60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38:39-39:30</a:t>
            </a:r>
            <a:endParaRPr lang="zh-HK" altLang="en-US" sz="6600" dirty="0"/>
          </a:p>
        </p:txBody>
      </p:sp>
    </p:spTree>
    <p:extLst>
      <p:ext uri="{BB962C8B-B14F-4D97-AF65-F5344CB8AC3E}">
        <p14:creationId xmlns:p14="http://schemas.microsoft.com/office/powerpoint/2010/main" val="1386664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547A084F-A228-2AFD-6EAD-FB5FB15C6098}"/>
              </a:ext>
            </a:extLst>
          </p:cNvPr>
          <p:cNvSpPr txBox="1"/>
          <p:nvPr/>
        </p:nvSpPr>
        <p:spPr>
          <a:xfrm>
            <a:off x="304800" y="589281"/>
            <a:ext cx="11582400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39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เจ้าล่าเหยื่อให้สิงห์ หรือให้สิงห์หนุ่มที่หิวได้อิ่ม </a:t>
            </a:r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40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เมื่อมันหมอบอยู่ในถ้ำของมัน หรือนอนคอยอยู่ในที่กำบังได้หรือ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41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ผู้ใดจัดหาเหยื่อให้กา เมื่อลูกอ่อนของมันร้องต่อพระเจ้า และเร่ร่อนไปเพราะขาดอาหาร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330200" indent="-254000"/>
            <a:r>
              <a:rPr lang="en-US" altLang="zh-HK" sz="40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ข้อ </a:t>
            </a:r>
            <a:r>
              <a:rPr lang="en-US" altLang="zh-HK" sz="40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39-41 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ให้โยบไตร่ตรองความลึกลับของ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สิงห์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และกา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สิงห์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เป็นสัตว์ที่ดุร้ายในสายตามนุษย์ และเอลีฟัสถือว่าเป็นสัญลักษณ์ของความชั่วร้าย (</a:t>
            </a:r>
            <a:r>
              <a:rPr lang="en-US" altLang="zh-HK" sz="40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4:10-11) 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ในขณะที่กาเป็นนกที่ไม่สะอาด ชอบกินซากศพและขุดคุ้ยขยะ แต่พระเจ้า </a:t>
            </a:r>
            <a:r>
              <a:rPr lang="en-US" altLang="zh-HK" sz="40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ให้สิงห์หนุ่มที่หิวได้อิ่ม</a:t>
            </a:r>
            <a:r>
              <a:rPr lang="en-US" altLang="zh-HK" sz="40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”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(ข้อ </a:t>
            </a:r>
            <a:r>
              <a:rPr lang="en-US" altLang="zh-HK" sz="40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39)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แล้วยัง 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จัดหาเหยื่อให้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 (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ลูกอ่อนของกา</a:t>
            </a:r>
            <a:r>
              <a:rPr lang="en-US" altLang="zh-HK" sz="40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” (ข้อ </a:t>
            </a:r>
            <a:r>
              <a:rPr lang="en-US" altLang="zh-HK" sz="40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41) 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แสดงถึงการจัดเตรียมอัน</a:t>
            </a:r>
            <a:r>
              <a:rPr lang="th-TH" altLang="zh-HK" sz="4000" kern="1800" cap="all" spc="7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พิถีพิถัน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ของพระเจ้าสำหรับทุกสิ่ง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    </a:t>
            </a:r>
            <a:r>
              <a:rPr lang="en-US" altLang="zh-HK" sz="40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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คำถามคือ: คุณ</a:t>
            </a:r>
            <a:r>
              <a:rPr lang="th-TH" altLang="zh-HK" sz="4000" kern="1800" cap="all" spc="75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อยู่ที่ไหน</a:t>
            </a:r>
            <a:r>
              <a:rPr lang="en-US" altLang="zh-HK" sz="40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 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คุณ</a:t>
            </a:r>
            <a:r>
              <a:rPr lang="th-TH" altLang="zh-HK" sz="4000" kern="1800" cap="all" spc="75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ทำอะไร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ได้บ้าง</a:t>
            </a:r>
            <a:r>
              <a:rPr lang="en-US" altLang="zh-HK" sz="40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3887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86F4F66-B116-0E59-0316-1E7CAA9E5C6D}"/>
              </a:ext>
            </a:extLst>
          </p:cNvPr>
          <p:cNvSpPr txBox="1"/>
          <p:nvPr/>
        </p:nvSpPr>
        <p:spPr>
          <a:xfrm>
            <a:off x="2052320" y="2174240"/>
            <a:ext cx="7863840" cy="2444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6200">
              <a:lnSpc>
                <a:spcPts val="2500"/>
              </a:lnSpc>
            </a:pPr>
            <a:r>
              <a:rPr lang="th-TH" altLang="zh-HK" sz="3200" b="1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โยบ </a:t>
            </a:r>
            <a:r>
              <a:rPr lang="en-US" altLang="zh-HK" sz="3200" b="1" kern="1800" cap="all" spc="75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39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1</a:t>
            </a:r>
            <a:r>
              <a:rPr lang="th-TH" altLang="zh-HK" sz="44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. พระเจ้าถามโยบว่าเขาสามารถรู้รายละเอียดเกี่ยวกับการสืบพันธุ์ของ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เลียงผา</a:t>
            </a:r>
            <a:r>
              <a:rPr lang="th-TH" altLang="zh-HK" sz="44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และกวางได้หรือไม่</a:t>
            </a:r>
            <a:r>
              <a:rPr lang="en-US" altLang="zh-HK" sz="44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r>
              <a:rPr lang="en-US" altLang="zh-HK" sz="40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</a:t>
            </a:r>
            <a:r>
              <a:rPr lang="th-TH" altLang="zh-HK" sz="40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39:1-4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897704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6942B72-C01F-A256-9FEA-E42BAACB3916}"/>
              </a:ext>
            </a:extLst>
          </p:cNvPr>
          <p:cNvSpPr txBox="1"/>
          <p:nvPr/>
        </p:nvSpPr>
        <p:spPr>
          <a:xfrm>
            <a:off x="396240" y="802702"/>
            <a:ext cx="1169416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เจ้ารู้ไหมว่าเลียงผาตกลูกเมื่อไร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เจ้าเคยเฝ้าดูกวางตัวเมียออกลูกหรือ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เจ้านับเดือนที่มันท้องครบได้หรือ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และเจ้ารู้เวลาเมื่อมันตกลูกไหม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คือเมื่อมันฟุบลงตกลูกของมัน แล้วก็คลอดลูกอ่อนของมันออกมา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4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พวกลูกอ่อนของมันแข็งแรงขึ้น พวกมันเติบใหญ่ในกลางแจ้ง พวกมันออกไป แล้วไม่กลับมาหามันอีก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91180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19BBE7-9BAA-C446-D056-5D94507B7F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F432BD6B-CB68-DEB1-278E-1F6F7A4EEF53}"/>
              </a:ext>
            </a:extLst>
          </p:cNvPr>
          <p:cNvSpPr txBox="1"/>
          <p:nvPr/>
        </p:nvSpPr>
        <p:spPr>
          <a:xfrm>
            <a:off x="325120" y="243902"/>
            <a:ext cx="1169416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81000" indent="-381000"/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เลียงผาและกวางป่าอยู่ห่างไกลจากผู้คน ดังนั้นจึงเป็นเรื่องยากสำหรับคนที่จะสังเกตช่วงตั้งท้อง (ข้อ 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1-2)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ไม่เหมือนแกะในบ้าน แต่พวกเขาสามารถคลอดบุตรได้สำเร็จโดยไม่มีใครดูแล (ข้อ 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3)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และลูกๆ สามารถเรียนรู้ที่จะปกป้องตัวเองอย่างรวดเร็วโดยไม่ได้รับการคุ้มครอง "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พวกลูกอ่อนของมันแข็งแรงขึ้น พวกมันเติบใหญ่ในกลางแจ้ง พวกมันออกไป แล้วไม่กลับมาหา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" (ข้อ 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4)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แต่การตั้งครรภ์และการคลอดบุตรนั้นเจ็บปวดสำหรับมนุษย์ (ปฐมกาล 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3:16)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และกระบวนการเติบโตนั้นยากยิ่งขึ้น ในเมื่อพระเจ้าประทานสัญชาตญาณแก่สัตว์ต่างๆ เหตุใดจึงเป็นเรื่องยากที่มนุษย์จะเกิดและเติบโต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เหตุใดชีวิตฝ่ายวิญญาณยังต้องประสบกับความทุกข์ทุกรูปแบบ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    </a:t>
            </a:r>
            <a:r>
              <a:rPr lang="en-US" altLang="zh-HK" sz="40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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คำถามคือ: คุณ</a:t>
            </a:r>
            <a:r>
              <a:rPr lang="th-TH" altLang="zh-HK" sz="4000" kern="1800" cap="all" spc="75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อยู่ที่ไหน</a:t>
            </a:r>
            <a:r>
              <a:rPr lang="en-US" altLang="zh-HK" sz="40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 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คุณ</a:t>
            </a:r>
            <a:r>
              <a:rPr lang="th-TH" altLang="zh-HK" sz="4000" kern="1800" cap="all" spc="75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ทำอะไร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ได้บ้าง</a:t>
            </a:r>
            <a:r>
              <a:rPr lang="en-US" altLang="zh-HK" sz="40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68539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AC453C8-2E1F-4302-DD93-5C9F3C9DA6AE}"/>
              </a:ext>
            </a:extLst>
          </p:cNvPr>
          <p:cNvSpPr txBox="1"/>
          <p:nvPr/>
        </p:nvSpPr>
        <p:spPr>
          <a:xfrm>
            <a:off x="2448560" y="2448560"/>
            <a:ext cx="7366000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60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2</a:t>
            </a:r>
            <a:r>
              <a:rPr lang="th-TH" altLang="zh-HK" sz="60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. พระเจ้าถามโยบว่าเขาสามารถควบคุมลาป่าได้หรือไม่</a:t>
            </a:r>
            <a:r>
              <a:rPr lang="en-US" altLang="zh-HK" sz="60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r>
              <a:rPr lang="en-US" altLang="zh-HK" sz="54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</a:t>
            </a:r>
          </a:p>
          <a:p>
            <a:r>
              <a:rPr lang="th-TH" altLang="zh-HK" sz="54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39:5-</a:t>
            </a:r>
            <a:r>
              <a:rPr lang="en-US" altLang="zh-HK" sz="54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8</a:t>
            </a:r>
            <a:endParaRPr lang="zh-HK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855811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BDF0A9B-CA33-D176-B357-0C18E5790CB7}"/>
              </a:ext>
            </a:extLst>
          </p:cNvPr>
          <p:cNvSpPr txBox="1"/>
          <p:nvPr/>
        </p:nvSpPr>
        <p:spPr>
          <a:xfrm>
            <a:off x="152400" y="56138"/>
            <a:ext cx="11602720" cy="6801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5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ผู้ใดปล่อยให้ลาป่าวิ่งกระเจิงไป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ผู้ใดแก้เชือกที่ผูกลาเปลี่ยว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ซึ่งเราได้ให้ถิ่นแห้งแล้งเป็นบ้านของมัน และให้ดินเค็มเป็นที่อาศัยของมัน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7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มันเย้ยเสียงอึกทึกของเมือง มันไม่ได้ยินเสียงตะโกนของผู้ขับขี่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8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มันสำรวจภูเขาอันเป็นลานหญ้าของมัน และแสวงหาพืชเขียวทุกอย่าง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โศฟาร์ใช้ลาป่าเพื่อบรรยายถึงคนว่างเปล่า (</a:t>
            </a:r>
            <a:r>
              <a:rPr lang="en-US" altLang="zh-HK" sz="40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11:12) </a:t>
            </a:r>
            <a:r>
              <a:rPr lang="th-TH" altLang="zh-HK" sz="40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แต่พระเจ้าตรัสว่าลาป่าฉลาดกว่ามนุษย์ (ข้อ </a:t>
            </a:r>
            <a:r>
              <a:rPr lang="en-US" altLang="zh-HK" sz="40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5, 7) </a:t>
            </a:r>
            <a:r>
              <a:rPr lang="th-TH" altLang="zh-HK" sz="40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และมีความสามารถที่จะอยู่รอดได้มากกว่า (ข้อ </a:t>
            </a:r>
            <a:r>
              <a:rPr lang="en-US" altLang="zh-HK" sz="40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6, 8) </a:t>
            </a:r>
            <a:r>
              <a:rPr lang="th-TH" altLang="zh-HK" sz="40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หลักเกณฑ์ในการตัดสินว่าสัตว์ฉลาดหรือไม่คือสามารถเลี้ยงให้เชื่องได้ด้วยตัวเองหรือไม่ อย่างไรก็ตาม พระเจ้าประทานพื้นที่อยู่อาศัยและวิถีชีวิตที่แตกต่างออกไปแก่ลาป่า (ข้อ </a:t>
            </a:r>
            <a:r>
              <a:rPr lang="en-US" altLang="zh-HK" sz="40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6-8) </a:t>
            </a:r>
            <a:r>
              <a:rPr lang="th-TH" altLang="zh-HK" sz="40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และไม่ยอมให้พวกมันรับใช้ผู้คนเหมือนลาบ้าน มีเพียงผู้สร้างลาป่าเท่านั้นที่มีสิทธิอำนาจในการ "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ปล่อยให้ลาป่าวิ่งกระเจิงไป</a:t>
            </a:r>
            <a:r>
              <a:rPr lang="th-TH" altLang="zh-HK" sz="40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และ "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แก้เชือกที่ผูกลาเปลี่ยว</a:t>
            </a:r>
            <a:r>
              <a:rPr lang="th-TH" altLang="zh-HK" sz="40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(ข้อ </a:t>
            </a:r>
            <a:r>
              <a:rPr lang="en-US" altLang="zh-HK" sz="40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5)</a:t>
            </a:r>
            <a:endParaRPr lang="zh-HK" altLang="en-US" sz="4000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91D111F-BB7E-2BB2-1BB2-66222082FFF7}"/>
              </a:ext>
            </a:extLst>
          </p:cNvPr>
          <p:cNvSpPr txBox="1"/>
          <p:nvPr/>
        </p:nvSpPr>
        <p:spPr>
          <a:xfrm>
            <a:off x="3073400" y="6150114"/>
            <a:ext cx="8681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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คำถามคือ: คุณ</a:t>
            </a:r>
            <a:r>
              <a:rPr lang="th-TH" altLang="zh-HK" sz="4000" kern="1800" cap="all" spc="75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อยู่ที่นั่นหรือ</a:t>
            </a:r>
            <a:r>
              <a:rPr lang="en-US" altLang="zh-HK" sz="40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 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คุณ</a:t>
            </a:r>
            <a:r>
              <a:rPr lang="th-TH" altLang="zh-HK" sz="4000" kern="1800" cap="all" spc="75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ทำอะไร</a:t>
            </a:r>
            <a:r>
              <a:rPr lang="th-TH" altLang="zh-HK" sz="40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ได้บ้าง</a:t>
            </a:r>
            <a:r>
              <a:rPr lang="en-US" altLang="zh-HK" sz="4000" kern="1800" cap="all" spc="75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256563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077898B-F3CA-FFD0-655E-901F358CCF02}"/>
              </a:ext>
            </a:extLst>
          </p:cNvPr>
          <p:cNvSpPr txBox="1"/>
          <p:nvPr/>
        </p:nvSpPr>
        <p:spPr>
          <a:xfrm>
            <a:off x="2743200" y="2631440"/>
            <a:ext cx="7457440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54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3. พระเจ้าถามโยบว่าเขาสามารถควบคุม</a:t>
            </a:r>
            <a:r>
              <a:rPr lang="th-TH" altLang="zh-HK" sz="5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วัวกระทิง</a:t>
            </a:r>
            <a:r>
              <a:rPr lang="th-TH" altLang="zh-HK" sz="54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ได้หรือไม่</a:t>
            </a:r>
            <a:r>
              <a:rPr lang="en-US" altLang="zh-HK" sz="54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r>
              <a:rPr lang="en-US" altLang="zh-HK" sz="48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</a:t>
            </a:r>
          </a:p>
          <a:p>
            <a:r>
              <a:rPr lang="th-TH" altLang="zh-HK" sz="48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39:</a:t>
            </a:r>
            <a:r>
              <a:rPr lang="en-US" altLang="zh-HK" sz="48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9</a:t>
            </a:r>
            <a:r>
              <a:rPr lang="th-TH" altLang="zh-HK" sz="4800" kern="0" dirty="0"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-</a:t>
            </a:r>
            <a:r>
              <a:rPr lang="en-US" altLang="zh-HK" sz="4800" kern="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12</a:t>
            </a:r>
            <a:endParaRPr lang="zh-HK" altLang="en-US" sz="5400" dirty="0"/>
          </a:p>
        </p:txBody>
      </p:sp>
    </p:spTree>
    <p:extLst>
      <p:ext uri="{BB962C8B-B14F-4D97-AF65-F5344CB8AC3E}">
        <p14:creationId xmlns:p14="http://schemas.microsoft.com/office/powerpoint/2010/main" val="510826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4120</TotalTime>
  <Words>1641</Words>
  <Application>Microsoft Office PowerPoint</Application>
  <PresentationFormat>寬螢幕</PresentationFormat>
  <Paragraphs>63</Paragraphs>
  <Slides>19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8" baseType="lpstr">
      <vt:lpstr>新細明體</vt:lpstr>
      <vt:lpstr>Angsana New</vt:lpstr>
      <vt:lpstr>Aptos</vt:lpstr>
      <vt:lpstr>Arial</vt:lpstr>
      <vt:lpstr>Calibri</vt:lpstr>
      <vt:lpstr>Calibri Light</vt:lpstr>
      <vt:lpstr>Tahoma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cw ip</dc:creator>
  <cp:lastModifiedBy>cw ip</cp:lastModifiedBy>
  <cp:revision>75</cp:revision>
  <dcterms:created xsi:type="dcterms:W3CDTF">2023-12-19T13:36:45Z</dcterms:created>
  <dcterms:modified xsi:type="dcterms:W3CDTF">2024-11-12T14:36:28Z</dcterms:modified>
</cp:coreProperties>
</file>