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</p:sldIdLst>
  <p:sldSz cx="12192000" cy="6858000"/>
  <p:notesSz cx="6858000" cy="9144000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1" autoAdjust="0"/>
    <p:restoredTop sz="94660"/>
  </p:normalViewPr>
  <p:slideViewPr>
    <p:cSldViewPr snapToGrid="0">
      <p:cViewPr varScale="1">
        <p:scale>
          <a:sx n="61" d="100"/>
          <a:sy n="61" d="100"/>
        </p:scale>
        <p:origin x="844" y="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4C2AFA0-D88D-B4E6-F44F-7CAAFD6CC7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0FEAD124-2793-D380-5A98-96E2D9C6FD4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  <a:endParaRPr lang="zh-HK" alt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776842CF-05EB-5222-5FE0-6054417648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36A57-CCCA-4CBD-BC44-A6A5911DC0B3}" type="datetimeFigureOut">
              <a:rPr lang="zh-HK" altLang="en-US" smtClean="0"/>
              <a:t>30/1/2024</a:t>
            </a:fld>
            <a:endParaRPr lang="zh-HK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AC79CC1D-0341-4714-8286-C9054F0FB9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978B2494-94DF-8CEE-641F-B335B1FFA0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27C14-DDF5-44F2-9471-C15CA9451907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7612569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7457C3C-B757-2FB8-20E7-CF7AC7707B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85516AFD-AF81-EC5A-722A-3253118664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DB279299-3A6E-96EB-A75C-C23712971A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36A57-CCCA-4CBD-BC44-A6A5911DC0B3}" type="datetimeFigureOut">
              <a:rPr lang="zh-HK" altLang="en-US" smtClean="0"/>
              <a:t>30/1/2024</a:t>
            </a:fld>
            <a:endParaRPr lang="zh-HK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B9A18EAE-1782-8CE7-8EDC-FC482B3206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36B64E42-70CB-E2EC-A230-4EF8638FD6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27C14-DDF5-44F2-9471-C15CA9451907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9008997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F5334454-0AD6-96B3-0963-70A214143A5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5050E1C8-4A1E-DB9B-69C8-2657EB130E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171313A7-AFAB-CF3A-25A7-7A601EF657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36A57-CCCA-4CBD-BC44-A6A5911DC0B3}" type="datetimeFigureOut">
              <a:rPr lang="zh-HK" altLang="en-US" smtClean="0"/>
              <a:t>30/1/2024</a:t>
            </a:fld>
            <a:endParaRPr lang="zh-HK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A09E4524-0516-8A38-59A5-0220683BB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24CAB4B8-8C7E-B615-B01B-93E0AD0256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27C14-DDF5-44F2-9471-C15CA9451907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4847734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DB72918-EB72-5090-AD7D-C760526BE1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2CB65212-5535-3579-E7FE-548105357E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FF19B70C-3A6B-4B06-5AA2-523C9AB4D2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36A57-CCCA-4CBD-BC44-A6A5911DC0B3}" type="datetimeFigureOut">
              <a:rPr lang="zh-HK" altLang="en-US" smtClean="0"/>
              <a:t>30/1/2024</a:t>
            </a:fld>
            <a:endParaRPr lang="zh-HK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AD21DAEA-59F2-4F22-6FC8-39F57AFF1D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4D60BB7C-280A-2FE4-7843-D1F05309BF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27C14-DDF5-44F2-9471-C15CA9451907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7320302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BE62BD6-8B00-8E3E-5EE5-C81DC07AA3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6136C55B-5525-A554-7A04-452FADF576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BFA1C056-FFDD-84B8-5109-FAF0191AE1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36A57-CCCA-4CBD-BC44-A6A5911DC0B3}" type="datetimeFigureOut">
              <a:rPr lang="zh-HK" altLang="en-US" smtClean="0"/>
              <a:t>30/1/2024</a:t>
            </a:fld>
            <a:endParaRPr lang="zh-HK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9B462867-D28A-5FD0-BCCA-75489ACB28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B27C31CA-76DE-BF33-EDF2-8F35591A8C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27C14-DDF5-44F2-9471-C15CA9451907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3719048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397E296-1D8E-946F-5AC3-228915A904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EEB23A4A-35FD-3B10-C30D-9BF13F2194F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33B0CB0A-D6BC-B567-E1B1-58F5224558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1F98AD1C-D3E0-1C6E-A7CF-F1D495EAB8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36A57-CCCA-4CBD-BC44-A6A5911DC0B3}" type="datetimeFigureOut">
              <a:rPr lang="zh-HK" altLang="en-US" smtClean="0"/>
              <a:t>30/1/2024</a:t>
            </a:fld>
            <a:endParaRPr lang="zh-HK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AA2CB8CC-3DC3-AB87-CB54-77C6A4B8D9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534FFF79-2C7D-79ED-613A-C66D96A01C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27C14-DDF5-44F2-9471-C15CA9451907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0768777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96A2C47-48E8-A349-D65C-AAB14C6815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BB773BCB-53F0-7AB6-624E-24C64F9A70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A4048A89-5797-610C-4D66-1FA0D0C311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C7B25C02-0DE5-D7B1-A56B-7817F0D23A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5271993C-7C45-B398-C815-AE1D86D8A79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D9EE6000-1547-E0BB-C635-D7E22216DF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36A57-CCCA-4CBD-BC44-A6A5911DC0B3}" type="datetimeFigureOut">
              <a:rPr lang="zh-HK" altLang="en-US" smtClean="0"/>
              <a:t>30/1/2024</a:t>
            </a:fld>
            <a:endParaRPr lang="zh-HK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19AB869F-89CA-1EA5-498C-94983E2325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37F04392-24E6-D96B-E3ED-EB5800CB81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27C14-DDF5-44F2-9471-C15CA9451907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2969536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B0E5063-4E1C-7793-DC0A-29CB4F1671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AFBD1ED9-FB44-9CF5-A064-80E2E528E0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36A57-CCCA-4CBD-BC44-A6A5911DC0B3}" type="datetimeFigureOut">
              <a:rPr lang="zh-HK" altLang="en-US" smtClean="0"/>
              <a:t>30/1/2024</a:t>
            </a:fld>
            <a:endParaRPr lang="zh-HK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9FDE47CC-1D28-46F4-242F-A2DA72A485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2AFB05EF-50A8-9AEB-72E5-63231F87FC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27C14-DDF5-44F2-9471-C15CA9451907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899739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3A0B6207-C06A-E22B-0AE9-6FAEAEABA9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36A57-CCCA-4CBD-BC44-A6A5911DC0B3}" type="datetimeFigureOut">
              <a:rPr lang="zh-HK" altLang="en-US" smtClean="0"/>
              <a:t>30/1/2024</a:t>
            </a:fld>
            <a:endParaRPr lang="zh-HK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D8810C99-C434-AC6B-DFE9-7A68F4F3F7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7EFDD652-2F67-9820-1230-2CE9E15DD1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27C14-DDF5-44F2-9471-C15CA9451907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4785624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4AC1BF3-4926-8199-6641-831C9702D0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9425FED4-7DDE-47E7-40DC-4475F87A15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E8AAB264-21AF-6F8A-02E8-9B0C01952A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598C91F4-B2E3-0728-AE66-8967ACBDA0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36A57-CCCA-4CBD-BC44-A6A5911DC0B3}" type="datetimeFigureOut">
              <a:rPr lang="zh-HK" altLang="en-US" smtClean="0"/>
              <a:t>30/1/2024</a:t>
            </a:fld>
            <a:endParaRPr lang="zh-HK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9A17E124-2FFE-3838-22C9-0BB519E50B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73BA70C3-9E6E-AD63-0DEE-CCA36BE07C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27C14-DDF5-44F2-9471-C15CA9451907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6841437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CC43453-1EFA-9EA8-3A45-00FBE85E18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4DD4A2D7-4E88-73FE-EEB4-43344710612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HK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EE4B8DBB-28BE-0110-DFB4-E55430F360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72D0C417-3C59-0335-29D7-45FE2FD5FE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36A57-CCCA-4CBD-BC44-A6A5911DC0B3}" type="datetimeFigureOut">
              <a:rPr lang="zh-HK" altLang="en-US" smtClean="0"/>
              <a:t>30/1/2024</a:t>
            </a:fld>
            <a:endParaRPr lang="zh-HK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A7039C3A-32B5-B7C7-FD10-C5C3A08978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990B3F78-5EFF-E772-9955-EBB6FDF912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27C14-DDF5-44F2-9471-C15CA9451907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074631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BEC616B7-60B5-CCB1-D245-140E4D6EB1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9511D079-D1EB-7F39-B741-958A576BFC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A77A684A-91F6-8BAA-7FD3-49C52CE3737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636A57-CCCA-4CBD-BC44-A6A5911DC0B3}" type="datetimeFigureOut">
              <a:rPr lang="zh-HK" altLang="en-US" smtClean="0"/>
              <a:t>30/1/2024</a:t>
            </a:fld>
            <a:endParaRPr lang="zh-HK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E61294DB-51B8-62D8-52C9-294206E1709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013F376E-70D9-2BF9-2261-8E586E60BD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727C14-DDF5-44F2-9471-C15CA9451907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1947580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H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圖片 4">
            <a:extLst>
              <a:ext uri="{FF2B5EF4-FFF2-40B4-BE49-F238E27FC236}">
                <a16:creationId xmlns:a16="http://schemas.microsoft.com/office/drawing/2014/main" id="{37AB85FF-5090-7B7D-1A7C-DAB1C9120E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4761186" cy="3991292"/>
          </a:xfrm>
          <a:prstGeom prst="rect">
            <a:avLst/>
          </a:prstGeom>
        </p:spPr>
      </p:pic>
      <p:sp>
        <p:nvSpPr>
          <p:cNvPr id="7" name="文字方塊 6">
            <a:extLst>
              <a:ext uri="{FF2B5EF4-FFF2-40B4-BE49-F238E27FC236}">
                <a16:creationId xmlns:a16="http://schemas.microsoft.com/office/drawing/2014/main" id="{CD50636E-382F-A279-C5E3-7D6D476993AC}"/>
              </a:ext>
            </a:extLst>
          </p:cNvPr>
          <p:cNvSpPr txBox="1"/>
          <p:nvPr/>
        </p:nvSpPr>
        <p:spPr>
          <a:xfrm>
            <a:off x="394138" y="3593800"/>
            <a:ext cx="11403724" cy="32316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th-TH" altLang="zh-HK" sz="7200" kern="1800" cap="all" spc="75" dirty="0">
                <a:solidFill>
                  <a:srgbClr val="121212"/>
                </a:solidFill>
                <a:effectLst/>
                <a:ea typeface="Times New Roman" panose="02020603050405020304" pitchFamily="18" charset="0"/>
                <a:cs typeface="Tahoma" panose="020B0604030504040204" pitchFamily="34" charset="0"/>
              </a:rPr>
              <a:t>บทที่ </a:t>
            </a:r>
            <a:r>
              <a:rPr lang="en-US" altLang="zh-HK" sz="7200" kern="1800" cap="all" spc="75" dirty="0">
                <a:solidFill>
                  <a:srgbClr val="121212"/>
                </a:solidFill>
                <a:effectLst/>
                <a:ea typeface="Times New Roman" panose="02020603050405020304" pitchFamily="18" charset="0"/>
                <a:cs typeface="Tahoma" panose="020B0604030504040204" pitchFamily="34" charset="0"/>
              </a:rPr>
              <a:t>7</a:t>
            </a:r>
            <a:r>
              <a:rPr lang="th-TH" altLang="zh-HK" sz="7200" kern="1800" cap="all" spc="75" dirty="0">
                <a:solidFill>
                  <a:srgbClr val="121212"/>
                </a:solidFill>
                <a:effectLst/>
                <a:ea typeface="Times New Roman" panose="02020603050405020304" pitchFamily="18" charset="0"/>
                <a:cs typeface="Tahoma" panose="020B0604030504040204" pitchFamily="34" charset="0"/>
              </a:rPr>
              <a:t>  </a:t>
            </a:r>
            <a:endParaRPr lang="en-US" altLang="zh-HK" sz="7200" kern="1800" cap="all" spc="75" dirty="0">
              <a:solidFill>
                <a:srgbClr val="121212"/>
              </a:solidFill>
              <a:effectLst/>
              <a:ea typeface="Times New Roman" panose="02020603050405020304" pitchFamily="18" charset="0"/>
              <a:cs typeface="Tahoma" panose="020B0604030504040204" pitchFamily="34" charset="0"/>
            </a:endParaRPr>
          </a:p>
          <a:p>
            <a:pPr algn="ctr"/>
            <a:r>
              <a:rPr lang="th-TH" altLang="zh-HK" sz="7200" kern="0" dirty="0">
                <a:solidFill>
                  <a:srgbClr val="121212"/>
                </a:solidFill>
                <a:effectLst/>
                <a:ea typeface="Times New Roman" panose="02020603050405020304" pitchFamily="18" charset="0"/>
                <a:cs typeface="Tahoma" panose="020B0604030504040204" pitchFamily="34" charset="0"/>
              </a:rPr>
              <a:t>บิลดัด</a:t>
            </a:r>
            <a:r>
              <a:rPr lang="th-TH" altLang="zh-HK" sz="7200" kern="0" dirty="0">
                <a:solidFill>
                  <a:srgbClr val="202124"/>
                </a:solidFill>
                <a:effectLst/>
                <a:ea typeface="Times New Roman" panose="02020603050405020304" pitchFamily="18" charset="0"/>
                <a:cs typeface="Tahoma" panose="020B0604030504040204" pitchFamily="34" charset="0"/>
              </a:rPr>
              <a:t>พูดเป็นครั้งแรก</a:t>
            </a:r>
            <a:r>
              <a:rPr lang="en-US" altLang="zh-HK" sz="2400" kern="0" dirty="0">
                <a:solidFill>
                  <a:srgbClr val="202124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</a:rPr>
              <a:t>  </a:t>
            </a:r>
          </a:p>
          <a:p>
            <a:pPr algn="ctr"/>
            <a:r>
              <a:rPr lang="en-US" altLang="zh-HK" sz="6000" kern="0" dirty="0">
                <a:solidFill>
                  <a:srgbClr val="202124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</a:rPr>
              <a:t>8:1-22</a:t>
            </a:r>
            <a:endParaRPr lang="zh-HK" altLang="en-US" sz="6000" dirty="0"/>
          </a:p>
        </p:txBody>
      </p:sp>
      <p:pic>
        <p:nvPicPr>
          <p:cNvPr id="3" name="圖片 2">
            <a:extLst>
              <a:ext uri="{FF2B5EF4-FFF2-40B4-BE49-F238E27FC236}">
                <a16:creationId xmlns:a16="http://schemas.microsoft.com/office/drawing/2014/main" id="{6F144C5B-D302-8E02-F843-C4441F36AEB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63254" y="0"/>
            <a:ext cx="5328745" cy="3785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63700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>
            <a:extLst>
              <a:ext uri="{FF2B5EF4-FFF2-40B4-BE49-F238E27FC236}">
                <a16:creationId xmlns:a16="http://schemas.microsoft.com/office/drawing/2014/main" id="{108546B5-1DBA-6F91-CFAE-3CF21E32F080}"/>
              </a:ext>
            </a:extLst>
          </p:cNvPr>
          <p:cNvSpPr txBox="1"/>
          <p:nvPr/>
        </p:nvSpPr>
        <p:spPr>
          <a:xfrm>
            <a:off x="493986" y="683173"/>
            <a:ext cx="11077904" cy="41549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54000" indent="-254000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th-TH" altLang="zh-HK" sz="4400" kern="0" dirty="0">
                <a:solidFill>
                  <a:srgbClr val="202124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新細明體" panose="02020500000000000000" pitchFamily="18" charset="-120"/>
              </a:rPr>
              <a:t>①</a:t>
            </a:r>
            <a:r>
              <a:rPr lang="th-TH" altLang="zh-HK" sz="4400" kern="0" dirty="0">
                <a:solidFill>
                  <a:srgbClr val="202124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ngsana New" panose="02020603050405020304" pitchFamily="18" charset="-34"/>
              </a:rPr>
              <a:t> เขาเชื่อว่าตราบเท่าที่โยบสารภาพบาป เขาจะได้รับการอภัยและอวยพร อย่างไรก็ตาม โยบเองก็เชื่อมั่นในความ</a:t>
            </a:r>
            <a:r>
              <a:rPr lang="th-TH" altLang="zh-HK" sz="4400" kern="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ngsana New" panose="02020603050405020304" pitchFamily="18" charset="-34"/>
              </a:rPr>
              <a:t>บริสุทธิ์</a:t>
            </a:r>
            <a:r>
              <a:rPr lang="th-TH" altLang="zh-HK" sz="4400" kern="0" dirty="0">
                <a:solidFill>
                  <a:srgbClr val="202124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ngsana New" panose="02020603050405020304" pitchFamily="18" charset="-34"/>
              </a:rPr>
              <a:t>ของตน</a:t>
            </a:r>
            <a:endParaRPr lang="zh-TW" altLang="zh-HK" sz="44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Cordia New" panose="020B0304020202020204" pitchFamily="34" charset="-34"/>
            </a:endParaRPr>
          </a:p>
          <a:p>
            <a:pPr marL="254000" indent="-254000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th-TH" altLang="zh-HK" sz="4400" kern="0" dirty="0">
                <a:solidFill>
                  <a:srgbClr val="202124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新細明體" panose="02020500000000000000" pitchFamily="18" charset="-120"/>
              </a:rPr>
              <a:t>②</a:t>
            </a:r>
            <a:r>
              <a:rPr lang="th-TH" altLang="zh-HK" sz="4400" kern="0" dirty="0">
                <a:solidFill>
                  <a:srgbClr val="202124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ngsana New" panose="02020603050405020304" pitchFamily="18" charset="-34"/>
              </a:rPr>
              <a:t> เข้าใจความเจ็บปวดของโยบ เป็นหลักจากระดับวัสดุ แต่โยบรู้สึกเจ็บปวดเพราะดูเหมือนเขาถูกพระเจ้า</a:t>
            </a:r>
            <a:r>
              <a:rPr lang="th-TH" altLang="zh-HK" sz="4400" kern="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ngsana New" panose="02020603050405020304" pitchFamily="18" charset="-34"/>
              </a:rPr>
              <a:t>ทอดทิ้ง</a:t>
            </a:r>
            <a:r>
              <a:rPr lang="th-TH" altLang="zh-HK" sz="4400" kern="0" dirty="0">
                <a:solidFill>
                  <a:srgbClr val="202124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ngsana New" panose="02020603050405020304" pitchFamily="18" charset="-34"/>
              </a:rPr>
              <a:t> (7:11) </a:t>
            </a:r>
            <a:endParaRPr lang="zh-TW" altLang="zh-HK" sz="44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Cordia New" panose="020B0304020202020204" pitchFamily="34" charset="-34"/>
            </a:endParaRPr>
          </a:p>
          <a:p>
            <a:r>
              <a:rPr lang="th-TH" altLang="zh-HK" sz="4400" kern="0" dirty="0">
                <a:solidFill>
                  <a:srgbClr val="202124"/>
                </a:solidFill>
                <a:effectLst/>
                <a:cs typeface="新細明體" panose="02020500000000000000" pitchFamily="18" charset="-120"/>
              </a:rPr>
              <a:t>③ </a:t>
            </a:r>
            <a:r>
              <a:rPr lang="th-TH" altLang="zh-HK" sz="4400" kern="0" dirty="0">
                <a:solidFill>
                  <a:srgbClr val="202124"/>
                </a:solidFill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เขากำหนดความเข้าใจของเขาเกี่ยวกับพระเจ้าว่า</a:t>
            </a:r>
            <a:r>
              <a:rPr lang="en-US" altLang="zh-HK" sz="4400" kern="0" dirty="0">
                <a:solidFill>
                  <a:srgbClr val="202124"/>
                </a:solidFill>
                <a:effectLst/>
                <a:latin typeface="Angsana New" panose="02020603050405020304" pitchFamily="18" charset="-34"/>
                <a:ea typeface="Times New Roman" panose="02020603050405020304" pitchFamily="18" charset="0"/>
              </a:rPr>
              <a:t>: </a:t>
            </a:r>
            <a:r>
              <a:rPr lang="th-TH" altLang="zh-HK" sz="4400" kern="0" dirty="0">
                <a:solidFill>
                  <a:srgbClr val="202124"/>
                </a:solidFill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พระเจ้าเป็นเรื่องของการให้รางวัลแก่</a:t>
            </a:r>
            <a:r>
              <a:rPr lang="th-TH" altLang="zh-HK" sz="4400" kern="0" dirty="0"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ความดี</a:t>
            </a:r>
            <a:r>
              <a:rPr lang="th-TH" altLang="zh-HK" sz="4400" kern="0" dirty="0">
                <a:solidFill>
                  <a:srgbClr val="202124"/>
                </a:solidFill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และการลงโทษแก่</a:t>
            </a:r>
            <a:r>
              <a:rPr lang="th-TH" altLang="zh-HK" sz="4400" kern="0" dirty="0"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ความชั่ว</a:t>
            </a:r>
            <a:endParaRPr lang="zh-HK" altLang="en-US" sz="4400" dirty="0"/>
          </a:p>
        </p:txBody>
      </p:sp>
    </p:spTree>
    <p:extLst>
      <p:ext uri="{BB962C8B-B14F-4D97-AF65-F5344CB8AC3E}">
        <p14:creationId xmlns:p14="http://schemas.microsoft.com/office/powerpoint/2010/main" val="1112511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>
            <a:extLst>
              <a:ext uri="{FF2B5EF4-FFF2-40B4-BE49-F238E27FC236}">
                <a16:creationId xmlns:a16="http://schemas.microsoft.com/office/drawing/2014/main" id="{446A615A-5F15-A064-1DFE-0E96AA5E81E7}"/>
              </a:ext>
            </a:extLst>
          </p:cNvPr>
          <p:cNvSpPr txBox="1"/>
          <p:nvPr/>
        </p:nvSpPr>
        <p:spPr>
          <a:xfrm>
            <a:off x="1082566" y="1374255"/>
            <a:ext cx="9343696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h-TH" altLang="zh-HK" sz="4800" kern="0" dirty="0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Angsana New" panose="02020603050405020304" pitchFamily="18" charset="-34"/>
              </a:rPr>
              <a:t>2. บิลดัดขอให้โยบศึกษาภูมิปัญญาที่ตกทอดมาจากประเพณี และเขาจะรู้ชะตากรรมของคนชั่วร้ายและความยุติธรรมของพระเจ้า</a:t>
            </a:r>
            <a:endParaRPr lang="en-US" altLang="zh-HK" sz="4800" kern="0" dirty="0">
              <a:solidFill>
                <a:srgbClr val="202124"/>
              </a:solidFill>
              <a:effectLst/>
              <a:latin typeface="inherit"/>
              <a:ea typeface="Times New Roman" panose="02020603050405020304" pitchFamily="18" charset="0"/>
              <a:cs typeface="Angsana New" panose="02020603050405020304" pitchFamily="18" charset="-34"/>
            </a:endParaRPr>
          </a:p>
          <a:p>
            <a:r>
              <a:rPr lang="th-TH" altLang="zh-HK" sz="4800" kern="0" dirty="0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Angsana New" panose="02020603050405020304" pitchFamily="18" charset="-34"/>
              </a:rPr>
              <a:t> 8:8-22</a:t>
            </a:r>
            <a:endParaRPr lang="zh-HK" altLang="en-US" sz="4800" dirty="0"/>
          </a:p>
        </p:txBody>
      </p:sp>
    </p:spTree>
    <p:extLst>
      <p:ext uri="{BB962C8B-B14F-4D97-AF65-F5344CB8AC3E}">
        <p14:creationId xmlns:p14="http://schemas.microsoft.com/office/powerpoint/2010/main" val="37277562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>
            <a:extLst>
              <a:ext uri="{FF2B5EF4-FFF2-40B4-BE49-F238E27FC236}">
                <a16:creationId xmlns:a16="http://schemas.microsoft.com/office/drawing/2014/main" id="{7CED3323-4B5B-9C93-BDA1-2B6248DF57D1}"/>
              </a:ext>
            </a:extLst>
          </p:cNvPr>
          <p:cNvSpPr txBox="1"/>
          <p:nvPr/>
        </p:nvSpPr>
        <p:spPr>
          <a:xfrm>
            <a:off x="241737" y="151179"/>
            <a:ext cx="11550869" cy="65556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HK" sz="3600" kern="0" dirty="0">
                <a:solidFill>
                  <a:srgbClr val="777A7B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8</a:t>
            </a:r>
            <a:r>
              <a:rPr lang="en-US" altLang="zh-HK" sz="3600" kern="0" dirty="0">
                <a:solidFill>
                  <a:srgbClr val="121212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“</a:t>
            </a:r>
            <a:r>
              <a:rPr lang="th-TH" altLang="zh-HK" sz="3600" kern="0" dirty="0">
                <a:solidFill>
                  <a:srgbClr val="12121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ขอท่านจงถามคนรุ่นก่อน และพิเคราะห์สิ่งที่บรรพบุรุษค้นพบ</a:t>
            </a:r>
            <a:endParaRPr lang="zh-TW" altLang="zh-HK" sz="36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Cordia New" panose="020B0304020202020204" pitchFamily="34" charset="-34"/>
            </a:endParaRPr>
          </a:p>
          <a:p>
            <a:r>
              <a:rPr lang="en-US" altLang="zh-HK" sz="3600" kern="0" dirty="0">
                <a:solidFill>
                  <a:srgbClr val="777A7B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9</a:t>
            </a:r>
            <a:r>
              <a:rPr lang="th-TH" altLang="zh-HK" sz="3600" kern="0" dirty="0">
                <a:solidFill>
                  <a:srgbClr val="12121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เพราะชีวิตเราสั้นเหมือนวันวาน จะรู้อะไรก็หาไม่ เพราะวันคืนของเราบนโลกเหมือนเงา</a:t>
            </a:r>
            <a:endParaRPr lang="zh-TW" altLang="zh-HK" sz="36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Cordia New" panose="020B0304020202020204" pitchFamily="34" charset="-34"/>
            </a:endParaRPr>
          </a:p>
          <a:p>
            <a:r>
              <a:rPr lang="en-US" altLang="zh-HK" sz="3600" kern="0" dirty="0">
                <a:solidFill>
                  <a:srgbClr val="777A7B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10</a:t>
            </a:r>
            <a:r>
              <a:rPr lang="th-TH" altLang="zh-HK" sz="3600" kern="0" dirty="0">
                <a:solidFill>
                  <a:srgbClr val="12121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พวกเขาจะไม่สอนท่านและบอกท่าน และกล่าวคำจากความเข้าใจของเขาหรือ</a:t>
            </a:r>
            <a:r>
              <a:rPr lang="en-US" altLang="zh-HK" sz="3600" kern="0" dirty="0">
                <a:solidFill>
                  <a:srgbClr val="121212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?</a:t>
            </a:r>
            <a:endParaRPr lang="zh-TW" altLang="zh-HK" sz="36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Cordia New" panose="020B0304020202020204" pitchFamily="34" charset="-34"/>
            </a:endParaRPr>
          </a:p>
          <a:p>
            <a:r>
              <a:rPr lang="en-US" altLang="zh-HK" sz="4000" kern="0" dirty="0">
                <a:solidFill>
                  <a:srgbClr val="121212"/>
                </a:solidFill>
                <a:effectLst/>
                <a:latin typeface="Angsana New" panose="02020603050405020304" pitchFamily="18" charset="-34"/>
                <a:ea typeface="Times New Roman" panose="02020603050405020304" pitchFamily="18" charset="0"/>
                <a:cs typeface="Angsana New" panose="02020603050405020304" pitchFamily="18" charset="-34"/>
                <a:sym typeface="Wingdings" panose="05000000000000000000" pitchFamily="2" charset="2"/>
              </a:rPr>
              <a:t></a:t>
            </a:r>
            <a:r>
              <a:rPr lang="th-TH" altLang="zh-HK" sz="4000" kern="0" dirty="0">
                <a:solidFill>
                  <a:srgbClr val="202124"/>
                </a:solidFill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บิลดัดและโยบเริ่มต้นจากจุดเริ่มต้นเดียวกัน: วันเวลาของเราบนโลกเป็นเหมือนเงา (ข้อ 9</a:t>
            </a:r>
            <a:r>
              <a:rPr lang="en-US" altLang="zh-HK" sz="4000" kern="0" dirty="0">
                <a:solidFill>
                  <a:srgbClr val="202124"/>
                </a:solidFill>
                <a:effectLst/>
                <a:latin typeface="Angsana New" panose="02020603050405020304" pitchFamily="18" charset="-34"/>
                <a:ea typeface="Times New Roman" panose="02020603050405020304" pitchFamily="18" charset="0"/>
              </a:rPr>
              <a:t>b; </a:t>
            </a:r>
            <a:r>
              <a:rPr lang="th-TH" altLang="zh-HK" sz="4000" kern="0" dirty="0">
                <a:solidFill>
                  <a:srgbClr val="202124"/>
                </a:solidFill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เปรียบเทียบ </a:t>
            </a:r>
            <a:r>
              <a:rPr lang="en-US" altLang="zh-HK" sz="4000" kern="0" dirty="0">
                <a:solidFill>
                  <a:srgbClr val="202124"/>
                </a:solidFill>
                <a:effectLst/>
                <a:latin typeface="Angsana New" panose="02020603050405020304" pitchFamily="18" charset="-34"/>
                <a:ea typeface="新細明體" panose="02020500000000000000" pitchFamily="18" charset="-120"/>
              </a:rPr>
              <a:t>7:</a:t>
            </a:r>
            <a:r>
              <a:rPr lang="th-TH" altLang="zh-HK" sz="4000" kern="0" dirty="0">
                <a:solidFill>
                  <a:srgbClr val="202124"/>
                </a:solidFill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7</a:t>
            </a:r>
            <a:r>
              <a:rPr lang="en-US" altLang="zh-HK" sz="4000" kern="0" dirty="0">
                <a:solidFill>
                  <a:srgbClr val="202124"/>
                </a:solidFill>
                <a:effectLst/>
                <a:latin typeface="Angsana New" panose="02020603050405020304" pitchFamily="18" charset="-34"/>
                <a:ea typeface="Times New Roman" panose="02020603050405020304" pitchFamily="18" charset="0"/>
              </a:rPr>
              <a:t>, </a:t>
            </a:r>
            <a:r>
              <a:rPr lang="th-TH" altLang="zh-HK" sz="4000" kern="0" dirty="0">
                <a:solidFill>
                  <a:srgbClr val="202124"/>
                </a:solidFill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16) แต่ดำเนินไปในทิศทางตรงกันข้าม โดยทั้งคู่ยอมรับว่าเราไม่รู้อะไรเลย ประสบการณ์อันจำกัดของคนเราจะต้องขยายใหญ่ขึ้นด้วยประสบการณ์ที่สั่งสมมาในอดีต หรือดีกว่านั้น ด้วยปัญญาที่บริสุทธิ์กว่าของการเริ่มต้นยุคทอง ความทรงจำของผลการค้นหาของบรรพบุรุษ </a:t>
            </a:r>
            <a:r>
              <a:rPr lang="en-US" altLang="zh-HK" sz="4000" kern="0" dirty="0">
                <a:solidFill>
                  <a:srgbClr val="202124"/>
                </a:solidFill>
                <a:effectLst/>
                <a:latin typeface="Angsana New" panose="02020603050405020304" pitchFamily="18" charset="-34"/>
                <a:ea typeface="Times New Roman" panose="02020603050405020304" pitchFamily="18" charset="0"/>
              </a:rPr>
              <a:t>&lt;</a:t>
            </a:r>
            <a:r>
              <a:rPr lang="th-TH" altLang="zh-HK" sz="4000" kern="0" dirty="0"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ภูมิปัญญาดั้งเดิม</a:t>
            </a:r>
            <a:r>
              <a:rPr lang="en-US" altLang="zh-HK" sz="4000" kern="0" dirty="0">
                <a:solidFill>
                  <a:srgbClr val="202124"/>
                </a:solidFill>
                <a:effectLst/>
                <a:latin typeface="Angsana New" panose="02020603050405020304" pitchFamily="18" charset="-34"/>
                <a:ea typeface="Times New Roman" panose="02020603050405020304" pitchFamily="18" charset="0"/>
              </a:rPr>
              <a:t>&gt;</a:t>
            </a:r>
            <a:r>
              <a:rPr lang="th-TH" altLang="zh-HK" sz="4000" kern="0" dirty="0">
                <a:solidFill>
                  <a:srgbClr val="202124"/>
                </a:solidFill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 เป็นแหล่งความรู้ที่เชื่อถือได้</a:t>
            </a:r>
            <a:endParaRPr lang="zh-HK" altLang="en-US" sz="4000" dirty="0"/>
          </a:p>
        </p:txBody>
      </p:sp>
    </p:spTree>
    <p:extLst>
      <p:ext uri="{BB962C8B-B14F-4D97-AF65-F5344CB8AC3E}">
        <p14:creationId xmlns:p14="http://schemas.microsoft.com/office/powerpoint/2010/main" val="17580583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>
            <a:extLst>
              <a:ext uri="{FF2B5EF4-FFF2-40B4-BE49-F238E27FC236}">
                <a16:creationId xmlns:a16="http://schemas.microsoft.com/office/drawing/2014/main" id="{175F9A8C-793F-A541-B850-FBF8A491603F}"/>
              </a:ext>
            </a:extLst>
          </p:cNvPr>
          <p:cNvSpPr txBox="1"/>
          <p:nvPr/>
        </p:nvSpPr>
        <p:spPr>
          <a:xfrm>
            <a:off x="630621" y="1250731"/>
            <a:ext cx="10836165" cy="48320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HK" sz="4400" kern="0" dirty="0">
                <a:solidFill>
                  <a:srgbClr val="777A7B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11</a:t>
            </a:r>
            <a:r>
              <a:rPr lang="en-US" altLang="zh-HK" sz="4400" kern="0" dirty="0">
                <a:solidFill>
                  <a:srgbClr val="121212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“</a:t>
            </a:r>
            <a:r>
              <a:rPr lang="th-TH" altLang="zh-HK" sz="4400" kern="0" dirty="0">
                <a:solidFill>
                  <a:srgbClr val="12121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ต้นกกจะงอกขึ้นในที่ที่ไม่มีตมได้หรือ</a:t>
            </a:r>
            <a:r>
              <a:rPr lang="en-US" altLang="zh-HK" sz="4400" kern="0" dirty="0">
                <a:solidFill>
                  <a:srgbClr val="121212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? </a:t>
            </a:r>
            <a:r>
              <a:rPr lang="th-TH" altLang="zh-HK" sz="4400" kern="0" dirty="0">
                <a:solidFill>
                  <a:srgbClr val="12121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ต้นอ้อจะงอกงามในที่ที่ไม่มีน้ำได้หรือ</a:t>
            </a:r>
            <a:r>
              <a:rPr lang="en-US" altLang="zh-HK" sz="4400" kern="0" dirty="0">
                <a:solidFill>
                  <a:srgbClr val="121212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?</a:t>
            </a:r>
            <a:endParaRPr lang="zh-TW" altLang="zh-HK" sz="44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Cordia New" panose="020B0304020202020204" pitchFamily="34" charset="-34"/>
            </a:endParaRPr>
          </a:p>
          <a:p>
            <a:r>
              <a:rPr lang="th-TH" altLang="zh-HK" sz="4400" kern="0" dirty="0">
                <a:solidFill>
                  <a:srgbClr val="202124"/>
                </a:solidFill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"</a:t>
            </a:r>
            <a:r>
              <a:rPr lang="th-TH" altLang="zh-HK" sz="4400" kern="0" dirty="0">
                <a:solidFill>
                  <a:srgbClr val="121212"/>
                </a:solidFill>
                <a:effectLst/>
                <a:ea typeface="Times New Roman" panose="02020603050405020304" pitchFamily="18" charset="0"/>
                <a:cs typeface="Tahoma" panose="020B0604030504040204" pitchFamily="34" charset="0"/>
              </a:rPr>
              <a:t>ต้นกก</a:t>
            </a:r>
            <a:r>
              <a:rPr lang="th-TH" altLang="zh-HK" sz="4400" kern="0" dirty="0">
                <a:solidFill>
                  <a:srgbClr val="202124"/>
                </a:solidFill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" เติบโตตามแม่น้ำไนล์ในอียิปต์ และพบได้ทั่วไปในคานาอัน "</a:t>
            </a:r>
            <a:r>
              <a:rPr lang="th-TH" altLang="zh-HK" sz="4400" kern="0" dirty="0">
                <a:solidFill>
                  <a:srgbClr val="121212"/>
                </a:solidFill>
                <a:effectLst/>
                <a:ea typeface="Times New Roman" panose="02020603050405020304" pitchFamily="18" charset="0"/>
                <a:cs typeface="Tahoma" panose="020B0604030504040204" pitchFamily="34" charset="0"/>
              </a:rPr>
              <a:t>ต้นอ้อ</a:t>
            </a:r>
            <a:r>
              <a:rPr lang="en-US" altLang="zh-HK" sz="4400" kern="0" dirty="0">
                <a:solidFill>
                  <a:srgbClr val="202124"/>
                </a:solidFill>
                <a:effectLst/>
                <a:latin typeface="Angsana New" panose="02020603050405020304" pitchFamily="18" charset="-34"/>
                <a:ea typeface="Times New Roman" panose="02020603050405020304" pitchFamily="18" charset="0"/>
              </a:rPr>
              <a:t>" </a:t>
            </a:r>
            <a:r>
              <a:rPr lang="th-TH" altLang="zh-HK" sz="4400" kern="0" dirty="0">
                <a:solidFill>
                  <a:srgbClr val="202124"/>
                </a:solidFill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เป็นนามแฝงของ "</a:t>
            </a:r>
            <a:r>
              <a:rPr lang="th-TH" altLang="zh-HK" sz="4400" kern="0" dirty="0">
                <a:solidFill>
                  <a:srgbClr val="121212"/>
                </a:solidFill>
                <a:effectLst/>
                <a:ea typeface="Times New Roman" panose="02020603050405020304" pitchFamily="18" charset="0"/>
                <a:cs typeface="Tahoma" panose="020B0604030504040204" pitchFamily="34" charset="0"/>
              </a:rPr>
              <a:t>ต้นกก</a:t>
            </a:r>
            <a:r>
              <a:rPr lang="en-US" altLang="zh-HK" sz="4400" kern="0" dirty="0">
                <a:solidFill>
                  <a:srgbClr val="202124"/>
                </a:solidFill>
                <a:effectLst/>
                <a:latin typeface="Angsana New" panose="02020603050405020304" pitchFamily="18" charset="-34"/>
                <a:ea typeface="Times New Roman" panose="02020603050405020304" pitchFamily="18" charset="0"/>
              </a:rPr>
              <a:t>" </a:t>
            </a:r>
            <a:r>
              <a:rPr lang="th-TH" altLang="zh-HK" sz="4400" kern="0" dirty="0">
                <a:solidFill>
                  <a:srgbClr val="202124"/>
                </a:solidFill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หญ้าธูปฤาษีสามารถสูงได้มากกว่า 3 เมตร แต่ถ้าขาดน้ำหรือดินจะเหี่ยวเฉาอย่างรวดเร็ว นอกจากนี้ยังหมายความว่า "ผู้ที่</a:t>
            </a:r>
            <a:r>
              <a:rPr lang="th-TH" altLang="zh-HK" sz="4400" kern="0" dirty="0"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ลืมพระเจ้า</a:t>
            </a:r>
            <a:r>
              <a:rPr lang="th-TH" altLang="zh-HK" sz="4400" kern="0" dirty="0">
                <a:solidFill>
                  <a:srgbClr val="202124"/>
                </a:solidFill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" (ข้อ 13) เนื่องจากพวกเขาละทิ้งพระเจ้า จะเหี่ยวเฉาอย่างรวดเร็วเหมือนต้นกกที่ทิ้งโคลนและน้ำ (ข้อ 13)</a:t>
            </a:r>
            <a:endParaRPr lang="zh-HK" altLang="en-US" sz="4400" dirty="0"/>
          </a:p>
        </p:txBody>
      </p:sp>
    </p:spTree>
    <p:extLst>
      <p:ext uri="{BB962C8B-B14F-4D97-AF65-F5344CB8AC3E}">
        <p14:creationId xmlns:p14="http://schemas.microsoft.com/office/powerpoint/2010/main" val="28493159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>
            <a:extLst>
              <a:ext uri="{FF2B5EF4-FFF2-40B4-BE49-F238E27FC236}">
                <a16:creationId xmlns:a16="http://schemas.microsoft.com/office/drawing/2014/main" id="{97AE370C-0644-C0B7-E42D-374BAA1B1736}"/>
              </a:ext>
            </a:extLst>
          </p:cNvPr>
          <p:cNvSpPr txBox="1"/>
          <p:nvPr/>
        </p:nvSpPr>
        <p:spPr>
          <a:xfrm>
            <a:off x="704193" y="1082566"/>
            <a:ext cx="10657490" cy="34778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HK" sz="4400" kern="0" dirty="0">
                <a:solidFill>
                  <a:srgbClr val="777A7B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12</a:t>
            </a:r>
            <a:r>
              <a:rPr lang="th-TH" altLang="zh-HK" sz="4400" kern="0" dirty="0">
                <a:solidFill>
                  <a:srgbClr val="12121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ขณะยังเขียวและไม่ได้ถูกตัด มันก็เหี่ยวแห้งไปก่อนต้นไม้อื่น</a:t>
            </a:r>
            <a:endParaRPr lang="zh-TW" altLang="zh-HK" sz="44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Cordia New" panose="020B0304020202020204" pitchFamily="34" charset="-34"/>
            </a:endParaRPr>
          </a:p>
          <a:p>
            <a:r>
              <a:rPr lang="en-US" altLang="zh-HK" sz="4400" kern="0" dirty="0">
                <a:solidFill>
                  <a:srgbClr val="121212"/>
                </a:solidFill>
                <a:effectLst/>
                <a:latin typeface="Tahoma" panose="020B0604030504040204" pitchFamily="34" charset="0"/>
                <a:ea typeface="新細明體" panose="02020500000000000000" pitchFamily="18" charset="-120"/>
              </a:rPr>
              <a:t>“</a:t>
            </a:r>
            <a:r>
              <a:rPr lang="th-TH" altLang="zh-HK" sz="4400" kern="0" dirty="0">
                <a:solidFill>
                  <a:srgbClr val="121212"/>
                </a:solidFill>
                <a:effectLst/>
                <a:ea typeface="Times New Roman" panose="02020603050405020304" pitchFamily="18" charset="0"/>
                <a:cs typeface="Tahoma" panose="020B0604030504040204" pitchFamily="34" charset="0"/>
              </a:rPr>
              <a:t>มันก็เหี่ยวแห้งไปก่อนต้นไม้อื่น</a:t>
            </a:r>
            <a:r>
              <a:rPr lang="en-US" altLang="zh-HK" sz="4400" kern="0" dirty="0">
                <a:solidFill>
                  <a:srgbClr val="121212"/>
                </a:solidFill>
                <a:effectLst/>
                <a:latin typeface="Tahoma" panose="020B0604030504040204" pitchFamily="34" charset="0"/>
                <a:ea typeface="新細明體" panose="02020500000000000000" pitchFamily="18" charset="-120"/>
              </a:rPr>
              <a:t>” </a:t>
            </a:r>
            <a:r>
              <a:rPr lang="th-TH" altLang="zh-HK" sz="4400" kern="0" dirty="0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Cordia New" panose="020B0304020202020204" pitchFamily="34" charset="-34"/>
              </a:rPr>
              <a:t>พืชดังกล่าวไม่มีความสามารถในการเลี้ยงดูตัวเอง พวกเขาพึ่งพาแต่</a:t>
            </a:r>
            <a:r>
              <a:rPr lang="th-TH" altLang="zh-HK" sz="4400" kern="0" dirty="0">
                <a:solidFill>
                  <a:srgbClr val="FF0000"/>
                </a:solidFill>
                <a:effectLst/>
                <a:latin typeface="inherit"/>
                <a:ea typeface="Times New Roman" panose="02020603050405020304" pitchFamily="18" charset="0"/>
                <a:cs typeface="Cordia New" panose="020B0304020202020204" pitchFamily="34" charset="-34"/>
              </a:rPr>
              <a:t>น้ำ</a:t>
            </a:r>
            <a:r>
              <a:rPr lang="th-TH" altLang="zh-HK" sz="4400" kern="0" dirty="0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Cordia New" panose="020B0304020202020204" pitchFamily="34" charset="-34"/>
              </a:rPr>
              <a:t> ถ้าไม่มีน้ำก็จะเหี่ยวและตายอย่างรวดเร็วทั้งที่ยังเขียวอยู่</a:t>
            </a:r>
            <a:endParaRPr lang="zh-HK" altLang="en-US" sz="4400" dirty="0"/>
          </a:p>
        </p:txBody>
      </p:sp>
    </p:spTree>
    <p:extLst>
      <p:ext uri="{BB962C8B-B14F-4D97-AF65-F5344CB8AC3E}">
        <p14:creationId xmlns:p14="http://schemas.microsoft.com/office/powerpoint/2010/main" val="12244863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>
            <a:extLst>
              <a:ext uri="{FF2B5EF4-FFF2-40B4-BE49-F238E27FC236}">
                <a16:creationId xmlns:a16="http://schemas.microsoft.com/office/drawing/2014/main" id="{F138C2F9-7FFF-2536-A82B-427BC82D5B7B}"/>
              </a:ext>
            </a:extLst>
          </p:cNvPr>
          <p:cNvSpPr txBox="1"/>
          <p:nvPr/>
        </p:nvSpPr>
        <p:spPr>
          <a:xfrm>
            <a:off x="515007" y="830317"/>
            <a:ext cx="11288110" cy="48320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HK" sz="4400" kern="0" dirty="0">
                <a:solidFill>
                  <a:srgbClr val="777A7B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13</a:t>
            </a:r>
            <a:r>
              <a:rPr lang="th-TH" altLang="zh-HK" sz="4400" kern="0" dirty="0">
                <a:solidFill>
                  <a:srgbClr val="12121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ทางของทุกคนที่ลืมพระเจ้าก็เป็นอย่างนั้นแหละ ความหวังของคนที่ไม่นับถือพระเจ้าจะพินาศไป</a:t>
            </a:r>
            <a:endParaRPr lang="zh-TW" altLang="zh-HK" sz="44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Cordia New" panose="020B0304020202020204" pitchFamily="34" charset="-34"/>
            </a:endParaRPr>
          </a:p>
          <a:p>
            <a:r>
              <a:rPr lang="en-US" altLang="zh-HK" sz="4400" kern="0" dirty="0">
                <a:solidFill>
                  <a:srgbClr val="121212"/>
                </a:solidFill>
                <a:effectLst/>
                <a:latin typeface="Tahoma" panose="020B0604030504040204" pitchFamily="34" charset="0"/>
                <a:ea typeface="新細明體" panose="02020500000000000000" pitchFamily="18" charset="-120"/>
              </a:rPr>
              <a:t>“</a:t>
            </a:r>
            <a:r>
              <a:rPr lang="th-TH" altLang="zh-HK" sz="4400" kern="0" dirty="0">
                <a:solidFill>
                  <a:srgbClr val="121212"/>
                </a:solidFill>
                <a:effectLst/>
                <a:ea typeface="Times New Roman" panose="02020603050405020304" pitchFamily="18" charset="0"/>
                <a:cs typeface="Tahoma" panose="020B0604030504040204" pitchFamily="34" charset="0"/>
              </a:rPr>
              <a:t>คนที่ลืมพระเจ้า</a:t>
            </a:r>
            <a:r>
              <a:rPr lang="en-US" altLang="zh-HK" sz="4400" kern="0" dirty="0">
                <a:solidFill>
                  <a:srgbClr val="121212"/>
                </a:solidFill>
                <a:effectLst/>
                <a:latin typeface="Tahoma" panose="020B0604030504040204" pitchFamily="34" charset="0"/>
                <a:ea typeface="新細明體" panose="02020500000000000000" pitchFamily="18" charset="-120"/>
              </a:rPr>
              <a:t>” </a:t>
            </a:r>
            <a:r>
              <a:rPr lang="th-TH" altLang="zh-HK" sz="4400" kern="0" dirty="0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Cordia New" panose="020B0304020202020204" pitchFamily="34" charset="-34"/>
              </a:rPr>
              <a:t>ส่วนก่อนหน้านี้ใช้นิทานและส่วนนี้เป็นการตีความ เป็นการแสดงออกว่าหากพระเจ้าถอนตัวจากมนุษย์ มนุษย์ก็จะพินาศไปอย่างสิ้นเชิงเหมือนต้นอ้อที่เหี่ยวเฉาเพราะขาดน้ำ บิลดัดยังใช้คำอุปมานี้เพื่อแสดงให้เห็นว่าการลงโทษจะตกอยู่กับผู้ที่ครั้งหนึ่งเคยชอบธรรมและมั่งคั่ง แต่หลังจากนั้นก็</a:t>
            </a:r>
            <a:r>
              <a:rPr lang="th-TH" altLang="zh-HK" sz="4400" kern="0" dirty="0">
                <a:solidFill>
                  <a:srgbClr val="FF0000"/>
                </a:solidFill>
                <a:effectLst/>
                <a:latin typeface="inherit"/>
                <a:ea typeface="Times New Roman" panose="02020603050405020304" pitchFamily="18" charset="0"/>
                <a:cs typeface="Cordia New" panose="020B0304020202020204" pitchFamily="34" charset="-34"/>
              </a:rPr>
              <a:t>ลืมพระเจ้า</a:t>
            </a:r>
            <a:r>
              <a:rPr lang="th-TH" altLang="zh-HK" sz="4400" kern="0" dirty="0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th-TH" altLang="zh-HK" sz="4400" kern="0" dirty="0">
                <a:solidFill>
                  <a:srgbClr val="202124"/>
                </a:solidFill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โยบ</a:t>
            </a:r>
            <a:r>
              <a:rPr lang="th-TH" altLang="zh-HK" sz="4400" kern="0" dirty="0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Cordia New" panose="020B0304020202020204" pitchFamily="34" charset="-34"/>
              </a:rPr>
              <a:t>เป็นเช่นนั้น</a:t>
            </a:r>
            <a:endParaRPr lang="zh-HK" altLang="en-US" sz="4400" dirty="0"/>
          </a:p>
        </p:txBody>
      </p:sp>
    </p:spTree>
    <p:extLst>
      <p:ext uri="{BB962C8B-B14F-4D97-AF65-F5344CB8AC3E}">
        <p14:creationId xmlns:p14="http://schemas.microsoft.com/office/powerpoint/2010/main" val="36285912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圖片 2">
            <a:extLst>
              <a:ext uri="{FF2B5EF4-FFF2-40B4-BE49-F238E27FC236}">
                <a16:creationId xmlns:a16="http://schemas.microsoft.com/office/drawing/2014/main" id="{A681268B-4C79-8794-F7C1-1EAEC10E647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0839" y="662152"/>
            <a:ext cx="11779017" cy="54443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8677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圖片 2">
            <a:extLst>
              <a:ext uri="{FF2B5EF4-FFF2-40B4-BE49-F238E27FC236}">
                <a16:creationId xmlns:a16="http://schemas.microsoft.com/office/drawing/2014/main" id="{27D638ED-1424-8F39-5925-EF7044C526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7351" y="286439"/>
            <a:ext cx="11676798" cy="62575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913437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圖片 2">
            <a:extLst>
              <a:ext uri="{FF2B5EF4-FFF2-40B4-BE49-F238E27FC236}">
                <a16:creationId xmlns:a16="http://schemas.microsoft.com/office/drawing/2014/main" id="{2008FC47-FDA1-6397-13D3-B8E578E2B7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8374" y="399393"/>
            <a:ext cx="11718092" cy="61065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80247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圖片 2">
            <a:extLst>
              <a:ext uri="{FF2B5EF4-FFF2-40B4-BE49-F238E27FC236}">
                <a16:creationId xmlns:a16="http://schemas.microsoft.com/office/drawing/2014/main" id="{CA3725E3-A810-0EE3-FAB8-B0AD663714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073" y="620110"/>
            <a:ext cx="11831908" cy="58332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23318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>
            <a:extLst>
              <a:ext uri="{FF2B5EF4-FFF2-40B4-BE49-F238E27FC236}">
                <a16:creationId xmlns:a16="http://schemas.microsoft.com/office/drawing/2014/main" id="{31A2D0DA-0CF7-8861-F174-8B82FD15193D}"/>
              </a:ext>
            </a:extLst>
          </p:cNvPr>
          <p:cNvSpPr txBox="1"/>
          <p:nvPr/>
        </p:nvSpPr>
        <p:spPr>
          <a:xfrm>
            <a:off x="651641" y="683172"/>
            <a:ext cx="11109434" cy="52629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HK" sz="4800" kern="0" dirty="0">
                <a:solidFill>
                  <a:srgbClr val="202124"/>
                </a:solidFill>
                <a:effectLst/>
                <a:latin typeface="Angsana New" panose="02020603050405020304" pitchFamily="18" charset="-34"/>
                <a:ea typeface="Times New Roman" panose="02020603050405020304" pitchFamily="18" charset="0"/>
                <a:cs typeface="Angsana New" panose="02020603050405020304" pitchFamily="18" charset="-34"/>
                <a:sym typeface="Wingdings" panose="05000000000000000000" pitchFamily="2" charset="2"/>
              </a:rPr>
              <a:t></a:t>
            </a:r>
            <a:r>
              <a:rPr lang="th-TH" altLang="zh-HK" sz="4800" kern="0" dirty="0">
                <a:solidFill>
                  <a:srgbClr val="202124"/>
                </a:solidFill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เอลีฟัสพูดตามนิมิตที่เขาเห็น โดยมุ่งเน้นไปที่การเปิดเผยของพระเจ้า ในขณะที่บิลดัดอาศัยภูมิปัญญาของคนโบราณ และเหตุผลก็ขึ้นอยู่กับประสบการณ์และภูมิปัญญาดั้งเดิม บิลดัดยืนยันว่าบาปเป็น</a:t>
            </a:r>
            <a:r>
              <a:rPr lang="th-TH" altLang="zh-HK" sz="4800" kern="0" dirty="0"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สาเหตุ</a:t>
            </a:r>
            <a:r>
              <a:rPr lang="th-TH" altLang="zh-HK" sz="4800" kern="0" dirty="0">
                <a:solidFill>
                  <a:srgbClr val="202124"/>
                </a:solidFill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ของความทุกข์ เขามั่นใจว่าโยบมีความผิดและกล่าวหาว่าเขาพูดหยิ่งยโสเกินไป คำพูดของเขาแบ่งออกเป็นสามส่วน: 1. การยืนยันความยุติธรรมของพระเจ้า (2</a:t>
            </a:r>
            <a:r>
              <a:rPr lang="en-US" altLang="zh-HK" sz="4800" kern="0" dirty="0">
                <a:solidFill>
                  <a:srgbClr val="202124"/>
                </a:solidFill>
                <a:effectLst/>
                <a:latin typeface="Angsana New" panose="02020603050405020304" pitchFamily="18" charset="-34"/>
                <a:ea typeface="Times New Roman" panose="02020603050405020304" pitchFamily="18" charset="0"/>
              </a:rPr>
              <a:t>~</a:t>
            </a:r>
            <a:r>
              <a:rPr lang="th-TH" altLang="zh-HK" sz="4800" kern="0" dirty="0">
                <a:solidFill>
                  <a:srgbClr val="202124"/>
                </a:solidFill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7) 2. การอ้างภูมิปัญญาของคนสมัยก่อน (8</a:t>
            </a:r>
            <a:r>
              <a:rPr lang="en-US" altLang="zh-HK" sz="4800" kern="0" dirty="0">
                <a:solidFill>
                  <a:srgbClr val="202124"/>
                </a:solidFill>
                <a:effectLst/>
                <a:latin typeface="Angsana New" panose="02020603050405020304" pitchFamily="18" charset="-34"/>
                <a:ea typeface="Times New Roman" panose="02020603050405020304" pitchFamily="18" charset="0"/>
              </a:rPr>
              <a:t>~</a:t>
            </a:r>
            <a:r>
              <a:rPr lang="th-TH" altLang="zh-HK" sz="4800" kern="0" dirty="0">
                <a:solidFill>
                  <a:srgbClr val="202124"/>
                </a:solidFill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17) 3. บทสรุป (20</a:t>
            </a:r>
            <a:r>
              <a:rPr lang="en-US" altLang="zh-HK" sz="4800" kern="0" dirty="0">
                <a:solidFill>
                  <a:srgbClr val="202124"/>
                </a:solidFill>
                <a:effectLst/>
                <a:latin typeface="Angsana New" panose="02020603050405020304" pitchFamily="18" charset="-34"/>
                <a:ea typeface="Times New Roman" panose="02020603050405020304" pitchFamily="18" charset="0"/>
              </a:rPr>
              <a:t>~</a:t>
            </a:r>
            <a:r>
              <a:rPr lang="th-TH" altLang="zh-HK" sz="4800" kern="0" dirty="0">
                <a:solidFill>
                  <a:srgbClr val="202124"/>
                </a:solidFill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22)</a:t>
            </a:r>
            <a:endParaRPr lang="zh-HK" altLang="en-US" sz="4800" dirty="0"/>
          </a:p>
        </p:txBody>
      </p:sp>
    </p:spTree>
    <p:extLst>
      <p:ext uri="{BB962C8B-B14F-4D97-AF65-F5344CB8AC3E}">
        <p14:creationId xmlns:p14="http://schemas.microsoft.com/office/powerpoint/2010/main" val="108243009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>
            <a:extLst>
              <a:ext uri="{FF2B5EF4-FFF2-40B4-BE49-F238E27FC236}">
                <a16:creationId xmlns:a16="http://schemas.microsoft.com/office/drawing/2014/main" id="{CCA22E48-B3A1-FD6A-E42A-6A88C721B721}"/>
              </a:ext>
            </a:extLst>
          </p:cNvPr>
          <p:cNvSpPr txBox="1"/>
          <p:nvPr/>
        </p:nvSpPr>
        <p:spPr>
          <a:xfrm>
            <a:off x="714703" y="977462"/>
            <a:ext cx="10625959" cy="34778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HK" sz="4400" kern="0" dirty="0">
                <a:solidFill>
                  <a:srgbClr val="777A7B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21</a:t>
            </a:r>
            <a:r>
              <a:rPr lang="th-TH" altLang="zh-HK" sz="4400" kern="0" dirty="0">
                <a:solidFill>
                  <a:srgbClr val="12121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พระองค์ยังจะทรงให้ปากของท่านเต็มด้วยการหัวเราะ และริมฝีปากของท่านเต็มด้วยการโห่ร้องยินดี</a:t>
            </a:r>
            <a:endParaRPr lang="zh-TW" altLang="zh-HK" sz="44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Cordia New" panose="020B0304020202020204" pitchFamily="34" charset="-34"/>
            </a:endParaRPr>
          </a:p>
          <a:p>
            <a:r>
              <a:rPr lang="en-US" altLang="zh-HK" sz="4400" kern="0" dirty="0">
                <a:solidFill>
                  <a:srgbClr val="777A7B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22</a:t>
            </a:r>
            <a:r>
              <a:rPr lang="th-TH" altLang="zh-HK" sz="4400" kern="0" dirty="0">
                <a:solidFill>
                  <a:srgbClr val="12121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คนเหล่านั้นที่เกลียดชังท่านจะห่มความอับอาย และเต็นท์ของคนอธรรมจะไม่มีอีกต่อไป”</a:t>
            </a:r>
            <a:endParaRPr lang="zh-TW" altLang="zh-HK" sz="44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63815845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>
            <a:extLst>
              <a:ext uri="{FF2B5EF4-FFF2-40B4-BE49-F238E27FC236}">
                <a16:creationId xmlns:a16="http://schemas.microsoft.com/office/drawing/2014/main" id="{C3F847C8-ADED-070E-2880-113CB2EDF5EE}"/>
              </a:ext>
            </a:extLst>
          </p:cNvPr>
          <p:cNvSpPr txBox="1"/>
          <p:nvPr/>
        </p:nvSpPr>
        <p:spPr>
          <a:xfrm>
            <a:off x="394138" y="0"/>
            <a:ext cx="11403724" cy="68634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54000" indent="-254000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altLang="zh-HK" sz="4400" kern="0" dirty="0">
                <a:solidFill>
                  <a:srgbClr val="202124"/>
                </a:solidFill>
                <a:effectLst/>
                <a:latin typeface="Angsana New" panose="02020603050405020304" pitchFamily="18" charset="-34"/>
                <a:ea typeface="Times New Roman" panose="02020603050405020304" pitchFamily="18" charset="0"/>
                <a:cs typeface="Angsana New" panose="02020603050405020304" pitchFamily="18" charset="-34"/>
                <a:sym typeface="Wingdings" panose="05000000000000000000" pitchFamily="2" charset="2"/>
              </a:rPr>
              <a:t></a:t>
            </a:r>
            <a:r>
              <a:rPr lang="th-TH" altLang="zh-HK" sz="4400" kern="0" dirty="0">
                <a:solidFill>
                  <a:srgbClr val="202124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ngsana New" panose="02020603050405020304" pitchFamily="18" charset="-34"/>
              </a:rPr>
              <a:t>บิลดัดไม่คิดว่าสถานการณ์ของโยบจะสิ้นหวัง เช่นเดียวกับเอลีฟัส เขาพยากรณ์ว่าชะตากรรมของโยบจะเปลี่ยนไป การลงโทษจะมาถึงศัตรูของโยบ ดูเหมือนเพื่อนๆ จะมั่นใจในความบริสุทธิ์ของโยบ แม้ว่าพวกเขายังเชื่อว่า โยบได้</a:t>
            </a:r>
            <a:r>
              <a:rPr lang="th-TH" altLang="zh-HK" sz="4400" kern="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ngsana New" panose="02020603050405020304" pitchFamily="18" charset="-34"/>
              </a:rPr>
              <a:t>ก่ออาชญากรรม</a:t>
            </a:r>
            <a:r>
              <a:rPr lang="th-TH" altLang="zh-HK" sz="4400" kern="0" dirty="0">
                <a:solidFill>
                  <a:srgbClr val="202124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ngsana New" panose="02020603050405020304" pitchFamily="18" charset="-34"/>
              </a:rPr>
              <a:t>ที่นำหายนะมาสู่ตัวเขาเอง</a:t>
            </a:r>
            <a:endParaRPr lang="zh-TW" altLang="zh-HK" sz="44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Cordia New" panose="020B0304020202020204" pitchFamily="34" charset="-34"/>
            </a:endParaRPr>
          </a:p>
          <a:p>
            <a:r>
              <a:rPr lang="en-US" altLang="zh-HK" sz="4400" kern="0" dirty="0">
                <a:solidFill>
                  <a:srgbClr val="202124"/>
                </a:solidFill>
                <a:effectLst/>
                <a:latin typeface="Angsana New" panose="02020603050405020304" pitchFamily="18" charset="-34"/>
                <a:ea typeface="Times New Roman" panose="02020603050405020304" pitchFamily="18" charset="0"/>
                <a:cs typeface="Angsana New" panose="02020603050405020304" pitchFamily="18" charset="-34"/>
                <a:sym typeface="Wingdings" panose="05000000000000000000" pitchFamily="2" charset="2"/>
              </a:rPr>
              <a:t></a:t>
            </a:r>
            <a:r>
              <a:rPr lang="th-TH" altLang="zh-HK" sz="4400" kern="0" dirty="0">
                <a:solidFill>
                  <a:srgbClr val="202124"/>
                </a:solidFill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เมื่อเปรียบเทียบสุนทรพจน์ครั้งแรกของ เอลีฟัสและบิลดัด จะเห็นได้ว่าทั้งคู่เริ่มต้นด้วยการ</a:t>
            </a:r>
            <a:r>
              <a:rPr lang="th-TH" altLang="zh-HK" sz="4400" kern="0" dirty="0"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กล่าวหา</a:t>
            </a:r>
            <a:r>
              <a:rPr lang="th-TH" altLang="zh-HK" sz="4400" kern="0" dirty="0">
                <a:solidFill>
                  <a:srgbClr val="202124"/>
                </a:solidFill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และจบลงด้วยการ</a:t>
            </a:r>
            <a:r>
              <a:rPr lang="th-TH" altLang="zh-HK" sz="4400" kern="0" dirty="0"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โน้มน้าวใจ</a:t>
            </a:r>
            <a:r>
              <a:rPr lang="th-TH" altLang="zh-HK" sz="4400" kern="0" dirty="0">
                <a:solidFill>
                  <a:srgbClr val="202124"/>
                </a:solidFill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 ทั้งสองขอให้โยบสารภาพบาปต่อพระเจ้า อธิษฐานขอความช่วยเหลือ และให้สัญญาว่าพระเจ้าจะให้อภัย เอลีฟัสเน้นย้ำประเด็นของเขาด้วยสิ่งที่เขาเรียกว่าการเปิดเผยจากสวรรค์ บิลดัดใช้บทเรียนจากภูมิปัญญาของปรมาจารย์โบราณเพื่อผลเช่นเดียวกัน</a:t>
            </a:r>
            <a:endParaRPr lang="zh-HK" altLang="en-US" sz="4400" dirty="0"/>
          </a:p>
        </p:txBody>
      </p:sp>
    </p:spTree>
    <p:extLst>
      <p:ext uri="{BB962C8B-B14F-4D97-AF65-F5344CB8AC3E}">
        <p14:creationId xmlns:p14="http://schemas.microsoft.com/office/powerpoint/2010/main" val="40815229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>
            <a:extLst>
              <a:ext uri="{FF2B5EF4-FFF2-40B4-BE49-F238E27FC236}">
                <a16:creationId xmlns:a16="http://schemas.microsoft.com/office/drawing/2014/main" id="{FAA4B735-6FF7-8B1E-BD28-8C207E53921B}"/>
              </a:ext>
            </a:extLst>
          </p:cNvPr>
          <p:cNvSpPr txBox="1"/>
          <p:nvPr/>
        </p:nvSpPr>
        <p:spPr>
          <a:xfrm>
            <a:off x="1040523" y="1282262"/>
            <a:ext cx="9911255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h-TH" altLang="zh-HK" sz="4800" kern="0" dirty="0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Angsana New" panose="02020603050405020304" pitchFamily="18" charset="-34"/>
              </a:rPr>
              <a:t>1. บิลดัดกล่าวหาโยบว่าพูดมากเกินไป เพราะเป็นไปไม่ได้ที่พระเจ้าจะไม่ยุติธรรม</a:t>
            </a:r>
            <a:r>
              <a:rPr lang="th-TH" altLang="zh-HK" sz="4800" kern="0" dirty="0">
                <a:solidFill>
                  <a:srgbClr val="202124"/>
                </a:solidFill>
                <a:effectLst/>
                <a:ea typeface="Times New Roman" panose="02020603050405020304" pitchFamily="18" charset="0"/>
                <a:cs typeface="inherit"/>
              </a:rPr>
              <a:t> </a:t>
            </a:r>
            <a:r>
              <a:rPr lang="th-TH" altLang="zh-HK" sz="4800" kern="0" dirty="0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Angsana New" panose="02020603050405020304" pitchFamily="18" charset="-34"/>
              </a:rPr>
              <a:t>อาจจะลูก ๆ ของโยบและโยบเองอาจทำให้พระเจ้าไม่พอใจ ถึงได้รับผลกรรมนี้ ถ้าโยบบริสุทธิ์จึง เขาจะได้รับพร </a:t>
            </a:r>
            <a:endParaRPr lang="en-US" altLang="zh-HK" sz="4800" kern="0" dirty="0">
              <a:solidFill>
                <a:srgbClr val="202124"/>
              </a:solidFill>
              <a:effectLst/>
              <a:latin typeface="inherit"/>
              <a:ea typeface="Times New Roman" panose="02020603050405020304" pitchFamily="18" charset="0"/>
              <a:cs typeface="Angsana New" panose="02020603050405020304" pitchFamily="18" charset="-34"/>
            </a:endParaRPr>
          </a:p>
          <a:p>
            <a:r>
              <a:rPr lang="th-TH" altLang="zh-HK" sz="4800" kern="0" dirty="0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Angsana New" panose="02020603050405020304" pitchFamily="18" charset="-34"/>
              </a:rPr>
              <a:t>8:1-7</a:t>
            </a:r>
            <a:endParaRPr lang="zh-HK" altLang="en-US" sz="4800" dirty="0"/>
          </a:p>
        </p:txBody>
      </p:sp>
    </p:spTree>
    <p:extLst>
      <p:ext uri="{BB962C8B-B14F-4D97-AF65-F5344CB8AC3E}">
        <p14:creationId xmlns:p14="http://schemas.microsoft.com/office/powerpoint/2010/main" val="40816942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圖片 2">
            <a:extLst>
              <a:ext uri="{FF2B5EF4-FFF2-40B4-BE49-F238E27FC236}">
                <a16:creationId xmlns:a16="http://schemas.microsoft.com/office/drawing/2014/main" id="{E04DA6D4-40E7-9993-D494-0C8819170BD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2410" y="1001945"/>
            <a:ext cx="10987180" cy="44108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36630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>
            <a:extLst>
              <a:ext uri="{FF2B5EF4-FFF2-40B4-BE49-F238E27FC236}">
                <a16:creationId xmlns:a16="http://schemas.microsoft.com/office/drawing/2014/main" id="{24B294D1-6DA7-37D1-163E-D2A317055322}"/>
              </a:ext>
            </a:extLst>
          </p:cNvPr>
          <p:cNvSpPr txBox="1"/>
          <p:nvPr/>
        </p:nvSpPr>
        <p:spPr>
          <a:xfrm>
            <a:off x="273268" y="84082"/>
            <a:ext cx="11456275" cy="68634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HK" sz="4400" kern="0" dirty="0">
                <a:solidFill>
                  <a:srgbClr val="777A7B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3</a:t>
            </a:r>
            <a:r>
              <a:rPr lang="th-TH" altLang="zh-HK" sz="4400" kern="0" dirty="0">
                <a:solidFill>
                  <a:srgbClr val="12121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พระเจ้าทรงบิดเบือนความยุติธรรมหรือ</a:t>
            </a:r>
            <a:r>
              <a:rPr lang="en-US" altLang="zh-HK" sz="4400" kern="0" dirty="0">
                <a:solidFill>
                  <a:srgbClr val="121212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? </a:t>
            </a:r>
            <a:r>
              <a:rPr lang="th-TH" altLang="zh-HK" sz="4400" kern="0" dirty="0">
                <a:solidFill>
                  <a:srgbClr val="12121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องค์ผู้ทรงมหิทธิฤทธิ์ทรงบิดเบือนความชอบธรรมหรือ</a:t>
            </a:r>
            <a:r>
              <a:rPr lang="en-US" altLang="zh-HK" sz="4400" kern="0" dirty="0">
                <a:solidFill>
                  <a:srgbClr val="121212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?</a:t>
            </a:r>
            <a:endParaRPr lang="zh-TW" altLang="zh-HK" sz="44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Cordia New" panose="020B0304020202020204" pitchFamily="34" charset="-34"/>
            </a:endParaRPr>
          </a:p>
          <a:p>
            <a:r>
              <a:rPr lang="en-US" altLang="zh-HK" sz="4400" kern="0" dirty="0">
                <a:solidFill>
                  <a:srgbClr val="121212"/>
                </a:solidFill>
                <a:effectLst/>
                <a:latin typeface="Tahoma" panose="020B0604030504040204" pitchFamily="34" charset="0"/>
                <a:ea typeface="新細明體" panose="02020500000000000000" pitchFamily="18" charset="-120"/>
              </a:rPr>
              <a:t>“</a:t>
            </a:r>
            <a:r>
              <a:rPr lang="th-TH" altLang="zh-HK" sz="4400" kern="0" dirty="0">
                <a:solidFill>
                  <a:srgbClr val="121212"/>
                </a:solidFill>
                <a:effectLst/>
                <a:ea typeface="Times New Roman" panose="02020603050405020304" pitchFamily="18" charset="0"/>
                <a:cs typeface="Tahoma" panose="020B0604030504040204" pitchFamily="34" charset="0"/>
              </a:rPr>
              <a:t>พระเจ้าทรงบิดเบือนความยุติธรรม</a:t>
            </a:r>
            <a:r>
              <a:rPr lang="en-US" altLang="zh-HK" sz="4400" kern="0" dirty="0">
                <a:solidFill>
                  <a:srgbClr val="121212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</a:rPr>
              <a:t>…</a:t>
            </a:r>
            <a:r>
              <a:rPr lang="th-TH" altLang="zh-HK" sz="4400" kern="0" dirty="0">
                <a:solidFill>
                  <a:srgbClr val="121212"/>
                </a:solidFill>
                <a:effectLst/>
                <a:ea typeface="Times New Roman" panose="02020603050405020304" pitchFamily="18" charset="0"/>
                <a:cs typeface="Tahoma" panose="020B0604030504040204" pitchFamily="34" charset="0"/>
              </a:rPr>
              <a:t>ความชอบธรรมหรือ</a:t>
            </a:r>
            <a:r>
              <a:rPr lang="en-US" altLang="zh-HK" sz="4400" kern="0" dirty="0">
                <a:solidFill>
                  <a:srgbClr val="121212"/>
                </a:solidFill>
                <a:effectLst/>
                <a:latin typeface="Tahoma" panose="020B0604030504040204" pitchFamily="34" charset="0"/>
                <a:ea typeface="新細明體" panose="02020500000000000000" pitchFamily="18" charset="-120"/>
              </a:rPr>
              <a:t>”</a:t>
            </a:r>
            <a:r>
              <a:rPr lang="en-US" altLang="zh-HK" sz="4400" kern="0" dirty="0">
                <a:solidFill>
                  <a:srgbClr val="121212"/>
                </a:solidFill>
                <a:effectLst/>
                <a:latin typeface="Angsana New" panose="02020603050405020304" pitchFamily="18" charset="-34"/>
                <a:ea typeface="新細明體" panose="02020500000000000000" pitchFamily="18" charset="-120"/>
              </a:rPr>
              <a:t> </a:t>
            </a:r>
            <a:r>
              <a:rPr lang="th-TH" altLang="zh-HK" sz="4400" kern="0" dirty="0">
                <a:solidFill>
                  <a:srgbClr val="202124"/>
                </a:solidFill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บิลดัดยกย่อง "</a:t>
            </a:r>
            <a:r>
              <a:rPr lang="th-TH" altLang="zh-HK" sz="4400" kern="0" dirty="0"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ความยุติธรรม</a:t>
            </a:r>
            <a:r>
              <a:rPr lang="th-TH" altLang="zh-HK" sz="4400" kern="0" dirty="0">
                <a:solidFill>
                  <a:srgbClr val="202124"/>
                </a:solidFill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" ของพระเจ้า แต่เพิกเฉยต่อ</a:t>
            </a:r>
            <a:r>
              <a:rPr lang="th-TH" altLang="zh-HK" sz="4400" kern="0" dirty="0"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ความเมตตา</a:t>
            </a:r>
            <a:r>
              <a:rPr lang="th-TH" altLang="zh-HK" sz="4400" kern="0" dirty="0">
                <a:solidFill>
                  <a:srgbClr val="202124"/>
                </a:solidFill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ของพระเจ้า อันที่จริง เขาใช้เทววิทยาของมนุษย์เพียงผิวเผินเพื่อจำกัดพระเจ้า “พระยาห์เวห์ทรงพระกรุณาและชอบธรรม พระเจ้าของเราทรงพระเมตตา” (สดุดี 118:5) เพื่อฟื้นฟูคนบาปที่หลงผิด พระองค์ทรงแทนที่คนอธรรมด้วย</a:t>
            </a:r>
            <a:r>
              <a:rPr lang="th-TH" altLang="zh-HK" sz="4400" kern="0" dirty="0"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คนชอบธรรม</a:t>
            </a:r>
            <a:r>
              <a:rPr lang="th-TH" altLang="zh-HK" sz="4400" kern="0" dirty="0">
                <a:solidFill>
                  <a:srgbClr val="202124"/>
                </a:solidFill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 เพื่อที่เราจะได้เข้าไปหาพระเจ้า (1 เปโตร 3:18) ถ้า "ความชอบธรรม" หมายถึงการลงโทษทันทีของบาป จะมีสักกี่คนบนโลกนี้ที่จะมีชีวิตรอดมาได้จนถึงทุกวันนี้</a:t>
            </a:r>
            <a:r>
              <a:rPr lang="en-US" altLang="zh-HK" sz="4400" kern="0" dirty="0">
                <a:solidFill>
                  <a:srgbClr val="202124"/>
                </a:solidFill>
                <a:effectLst/>
                <a:latin typeface="Angsana New" panose="02020603050405020304" pitchFamily="18" charset="-34"/>
                <a:ea typeface="Times New Roman" panose="02020603050405020304" pitchFamily="18" charset="0"/>
              </a:rPr>
              <a:t>?</a:t>
            </a:r>
            <a:endParaRPr lang="zh-HK" altLang="en-US" sz="4400" dirty="0"/>
          </a:p>
        </p:txBody>
      </p:sp>
    </p:spTree>
    <p:extLst>
      <p:ext uri="{BB962C8B-B14F-4D97-AF65-F5344CB8AC3E}">
        <p14:creationId xmlns:p14="http://schemas.microsoft.com/office/powerpoint/2010/main" val="22490007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>
            <a:extLst>
              <a:ext uri="{FF2B5EF4-FFF2-40B4-BE49-F238E27FC236}">
                <a16:creationId xmlns:a16="http://schemas.microsoft.com/office/drawing/2014/main" id="{39DD4650-B132-9D32-C1AF-783F9D6081A4}"/>
              </a:ext>
            </a:extLst>
          </p:cNvPr>
          <p:cNvSpPr txBox="1"/>
          <p:nvPr/>
        </p:nvSpPr>
        <p:spPr>
          <a:xfrm>
            <a:off x="126124" y="0"/>
            <a:ext cx="12065876" cy="68634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08000" indent="-508000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altLang="zh-HK" sz="4400" kern="0" dirty="0">
                <a:solidFill>
                  <a:srgbClr val="202124"/>
                </a:solidFill>
                <a:effectLst/>
                <a:latin typeface="Angsana New" panose="02020603050405020304" pitchFamily="18" charset="-34"/>
                <a:ea typeface="Times New Roman" panose="02020603050405020304" pitchFamily="18" charset="0"/>
                <a:cs typeface="Angsana New" panose="02020603050405020304" pitchFamily="18" charset="-34"/>
                <a:sym typeface="Wingdings" panose="05000000000000000000" pitchFamily="2" charset="2"/>
              </a:rPr>
              <a:t></a:t>
            </a:r>
            <a:r>
              <a:rPr lang="th-TH" altLang="zh-HK" sz="4400" kern="0" dirty="0">
                <a:solidFill>
                  <a:srgbClr val="202124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ngsana New" panose="02020603050405020304" pitchFamily="18" charset="-34"/>
              </a:rPr>
              <a:t>บิลดัดไม่เคยเข้าใจ</a:t>
            </a:r>
            <a:r>
              <a:rPr lang="th-TH" altLang="zh-HK" sz="4400" kern="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ngsana New" panose="02020603050405020304" pitchFamily="18" charset="-34"/>
              </a:rPr>
              <a:t>ความทุกข์ใจ</a:t>
            </a:r>
            <a:r>
              <a:rPr lang="th-TH" altLang="zh-HK" sz="4400" kern="0" dirty="0">
                <a:solidFill>
                  <a:srgbClr val="202124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ngsana New" panose="02020603050405020304" pitchFamily="18" charset="-34"/>
              </a:rPr>
              <a:t>ของโยบ "ความทุกข์ทรมานจะบังเกิดแก่ผู้บริสุทธิ์ได้อย่างไร" อย่างไรก็ตาม เราสามารถแก้ปัญหาของโยบได้ด้วยคำพูดของพระเยซู:</a:t>
            </a:r>
            <a:endParaRPr lang="zh-TW" altLang="zh-HK" sz="28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Cordia New" panose="020B0304020202020204" pitchFamily="34" charset="-34"/>
            </a:endParaRPr>
          </a:p>
          <a:p>
            <a:pPr marL="508000" indent="-508000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th-TH" altLang="zh-HK" sz="4400" kern="0" dirty="0">
                <a:solidFill>
                  <a:srgbClr val="202124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新細明體" panose="02020500000000000000" pitchFamily="18" charset="-120"/>
              </a:rPr>
              <a:t>①</a:t>
            </a:r>
            <a:r>
              <a:rPr lang="th-TH" altLang="zh-HK" sz="4400" kern="0" dirty="0">
                <a:solidFill>
                  <a:srgbClr val="202124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ngsana New" panose="02020603050405020304" pitchFamily="18" charset="-34"/>
              </a:rPr>
              <a:t> ความทุกข์ยากทั้งหมดในชีวิตอยู่ภายใต้อำนาจของพระเจ้า สำหรับคำถามที่ว่า "บาปของใครทำให้คนตาบอดแต่กำเนิด" พระเยซูตรัสตอบว่า "</a:t>
            </a:r>
            <a:r>
              <a:rPr lang="th-TH" altLang="zh-HK" sz="4400" kern="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ngsana New" panose="02020603050405020304" pitchFamily="18" charset="-34"/>
              </a:rPr>
              <a:t>พระเกียรติสิริ</a:t>
            </a:r>
            <a:r>
              <a:rPr lang="th-TH" altLang="zh-HK" sz="4400" kern="0" dirty="0">
                <a:solidFill>
                  <a:srgbClr val="202124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ngsana New" panose="02020603050405020304" pitchFamily="18" charset="-34"/>
              </a:rPr>
              <a:t>ของพระเจ้าจะได้สำแดงในคนนั้น" (ยอห์น 9:1</a:t>
            </a:r>
            <a:r>
              <a:rPr lang="en-US" altLang="zh-HK" sz="4400" kern="0" dirty="0">
                <a:solidFill>
                  <a:srgbClr val="202124"/>
                </a:solidFill>
                <a:effectLst/>
                <a:latin typeface="Angsana New" panose="02020603050405020304" pitchFamily="18" charset="-34"/>
                <a:ea typeface="Times New Roman" panose="02020603050405020304" pitchFamily="18" charset="0"/>
                <a:cs typeface="Cordia New" panose="020B0304020202020204" pitchFamily="34" charset="-34"/>
              </a:rPr>
              <a:t>~</a:t>
            </a:r>
            <a:r>
              <a:rPr lang="th-TH" altLang="zh-HK" sz="4400" kern="0" dirty="0">
                <a:solidFill>
                  <a:srgbClr val="202124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ngsana New" panose="02020603050405020304" pitchFamily="18" charset="-34"/>
              </a:rPr>
              <a:t>3) </a:t>
            </a:r>
            <a:endParaRPr lang="zh-TW" altLang="zh-HK" sz="28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Cordia New" panose="020B0304020202020204" pitchFamily="34" charset="-34"/>
            </a:endParaRPr>
          </a:p>
          <a:p>
            <a:pPr marL="508000" indent="-508000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th-TH" altLang="zh-HK" sz="4400" kern="0" dirty="0">
                <a:solidFill>
                  <a:srgbClr val="202124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新細明體" panose="02020500000000000000" pitchFamily="18" charset="-120"/>
              </a:rPr>
              <a:t>②</a:t>
            </a:r>
            <a:r>
              <a:rPr lang="th-TH" altLang="zh-HK" sz="4400" kern="0" dirty="0">
                <a:solidFill>
                  <a:srgbClr val="202124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ngsana New" panose="02020603050405020304" pitchFamily="18" charset="-34"/>
              </a:rPr>
              <a:t> ทุกคนในโลกอยู่ภายใต้อำนาจของความบาป ความทุกข์เป็นผลมาจากความบาป และการที่ทุกคนต้องทนทุกข์นั้นพิสูจน์ให้เห็นว่าในอาดัม ทุกคนได้</a:t>
            </a:r>
            <a:r>
              <a:rPr lang="th-TH" altLang="zh-HK" sz="4400" kern="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ngsana New" panose="02020603050405020304" pitchFamily="18" charset="-34"/>
              </a:rPr>
              <a:t>ล้มลง</a:t>
            </a:r>
            <a:r>
              <a:rPr lang="th-TH" altLang="zh-HK" sz="4400" kern="0" dirty="0">
                <a:solidFill>
                  <a:srgbClr val="202124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ngsana New" panose="02020603050405020304" pitchFamily="18" charset="-34"/>
              </a:rPr>
              <a:t>แล้ว (โรม 5:12)</a:t>
            </a:r>
            <a:endParaRPr lang="zh-TW" altLang="zh-HK" sz="28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Cordia New" panose="020B0304020202020204" pitchFamily="34" charset="-34"/>
            </a:endParaRPr>
          </a:p>
          <a:p>
            <a:r>
              <a:rPr lang="th-TH" altLang="zh-HK" sz="4400" kern="0" dirty="0">
                <a:solidFill>
                  <a:srgbClr val="202124"/>
                </a:solidFill>
                <a:effectLst/>
                <a:cs typeface="新細明體" panose="02020500000000000000" pitchFamily="18" charset="-120"/>
              </a:rPr>
              <a:t>③</a:t>
            </a:r>
            <a:r>
              <a:rPr lang="th-TH" altLang="zh-HK" sz="4400" kern="0" dirty="0">
                <a:solidFill>
                  <a:srgbClr val="202124"/>
                </a:solidFill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 ยิ่งกว่านั้น จุดประสงค์ของการทนทุกข์คือการทำให้บุตรของพระเจ้า</a:t>
            </a:r>
            <a:r>
              <a:rPr lang="th-TH" altLang="zh-HK" sz="4400" kern="0" dirty="0"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Angsana New" panose="02020603050405020304" pitchFamily="18" charset="-34"/>
              </a:rPr>
              <a:t>บริสุทธิ์</a:t>
            </a:r>
            <a:endParaRPr lang="zh-HK" altLang="en-US" sz="4400" dirty="0"/>
          </a:p>
        </p:txBody>
      </p:sp>
    </p:spTree>
    <p:extLst>
      <p:ext uri="{BB962C8B-B14F-4D97-AF65-F5344CB8AC3E}">
        <p14:creationId xmlns:p14="http://schemas.microsoft.com/office/powerpoint/2010/main" val="35066105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>
            <a:extLst>
              <a:ext uri="{FF2B5EF4-FFF2-40B4-BE49-F238E27FC236}">
                <a16:creationId xmlns:a16="http://schemas.microsoft.com/office/drawing/2014/main" id="{9BB15618-E139-1982-DF3A-AD47A72A5E01}"/>
              </a:ext>
            </a:extLst>
          </p:cNvPr>
          <p:cNvSpPr txBox="1"/>
          <p:nvPr/>
        </p:nvSpPr>
        <p:spPr>
          <a:xfrm>
            <a:off x="233855" y="257342"/>
            <a:ext cx="11724290" cy="61863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HK" sz="4400" kern="0" dirty="0">
                <a:solidFill>
                  <a:srgbClr val="777A7B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4</a:t>
            </a:r>
            <a:r>
              <a:rPr lang="th-TH" altLang="zh-HK" sz="4400" kern="0" dirty="0">
                <a:solidFill>
                  <a:srgbClr val="12121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ถ้าลูกของท่านได้ทำบาปต่อพระองค์ พระองค์ก็ทรงมอบพวกเขาไว้ในอำนาจการละเมิดของเขา</a:t>
            </a:r>
            <a:endParaRPr lang="zh-TW" altLang="zh-HK" sz="44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Cordia New" panose="020B0304020202020204" pitchFamily="34" charset="-34"/>
            </a:endParaRPr>
          </a:p>
          <a:p>
            <a:r>
              <a:rPr lang="en-US" altLang="zh-HK" sz="4400" kern="0" dirty="0">
                <a:solidFill>
                  <a:srgbClr val="121212"/>
                </a:solidFill>
                <a:effectLst/>
                <a:latin typeface="Tahoma" panose="020B0604030504040204" pitchFamily="34" charset="0"/>
                <a:ea typeface="新細明體" panose="02020500000000000000" pitchFamily="18" charset="-120"/>
              </a:rPr>
              <a:t>“</a:t>
            </a:r>
            <a:r>
              <a:rPr lang="th-TH" altLang="zh-HK" sz="4400" kern="0" dirty="0">
                <a:solidFill>
                  <a:srgbClr val="121212"/>
                </a:solidFill>
                <a:effectLst/>
                <a:ea typeface="Times New Roman" panose="02020603050405020304" pitchFamily="18" charset="0"/>
                <a:cs typeface="Tahoma" panose="020B0604030504040204" pitchFamily="34" charset="0"/>
              </a:rPr>
              <a:t>พระองค์ก็ทรงมอบพวกเขาไว้ในอำนาจการละเมิดของเขา</a:t>
            </a:r>
            <a:r>
              <a:rPr lang="en-US" altLang="zh-HK" sz="4400" kern="0" dirty="0">
                <a:solidFill>
                  <a:srgbClr val="121212"/>
                </a:solidFill>
                <a:effectLst/>
                <a:latin typeface="Tahoma" panose="020B0604030504040204" pitchFamily="34" charset="0"/>
                <a:ea typeface="新細明體" panose="02020500000000000000" pitchFamily="18" charset="-120"/>
              </a:rPr>
              <a:t>” </a:t>
            </a:r>
            <a:r>
              <a:rPr lang="th-TH" altLang="zh-HK" sz="4400" kern="0" dirty="0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Cordia New" panose="020B0304020202020204" pitchFamily="34" charset="-34"/>
              </a:rPr>
              <a:t>โยบกังวลมากเกี่ยวกับจิตวิญญาณของลูกๆ ของเขา และเขาได้ถวายเครื่องบูชาเพื่อชดใช้ให้พวกเขา (1:5) การสูญเสียลูกๆ ของเขาเป็นความเจ็บปวดอย่างยิ่ง แต่บิลดัดยืนยันว่าผลทุกอย่างต้องมีสาเหตุ โดยคาดว่า "</a:t>
            </a:r>
            <a:r>
              <a:rPr lang="th-TH" altLang="zh-HK" sz="4400" kern="0" dirty="0">
                <a:solidFill>
                  <a:srgbClr val="FF0000"/>
                </a:solidFill>
                <a:effectLst/>
                <a:latin typeface="inherit"/>
                <a:ea typeface="Times New Roman" panose="02020603050405020304" pitchFamily="18" charset="0"/>
                <a:cs typeface="Cordia New" panose="020B0304020202020204" pitchFamily="34" charset="-34"/>
              </a:rPr>
              <a:t>บางที</a:t>
            </a:r>
            <a:r>
              <a:rPr lang="th-TH" altLang="zh-HK" sz="4400" kern="0" dirty="0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Cordia New" panose="020B0304020202020204" pitchFamily="34" charset="-34"/>
              </a:rPr>
              <a:t>ลูก ๆ ของคุณอาจทำให้เขาขุ่นเคือง จึงทำให้พวกเขาได้รับผลกรรม </a:t>
            </a:r>
            <a:r>
              <a:rPr lang="en-US" altLang="zh-HK" sz="4400" kern="0" dirty="0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Cordia New" panose="020B0304020202020204" pitchFamily="34" charset="-34"/>
              </a:rPr>
              <a:t>…</a:t>
            </a:r>
            <a:r>
              <a:rPr lang="en-US" altLang="zh-HK" sz="4400" kern="0" dirty="0">
                <a:solidFill>
                  <a:srgbClr val="202124"/>
                </a:solidFill>
                <a:effectLst/>
                <a:latin typeface="Angsana New" panose="02020603050405020304" pitchFamily="18" charset="-34"/>
                <a:ea typeface="Times New Roman" panose="02020603050405020304" pitchFamily="18" charset="0"/>
              </a:rPr>
              <a:t> </a:t>
            </a:r>
            <a:r>
              <a:rPr lang="th-TH" altLang="zh-HK" sz="4400" kern="0" dirty="0">
                <a:solidFill>
                  <a:srgbClr val="202124"/>
                </a:solidFill>
                <a:effectLst/>
                <a:latin typeface="Angsana New" panose="02020603050405020304" pitchFamily="18" charset="-34"/>
                <a:ea typeface="Times New Roman" panose="02020603050405020304" pitchFamily="18" charset="0"/>
                <a:cs typeface="Cordia New" panose="020B0304020202020204" pitchFamily="34" charset="-34"/>
              </a:rPr>
              <a:t>แต่พระเยซูตรัสอย่างนี้</a:t>
            </a:r>
            <a:r>
              <a:rPr lang="en-US" altLang="zh-HK" sz="4400" kern="0" dirty="0">
                <a:solidFill>
                  <a:srgbClr val="202124"/>
                </a:solidFill>
                <a:effectLst/>
                <a:latin typeface="Angsana New" panose="02020603050405020304" pitchFamily="18" charset="-34"/>
                <a:ea typeface="Times New Roman" panose="02020603050405020304" pitchFamily="18" charset="0"/>
                <a:cs typeface="Cordia New" panose="020B0304020202020204" pitchFamily="34" charset="-34"/>
              </a:rPr>
              <a:t>:</a:t>
            </a:r>
            <a:r>
              <a:rPr lang="en-US" altLang="zh-HK" sz="4400" kern="0" dirty="0">
                <a:solidFill>
                  <a:srgbClr val="202124"/>
                </a:solidFill>
                <a:effectLst/>
                <a:latin typeface="Angsana New" panose="02020603050405020304" pitchFamily="18" charset="-34"/>
                <a:ea typeface="Times New Roman" panose="02020603050405020304" pitchFamily="18" charset="0"/>
              </a:rPr>
              <a:t> “</a:t>
            </a:r>
            <a:r>
              <a:rPr lang="th-TH" altLang="zh-HK" sz="4400" dirty="0">
                <a:solidFill>
                  <a:srgbClr val="121212"/>
                </a:solidFill>
                <a:effectLst/>
                <a:latin typeface="Open Sans" panose="020B0606030504020204" pitchFamily="34" charset="0"/>
                <a:ea typeface="新細明體" panose="02020500000000000000" pitchFamily="18" charset="-120"/>
                <a:cs typeface="Cordia New" panose="020B0304020202020204" pitchFamily="34" charset="-34"/>
              </a:rPr>
              <a:t>ไม่ใช่คนนี้หรือพ่อแม่ของเขาที่ทำบาป แต่เขาเกิดมาตาบอดเพื่อให้พระราชกิจของพระเจ้าปรากฏในตัวเขา</a:t>
            </a:r>
            <a:r>
              <a:rPr lang="en-US" altLang="zh-HK" sz="4400" kern="0" dirty="0">
                <a:solidFill>
                  <a:srgbClr val="202124"/>
                </a:solidFill>
                <a:effectLst/>
                <a:latin typeface="Angsana New" panose="02020603050405020304" pitchFamily="18" charset="-34"/>
                <a:ea typeface="Times New Roman" panose="02020603050405020304" pitchFamily="18" charset="0"/>
              </a:rPr>
              <a:t>” </a:t>
            </a:r>
            <a:r>
              <a:rPr lang="th-TH" altLang="zh-HK" sz="4400" kern="0" dirty="0">
                <a:solidFill>
                  <a:srgbClr val="202124"/>
                </a:solidFill>
                <a:effectLst/>
                <a:latin typeface="inherit"/>
                <a:ea typeface="Times New Roman" panose="02020603050405020304" pitchFamily="18" charset="0"/>
                <a:cs typeface="Cordia New" panose="020B0304020202020204" pitchFamily="34" charset="-34"/>
              </a:rPr>
              <a:t> (ยอห์น 9:3)</a:t>
            </a:r>
            <a:endParaRPr lang="zh-HK" altLang="en-US" sz="4400" dirty="0"/>
          </a:p>
        </p:txBody>
      </p:sp>
    </p:spTree>
    <p:extLst>
      <p:ext uri="{BB962C8B-B14F-4D97-AF65-F5344CB8AC3E}">
        <p14:creationId xmlns:p14="http://schemas.microsoft.com/office/powerpoint/2010/main" val="30905458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圖片 2">
            <a:extLst>
              <a:ext uri="{FF2B5EF4-FFF2-40B4-BE49-F238E27FC236}">
                <a16:creationId xmlns:a16="http://schemas.microsoft.com/office/drawing/2014/main" id="{B6553396-1959-B2EE-54AB-64A7416DAA8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6528" y="262760"/>
            <a:ext cx="11731022" cy="6306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5324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圖片 2">
            <a:extLst>
              <a:ext uri="{FF2B5EF4-FFF2-40B4-BE49-F238E27FC236}">
                <a16:creationId xmlns:a16="http://schemas.microsoft.com/office/drawing/2014/main" id="{30D2290E-2139-70D0-4B59-1C2E3BAED6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0677" y="966952"/>
            <a:ext cx="11566151" cy="45614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15502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1559</TotalTime>
  <Words>1359</Words>
  <Application>Microsoft Office PowerPoint</Application>
  <PresentationFormat>寬螢幕</PresentationFormat>
  <Paragraphs>33</Paragraphs>
  <Slides>21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9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21</vt:i4>
      </vt:variant>
    </vt:vector>
  </HeadingPairs>
  <TitlesOfParts>
    <vt:vector size="31" baseType="lpstr">
      <vt:lpstr>inherit</vt:lpstr>
      <vt:lpstr>新細明體</vt:lpstr>
      <vt:lpstr>Angsana New</vt:lpstr>
      <vt:lpstr>Arial</vt:lpstr>
      <vt:lpstr>Calibri</vt:lpstr>
      <vt:lpstr>Calibri Light</vt:lpstr>
      <vt:lpstr>Open Sans</vt:lpstr>
      <vt:lpstr>Tahoma</vt:lpstr>
      <vt:lpstr>Times New Roman</vt:lpstr>
      <vt:lpstr>Office 佈景主題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cw ip</dc:creator>
  <cp:lastModifiedBy>cw ip</cp:lastModifiedBy>
  <cp:revision>15</cp:revision>
  <dcterms:created xsi:type="dcterms:W3CDTF">2023-12-19T13:36:45Z</dcterms:created>
  <dcterms:modified xsi:type="dcterms:W3CDTF">2024-01-30T15:55:29Z</dcterms:modified>
</cp:coreProperties>
</file>