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30/1/2024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394138" y="3593800"/>
            <a:ext cx="1140372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7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/>
            <a:r>
              <a:rPr lang="th-TH" altLang="zh-HK" sz="7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บิลดัด</a:t>
            </a:r>
            <a:r>
              <a:rPr lang="th-TH" altLang="zh-HK" sz="72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พูดเป็นครั้งแรก</a:t>
            </a:r>
            <a:r>
              <a:rPr lang="en-US" altLang="zh-HK" sz="2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 </a:t>
            </a:r>
          </a:p>
          <a:p>
            <a:pPr algn="ctr"/>
            <a:r>
              <a:rPr lang="en-US" altLang="zh-HK" sz="60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8:1-22</a:t>
            </a:r>
            <a:endParaRPr lang="zh-HK" altLang="en-US" sz="60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08546B5-1DBA-6F91-CFAE-3CF21E32F080}"/>
              </a:ext>
            </a:extLst>
          </p:cNvPr>
          <p:cNvSpPr txBox="1"/>
          <p:nvPr/>
        </p:nvSpPr>
        <p:spPr>
          <a:xfrm>
            <a:off x="493986" y="683173"/>
            <a:ext cx="1107790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0" indent="-254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①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เขาเชื่อว่าตราบเท่าที่โยบสารภาพบาป เขาจะได้รับการอภัยและอวยพร อย่างไรก็ตาม โยบเองก็เชื่อมั่นในความ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บริสุทธิ์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ของตน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54000" indent="-254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เข้าใจความเจ็บปวดของโยบ เป็นหลักจากระดับวัสดุ แต่โยบรู้สึกเจ็บปวดเพราะดูเหมือนเขาถูกพระเจ้า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ทอดทิ้ง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(7:11) 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③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เขากำหนดความเข้าใจของเขาเกี่ยวกับพระเจ้าว่า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: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พระเจ้าเป็นเรื่องของการให้รางวัลแก่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ความดี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และการลงโทษแก่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ความชั่ว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11251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446A615A-5F15-A064-1DFE-0E96AA5E81E7}"/>
              </a:ext>
            </a:extLst>
          </p:cNvPr>
          <p:cNvSpPr txBox="1"/>
          <p:nvPr/>
        </p:nvSpPr>
        <p:spPr>
          <a:xfrm>
            <a:off x="1082566" y="1374255"/>
            <a:ext cx="934369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บิลดัดขอให้โยบศึกษาภูมิปัญญาที่ตกทอดมาจากประเพณี และเขาจะรู้ชะตากรรมของคนชั่วร้ายและความยุติธรรมของพระเจ้า</a:t>
            </a:r>
            <a:endParaRPr lang="en-US" altLang="zh-HK" sz="4800" kern="0" dirty="0">
              <a:solidFill>
                <a:srgbClr val="202124"/>
              </a:solidFill>
              <a:effectLst/>
              <a:latin typeface="inherit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8:8-22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727756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CED3323-4B5B-9C93-BDA1-2B6248DF57D1}"/>
              </a:ext>
            </a:extLst>
          </p:cNvPr>
          <p:cNvSpPr txBox="1"/>
          <p:nvPr/>
        </p:nvSpPr>
        <p:spPr>
          <a:xfrm>
            <a:off x="241737" y="151179"/>
            <a:ext cx="1155086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ขอท่านจงถามคนรุ่นก่อน และพิเคราะห์สิ่งที่บรรพบุรุษค้นพบ</a:t>
            </a:r>
            <a:endParaRPr lang="zh-TW" altLang="zh-HK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9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เพราะชีวิตเราสั้นเหมือนวันวาน จะรู้อะไรก็หาไม่ เพราะวันคืนของเราบนโลกเหมือนเงา</a:t>
            </a:r>
            <a:endParaRPr lang="zh-TW" altLang="zh-HK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พวกเขาจะไม่สอนท่านและบอกท่าน และกล่าวคำจากความเข้าใจของเขาหรือ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3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บิลดัดและโยบเริ่มต้นจากจุดเริ่มต้นเดียวกัน: วันเวลาของเราบนโลกเป็นเหมือนเงา (ข้อ 9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b;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เปรียบเทียบ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7: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7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, 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16) แต่ดำเนินไปในทิศทางตรงกันข้าม โดยทั้งคู่ยอมรับว่าเราไม่รู้อะไรเลย ประสบการณ์อันจำกัดของคนเราจะต้องขยายใหญ่ขึ้นด้วยประสบการณ์ที่สั่งสมมาในอดีต หรือดีกว่านั้น ด้วยปัญญาที่บริสุทธิ์กว่าของการเริ่มต้นยุคทอง ความทรงจำของผลการค้นหาของบรรพบุรุษ 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&lt;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ภูมิปัญญาดั้งเดิม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&gt;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เป็นแหล่งความรู้ที่เชื่อถือได้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58058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175F9A8C-793F-A541-B850-FBF8A491603F}"/>
              </a:ext>
            </a:extLst>
          </p:cNvPr>
          <p:cNvSpPr txBox="1"/>
          <p:nvPr/>
        </p:nvSpPr>
        <p:spPr>
          <a:xfrm>
            <a:off x="630621" y="1250731"/>
            <a:ext cx="1083616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ต้นกกจะงอกขึ้นในที่ที่ไม่มีตมได้หรือ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ต้นอ้อจะงอกงามในที่ที่ไม่มีน้ำได้หรือ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ต้นกก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เติบโตตามแม่น้ำไนล์ในอียิปต์ และพบได้ทั่วไปในคานาอัน 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ต้นอ้อ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"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เป็นนามแฝงของ "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ต้นกก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"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หญ้าธูปฤาษีสามารถสูงได้มากกว่า 3 เมตร แต่ถ้าขาดน้ำหรือดินจะเหี่ยวเฉาอย่างรวดเร็ว นอกจากนี้ยังหมายความว่า "ผู้ที่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ลืมพระเจ้า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(ข้อ 13) เนื่องจากพวกเขาละทิ้งพระเจ้า จะเหี่ยวเฉาอย่างรวดเร็วเหมือนต้นกกที่ทิ้งโคลนและน้ำ (ข้อ 13)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49315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7AE370C-0644-C0B7-E42D-374BAA1B1736}"/>
              </a:ext>
            </a:extLst>
          </p:cNvPr>
          <p:cNvSpPr txBox="1"/>
          <p:nvPr/>
        </p:nvSpPr>
        <p:spPr>
          <a:xfrm>
            <a:off x="704193" y="1082566"/>
            <a:ext cx="1065749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12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ขณะยังเขียวและไม่ได้ถูกตัด มันก็เหี่ยวแห้งไปก่อนต้นไม้อื่น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มันก็เหี่ยวแห้งไปก่อนต้นไม้อื่น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พืชดังกล่าวไม่มีความสามารถในการเลี้ยงดูตัวเอง พวกเขาพึ่งพาแต่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น้ำ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ถ้าไม่มีน้ำก็จะเหี่ยวและตายอย่างรวดเร็วทั้งที่ยังเขียวอยู่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24486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138C2F9-7FFF-2536-A82B-427BC82D5B7B}"/>
              </a:ext>
            </a:extLst>
          </p:cNvPr>
          <p:cNvSpPr txBox="1"/>
          <p:nvPr/>
        </p:nvSpPr>
        <p:spPr>
          <a:xfrm>
            <a:off x="515007" y="830317"/>
            <a:ext cx="1128811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13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ทางของทุกคนที่ลืมพระเจ้าก็เป็นอย่างนั้นแหละ ความหวังของคนที่ไม่นับถือพระเจ้าจะพินาศไป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คนที่ลืมพระเจ้า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ส่วนก่อนหน้านี้ใช้นิทานและส่วนนี้เป็นการตีความ เป็นการแสดงออกว่าหากพระเจ้าถอนตัวจากมนุษย์ มนุษย์ก็จะพินาศไปอย่างสิ้นเชิงเหมือนต้นอ้อที่เหี่ยวเฉาเพราะขาดน้ำ บิลดัดยังใช้คำอุปมานี้เพื่อแสดงให้เห็นว่าการลงโทษจะตกอยู่กับผู้ที่ครั้งหนึ่งเคยชอบธรรมและมั่งคั่ง แต่หลังจากนั้นก็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ลืมพระเจ้า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เป็นเช่นนั้น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28591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681268B-4C79-8794-F7C1-1EAEC10E6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39" y="662152"/>
            <a:ext cx="11779017" cy="544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7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7D638ED-1424-8F39-5925-EF7044C52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51" y="286439"/>
            <a:ext cx="11676798" cy="625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34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008FC47-FDA1-6397-13D3-B8E578E2B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74" y="399393"/>
            <a:ext cx="11718092" cy="610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2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A3725E3-A810-0EE3-FAB8-B0AD66371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73" y="620110"/>
            <a:ext cx="11831908" cy="583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33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1A2D0DA-0CF7-8861-F174-8B82FD15193D}"/>
              </a:ext>
            </a:extLst>
          </p:cNvPr>
          <p:cNvSpPr txBox="1"/>
          <p:nvPr/>
        </p:nvSpPr>
        <p:spPr>
          <a:xfrm>
            <a:off x="651641" y="683172"/>
            <a:ext cx="1110943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เอลีฟัสพูดตามนิมิตที่เขาเห็น โดยมุ่งเน้นไปที่การเปิดเผยของพระเจ้า ในขณะที่บิลดัดอาศัยภูมิปัญญาของคนโบราณ และเหตุผลก็ขึ้นอยู่กับประสบการณ์และภูมิปัญญาดั้งเดิม บิลดัดยืนยันว่าบาปเป็น</a:t>
            </a:r>
            <a:r>
              <a:rPr lang="th-TH" altLang="zh-HK" sz="48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สาเหตุ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ของความทุกข์ เขามั่นใจว่าโยบมีความผิดและกล่าวหาว่าเขาพูดหยิ่งยโสเกินไป คำพูดของเขาแบ่งออกเป็นสามส่วน: 1. การยืนยันความยุติธรรมของพระเจ้า (2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7) 2. การอ้างภูมิปัญญาของคนสมัยก่อน (8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17) 3. บทสรุป (20</a:t>
            </a:r>
            <a:r>
              <a:rPr lang="en-US" altLang="zh-HK" sz="4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~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22)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082430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CA22E48-B3A1-FD6A-E42A-6A88C721B721}"/>
              </a:ext>
            </a:extLst>
          </p:cNvPr>
          <p:cNvSpPr txBox="1"/>
          <p:nvPr/>
        </p:nvSpPr>
        <p:spPr>
          <a:xfrm>
            <a:off x="714703" y="977462"/>
            <a:ext cx="1062595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21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พระองค์ยังจะทรงให้ปากของท่านเต็มด้วยการหัวเราะ และริมฝีปากของท่านเต็มด้วยการโห่ร้องยินดี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22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คนเหล่านั้นที่เกลียดชังท่านจะห่มความอับอาย และเต็นท์ของคนอธรรมจะไม่มีอีกต่อไป”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8158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C3F847C8-ADED-070E-2880-113CB2EDF5EE}"/>
              </a:ext>
            </a:extLst>
          </p:cNvPr>
          <p:cNvSpPr txBox="1"/>
          <p:nvPr/>
        </p:nvSpPr>
        <p:spPr>
          <a:xfrm>
            <a:off x="394138" y="0"/>
            <a:ext cx="11403724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4000" indent="-254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บิลดัดไม่คิดว่าสถานการณ์ของโยบจะสิ้นหวัง เช่นเดียวกับเอลีฟัส เขาพยากรณ์ว่าชะตากรรมของโยบจะเปลี่ยนไป การลงโทษจะมาถึงศัตรูของโยบ ดูเหมือนเพื่อนๆ จะมั่นใจในความบริสุทธิ์ของโยบ แม้ว่าพวกเขายังเชื่อว่า โยบได้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ก่ออาชญากรรม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ที่นำหายนะมาสู่ตัวเขาเอง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เมื่อเปรียบเทียบสุนทรพจน์ครั้งแรกของ เอลีฟัสและบิลดัด จะเห็นได้ว่าทั้งคู่เริ่มต้นด้วยการ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กล่าวหา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และจบลงด้วยการ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โน้มน้าวใจ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ทั้งสองขอให้โยบสารภาพบาปต่อพระเจ้า อธิษฐานขอความช่วยเหลือ และให้สัญญาว่าพระเจ้าจะให้อภัย เอลีฟัสเน้นย้ำประเด็นของเขาด้วยสิ่งที่เขาเรียกว่าการเปิดเผยจากสวรรค์ บิลดัดใช้บทเรียนจากภูมิปัญญาของปรมาจารย์โบราณเพื่อผลเช่นเดียวกัน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81522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AA4B735-6FF7-8B1E-BD28-8C207E53921B}"/>
              </a:ext>
            </a:extLst>
          </p:cNvPr>
          <p:cNvSpPr txBox="1"/>
          <p:nvPr/>
        </p:nvSpPr>
        <p:spPr>
          <a:xfrm>
            <a:off x="1040523" y="1282262"/>
            <a:ext cx="991125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บิลดัดกล่าวหาโยบว่าพูดมากเกินไป เพราะเป็นไปไม่ได้ที่พระเจ้าจะไม่ยุติธรรม</a:t>
            </a:r>
            <a:r>
              <a:rPr lang="th-TH" altLang="zh-HK" sz="48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inherit"/>
              </a:rPr>
              <a:t> 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อาจจะลูก ๆ ของโยบและโยบเองอาจทำให้พระเจ้าไม่พอใจ ถึงได้รับผลกรรมนี้ ถ้าโยบบริสุทธิ์จึง เขาจะได้รับพร </a:t>
            </a:r>
            <a:endParaRPr lang="en-US" altLang="zh-HK" sz="4800" kern="0" dirty="0">
              <a:solidFill>
                <a:srgbClr val="202124"/>
              </a:solidFill>
              <a:effectLst/>
              <a:latin typeface="inherit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8:1-7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08169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04DA6D4-40E7-9993-D494-0C8819170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10" y="1001945"/>
            <a:ext cx="10987180" cy="441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6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4B294D1-6DA7-37D1-163E-D2A317055322}"/>
              </a:ext>
            </a:extLst>
          </p:cNvPr>
          <p:cNvSpPr txBox="1"/>
          <p:nvPr/>
        </p:nvSpPr>
        <p:spPr>
          <a:xfrm>
            <a:off x="273268" y="84082"/>
            <a:ext cx="11456275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พระเจ้าทรงบิดเบือนความยุติธรรมหรือ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องค์ผู้ทรงมหิทธิฤทธิ์ทรงบิดเบือนความชอบธรรมหรือ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พระเจ้าทรงบิดเบือนความยุติธรรม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ความชอบธรรมหรือ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บิลดัดยกย่อง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ความยุติธรรม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ของพระเจ้า แต่เพิกเฉยต่อ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ความเมตตา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ของพระเจ้า อันที่จริง เขาใช้เทววิทยาของมนุษย์เพียงผิวเผินเพื่อจำกัดพระเจ้า “พระยาห์เวห์ทรงพระกรุณาและชอบธรรม พระเจ้าของเราทรงพระเมตตา” (สดุดี 118:5) เพื่อฟื้นฟูคนบาปที่หลงผิด พระองค์ทรงแทนที่คนอธรรมด้วย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คนชอบธรรม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เพื่อที่เราจะได้เข้าไปหาพระเจ้า (1 เปโตร 3:18) ถ้า "ความชอบธรรม" หมายถึงการลงโทษทันทีของบาป จะมีสักกี่คนบนโลกนี้ที่จะมีชีวิตรอดมาได้จนถึงทุกวันนี้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4900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9DD4650-B132-9D32-C1AF-783F9D6081A4}"/>
              </a:ext>
            </a:extLst>
          </p:cNvPr>
          <p:cNvSpPr txBox="1"/>
          <p:nvPr/>
        </p:nvSpPr>
        <p:spPr>
          <a:xfrm>
            <a:off x="126124" y="0"/>
            <a:ext cx="12065876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บิลดัดไม่เคยเข้าใจ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ความทุกข์ใจ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ของโยบ "ความทุกข์ทรมานจะบังเกิดแก่ผู้บริสุทธิ์ได้อย่างไร" อย่างไรก็ตาม เราสามารถแก้ปัญหาของโยบได้ด้วยคำพูดของพระเยซู: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①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ความทุกข์ยากทั้งหมดในชีวิตอยู่ภายใต้อำนาจของพระเจ้า สำหรับคำถามที่ว่า "บาปของใครทำให้คนตาบอดแต่กำเนิด" พระเยซูตรัสตอบว่า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พระเกียรติสิริ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ของพระเจ้าจะได้สำแดงในคนนั้น" (ยอห์น 9:1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~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3) 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508000" indent="-50800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②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 ทุกคนในโลกอยู่ภายใต้อำนาจของความบาป ความทุกข์เป็นผลมาจากความบาป และการที่ทุกคนต้องทนทุกข์นั้นพิสูจน์ให้เห็นว่าในอาดัม ทุกคนได้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ล้มลง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แล้ว (โรม 5:12)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400" kern="0" dirty="0">
                <a:solidFill>
                  <a:srgbClr val="202124"/>
                </a:solidFill>
                <a:effectLst/>
                <a:cs typeface="新細明體" panose="02020500000000000000" pitchFamily="18" charset="-120"/>
              </a:rPr>
              <a:t>③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ยิ่งกว่านั้น จุดประสงค์ของการทนทุกข์คือการทำให้บุตรของพระเจ้า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บริสุทธิ์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0661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9BB15618-E139-1982-DF3A-AD47A72A5E01}"/>
              </a:ext>
            </a:extLst>
          </p:cNvPr>
          <p:cNvSpPr txBox="1"/>
          <p:nvPr/>
        </p:nvSpPr>
        <p:spPr>
          <a:xfrm>
            <a:off x="233855" y="257342"/>
            <a:ext cx="1172429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4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4</a:t>
            </a:r>
            <a:r>
              <a:rPr lang="th-TH" altLang="zh-HK" sz="44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ถ้าลูกของท่านได้ทำบาปต่อพระองค์ พระองค์ก็ทรงมอบพวกเขาไว้ในอำนาจการละเมิดของเขา</a:t>
            </a:r>
            <a:endParaRPr lang="zh-TW" altLang="zh-HK" sz="4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th-TH" altLang="zh-HK" sz="44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พระองค์ก็ทรงมอบพวกเขาไว้ในอำนาจการละเมิดของเขา</a:t>
            </a:r>
            <a:r>
              <a:rPr lang="en-US" altLang="zh-HK" sz="44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โยบกังวลมากเกี่ยวกับจิตวิญญาณของลูกๆ ของเขา และเขาได้ถวายเครื่องบูชาเพื่อชดใช้ให้พวกเขา (1:5) การสูญเสียลูกๆ ของเขาเป็นความเจ็บปวดอย่างยิ่ง แต่บิลดัดยืนยันว่าผลทุกอย่างต้องมีสาเหตุ โดยคาดว่า 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บางที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ลูก ๆ ของคุณอาจทำให้เขาขุ่นเคือง จึงทำให้พวกเขาได้รับผลกรรม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…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แต่พระเยซูตรัสอย่างนี้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“</a:t>
            </a:r>
            <a:r>
              <a:rPr lang="th-TH" altLang="zh-HK" sz="44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ไม่ใช่คนนี้หรือพ่อแม่ของเขาที่ทำบาป แต่เขาเกิดมาตาบอดเพื่อให้พระราชกิจของพระเจ้าปรากฏในตัวเขา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 (ยอห์น 9:3)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9054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6553396-1959-B2EE-54AB-64A7416DA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28" y="262760"/>
            <a:ext cx="11731022" cy="630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3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0D2290E-2139-70D0-4B59-1C2E3BAED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77" y="966952"/>
            <a:ext cx="11566151" cy="456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50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1359</Words>
  <Application>Microsoft Office PowerPoint</Application>
  <PresentationFormat>寬螢幕</PresentationFormat>
  <Paragraphs>33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1" baseType="lpstr">
      <vt:lpstr>inherit</vt:lpstr>
      <vt:lpstr>新細明體</vt:lpstr>
      <vt:lpstr>Angsana New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15</cp:revision>
  <dcterms:created xsi:type="dcterms:W3CDTF">2023-12-19T13:36:45Z</dcterms:created>
  <dcterms:modified xsi:type="dcterms:W3CDTF">2024-01-30T15:55:29Z</dcterms:modified>
</cp:coreProperties>
</file>