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9/11/2022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152403" y="413748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61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610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6100" dirty="0">
                <a:effectLst/>
                <a:latin typeface="+mj-lt"/>
                <a:ea typeface="+mj-ea"/>
                <a:cs typeface="+mj-cs"/>
              </a:rPr>
              <a:t>9</a:t>
            </a:r>
            <a:r>
              <a:rPr lang="en-US" altLang="zh-HK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HK" sz="61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บิดาแห่งความเชื่อ</a:t>
            </a: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---</a:t>
            </a:r>
            <a:r>
              <a:rPr lang="en-US" altLang="zh-HK" sz="61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อับราฮัม</a:t>
            </a:r>
            <a:r>
              <a:rPr lang="en-US" altLang="zh-HK" sz="61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 4:1-25 (2)</a:t>
            </a:r>
            <a:endParaRPr lang="en-US" altLang="zh-HK" sz="6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A4B2D99-5F6C-297F-4F78-0F260678B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040" y="4368324"/>
            <a:ext cx="4886960" cy="2443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DFCF38E-C355-1365-0915-8F6BC56F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596" y="2198855"/>
            <a:ext cx="3285740" cy="27477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E69BDB3-EDD9-7E7E-05CB-E3E497D4E018}"/>
              </a:ext>
            </a:extLst>
          </p:cNvPr>
          <p:cNvSpPr txBox="1"/>
          <p:nvPr/>
        </p:nvSpPr>
        <p:spPr>
          <a:xfrm>
            <a:off x="0" y="0"/>
            <a:ext cx="12192000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(2)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เพื่อรับรองพระสัญญานั้นแก่ลูกหลานของอับราฮัมทุกคน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เนื่องจากคำสัญญาไม่ได้อยู่บนพื้นฐานของการปฏิบัติตามธรรมบัญญัติ ทุกคนที่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สืบเชื้อสาย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อับราฮัม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มาย่อมมีความแน่นอนที่จะรับคำมั่นสัญญานี้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(3)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"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ไม่ใช่แก่ลูกหลานที่</a:t>
            </a:r>
            <a:r>
              <a:rPr lang="th-TH" altLang="zh-HK" sz="36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ถือธรรมบัญญัติ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เท่านั้น แต่แก่</a:t>
            </a:r>
            <a:r>
              <a:rPr lang="en-US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pPr marL="304800" indent="-304800"/>
            <a:r>
              <a:rPr lang="en-US" altLang="zh-HK" sz="3600" b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     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ลูกหลานที่</a:t>
            </a:r>
            <a:r>
              <a:rPr lang="th-TH" altLang="zh-HK" sz="36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มีความเชื่อเช่นเดียว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กับอับราฮัม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คำว่า "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ลูกหลานที่ถือธรรมบัญญัติ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หมายถึงพวก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ชาวยิว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"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ลูกหลานที่มีความเชื่อเช่นเดียวกับอับราฮัม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"หมายถึง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คนต่างชาติ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ที่ไม่ได้เข้าสุหนัต  อับราฮัมจึงมีทายาทสองกลุ่มใหญ่  กลุ่มหนึ่งเป็นชาวยิวที่ตามธรรมบัญญัติ  อีกกลุ่มหนึ่งเป็นผู้เชื่อในชาวต่างชาติที่ไม่ได้เข้าสุหนัตแต่เป็นทายาทแห่งจิตวิญญาณ (ด้วย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)ของอับราฮัม ๒ กลุ่มนี้มาอยู่ด้วยกันก็เป็น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ลูกหลาน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อับราฮัมเหมือน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ดวงดาว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บนท้องฟ้า" และ 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ทราย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ที่ชายทะเล" (ปฐมกาล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22:17)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661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4F09918-E222-B7E8-FEE8-0CE22DCBCB59}"/>
              </a:ext>
            </a:extLst>
          </p:cNvPr>
          <p:cNvSpPr txBox="1"/>
          <p:nvPr/>
        </p:nvSpPr>
        <p:spPr>
          <a:xfrm>
            <a:off x="147430" y="0"/>
            <a:ext cx="1173811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17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ตามที่มีคำเขียนไว้ในพระคัมภีร์ว่า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6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เราได้ให้เจ้าเป็นบิดาของชนหลายชาติ”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17:4-5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660400" indent="-2032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นี่คือพันธสัญญาของเรากับเจ้า เจ้าจะเป็น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บิดาของประชาชาติมากมาย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  </a:t>
            </a:r>
            <a:r>
              <a:rPr lang="th-TH" altLang="zh-HK" sz="32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ชื่อของเจ้าจะไม่ใช่อับรามอีกต่อไป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เจ้าจะมีชื่อใหม่คือ</a:t>
            </a:r>
            <a:r>
              <a:rPr lang="th-TH" altLang="zh-HK" sz="3600" b="1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</a:t>
            </a:r>
            <a:r>
              <a:rPr lang="en-US" altLang="zh-HK" sz="3600" b="1" kern="1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เพราะเราให้เจ้าเป็น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บิดาของประชาชาติมากมาย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ความเขื่อของอับราม: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15:2-4 ____________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304800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พระสัญญาของพระเจ้า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15:5 ______ </a:t>
            </a:r>
          </a:p>
          <a:p>
            <a:pPr indent="304800"/>
            <a:r>
              <a:rPr lang="en-US" altLang="zh-HK" sz="32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                                    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&gt;&gt;15:6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อับราม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______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</a:p>
          <a:p>
            <a:pPr indent="304800"/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เฉพาะพระพักตร์พระองค์ที่ท่าน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คือพระเจ้าผู้ทรงให้ชีวิตแก่คนที่ตายแล้ว และทรงเรียกสิ่งที่ยังไม่ได้เกิด ให้มีขึ้น</a:t>
            </a:r>
            <a:endParaRPr lang="zh-HK" altLang="en-US" sz="32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198DE803-B8F6-FAC9-FE1F-6BA790E81A44}"/>
              </a:ext>
            </a:extLst>
          </p:cNvPr>
          <p:cNvSpPr txBox="1"/>
          <p:nvPr/>
        </p:nvSpPr>
        <p:spPr>
          <a:xfrm>
            <a:off x="7455699" y="3062377"/>
            <a:ext cx="2851178" cy="42523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ไม่มีลูกของตน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5" name="Text Box 214">
            <a:extLst>
              <a:ext uri="{FF2B5EF4-FFF2-40B4-BE49-F238E27FC236}">
                <a16:creationId xmlns:a16="http://schemas.microsoft.com/office/drawing/2014/main" id="{99F55677-174C-EA74-7CCA-101109871271}"/>
              </a:ext>
            </a:extLst>
          </p:cNvPr>
          <p:cNvSpPr txBox="1"/>
          <p:nvPr/>
        </p:nvSpPr>
        <p:spPr>
          <a:xfrm>
            <a:off x="7209429" y="3565353"/>
            <a:ext cx="1596640" cy="42523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จะมี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sp>
        <p:nvSpPr>
          <p:cNvPr id="6" name="Text Box 214">
            <a:extLst>
              <a:ext uri="{FF2B5EF4-FFF2-40B4-BE49-F238E27FC236}">
                <a16:creationId xmlns:a16="http://schemas.microsoft.com/office/drawing/2014/main" id="{BEA29C82-31C7-FDF2-DB85-F2CAB1D4CADB}"/>
              </a:ext>
            </a:extLst>
          </p:cNvPr>
          <p:cNvSpPr txBox="1"/>
          <p:nvPr/>
        </p:nvSpPr>
        <p:spPr>
          <a:xfrm>
            <a:off x="8382427" y="4068330"/>
            <a:ext cx="1288347" cy="425230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FBCF961-8810-DCA4-F499-48E121C9A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30" y="2680745"/>
            <a:ext cx="2847975" cy="1600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033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CEFD01B-B098-8F0D-2A2F-7FFD759C014E}"/>
              </a:ext>
            </a:extLst>
          </p:cNvPr>
          <p:cNvSpPr txBox="1"/>
          <p:nvPr/>
        </p:nvSpPr>
        <p:spPr>
          <a:xfrm>
            <a:off x="397566" y="953678"/>
            <a:ext cx="1089328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18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แม้ดูว่าจะ</a:t>
            </a:r>
            <a:r>
              <a:rPr lang="th-TH" altLang="zh-HK" sz="44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หมดหวัง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</a:t>
            </a:r>
            <a:endParaRPr lang="en-US" altLang="zh-HK" sz="44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แต่อับราฮัมยังเชื่อว่า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จะได้เป็น</a:t>
            </a:r>
            <a:endParaRPr lang="en-US" altLang="zh-HK" sz="44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4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บิดาของชนหลายชาติ”</a:t>
            </a:r>
            <a:r>
              <a:rPr lang="en-US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ตามคำที่ได้ตรัสไว้แล้วว่า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4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พงศ์พันธุ์ของเจ้าจะมากมายอย่างนั้น”</a:t>
            </a:r>
            <a:r>
              <a:rPr lang="en-US" altLang="zh-HK" sz="4400" i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สิ่งที่ยังไม่ได้เกิด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ดูว่าจะหมดหวังแล้ว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หมายความว่าอะไร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503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5B8E42F-DAA5-3E52-8D8F-87BBBADD8A8D}"/>
              </a:ext>
            </a:extLst>
          </p:cNvPr>
          <p:cNvSpPr txBox="1"/>
          <p:nvPr/>
        </p:nvSpPr>
        <p:spPr>
          <a:xfrm>
            <a:off x="288235" y="430473"/>
            <a:ext cx="112908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17:15-17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พระเจ้าตรัสกับอับราฮัมว่า “ส่วนซารายภรรยาของเจ้านั้น เจ้าอย่าเรียกชื่อนางว่า ซาราย แต่จงเรียกชื่อนางว่า 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ซาราห์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16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เราจะอวยพรนาง และยิ่งกว่านั้นอีก โดยนางนี่แหละ เราจะให้บุตรชายคนหนึ่งแก่เจ้า เรา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จะอวยพรนาง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นางจะให้กำเนิดชนหลายชาติ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กษัตริย์ของชนหลายชาติจะมาจากนาง”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อับราฮัมจึงซบหน้าลงหัวเราะและคิดในใจว่า “ชายผู้มีอายุ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หนึ่งร้อยปี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แล้วจะมีบุตรได้หรือ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ซาราห์ผู้มีอายุ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เก้าสิบปี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แล้วจะคลอดบุตรหรือ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2050" name="Picture 2" descr="Drawing Very Old Couple Grandpa Grandma Stock Vector (Royalty Free)  1505855438 | Shutterstock">
            <a:extLst>
              <a:ext uri="{FF2B5EF4-FFF2-40B4-BE49-F238E27FC236}">
                <a16:creationId xmlns:a16="http://schemas.microsoft.com/office/drawing/2014/main" id="{94D7FE28-945B-DAC5-3B5E-8EC10898C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1"/>
          <a:stretch/>
        </p:blipFill>
        <p:spPr bwMode="auto">
          <a:xfrm>
            <a:off x="9304978" y="4432852"/>
            <a:ext cx="2887022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FB8E42E-C1DD-7DB2-78CC-C1729655C158}"/>
              </a:ext>
            </a:extLst>
          </p:cNvPr>
          <p:cNvSpPr txBox="1"/>
          <p:nvPr/>
        </p:nvSpPr>
        <p:spPr>
          <a:xfrm>
            <a:off x="9776107" y="6242549"/>
            <a:ext cx="1944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4000" b="1" dirty="0"/>
              <a:t>90    100</a:t>
            </a:r>
            <a:endParaRPr lang="zh-HK" altLang="en-US" sz="40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6CCFE0C-22FA-FD63-E8CB-863840B65676}"/>
              </a:ext>
            </a:extLst>
          </p:cNvPr>
          <p:cNvSpPr txBox="1"/>
          <p:nvPr/>
        </p:nvSpPr>
        <p:spPr>
          <a:xfrm>
            <a:off x="5481431" y="261508"/>
            <a:ext cx="6097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54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หมดหวัง</a:t>
            </a:r>
            <a:r>
              <a:rPr lang="en-US" altLang="zh-HK" sz="54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6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หมดหวัง</a:t>
            </a:r>
            <a:r>
              <a:rPr lang="en-US" altLang="zh-HK" sz="36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…</a:t>
            </a:r>
            <a:endParaRPr lang="zh-HK" altLang="en-US" sz="3600" dirty="0"/>
          </a:p>
          <a:p>
            <a:endParaRPr lang="zh-HK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60168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0ECE27-C61E-8CFB-F7E2-72596D68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07" t="44782" r="25244" b="31160"/>
          <a:stretch/>
        </p:blipFill>
        <p:spPr>
          <a:xfrm>
            <a:off x="117438" y="308113"/>
            <a:ext cx="11957124" cy="31208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7A194F-0530-C8C9-0E7F-4EC279A1E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774" y="3755886"/>
            <a:ext cx="4839528" cy="322635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5B75C3-D73F-9F79-0126-7965767D3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574" y="4429538"/>
            <a:ext cx="16002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57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8A0590-0FFA-0F0B-C1CB-8A0624C44B15}"/>
              </a:ext>
            </a:extLst>
          </p:cNvPr>
          <p:cNvSpPr txBox="1"/>
          <p:nvPr/>
        </p:nvSpPr>
        <p:spPr>
          <a:xfrm>
            <a:off x="298174" y="342462"/>
            <a:ext cx="113107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19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ความเชื่อของท่านไม่ได้ลดน้อยลงเลย เมื่อท่านพิจารณาดู</a:t>
            </a:r>
            <a:r>
              <a:rPr lang="th-TH" altLang="zh-HK" sz="44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สังขาร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ของท่าน ซึ่งเปรียบเหมือน</a:t>
            </a:r>
            <a:r>
              <a:rPr lang="th-TH" altLang="zh-HK" sz="44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ตายไป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(เพราะท่านมีอายุประมาณร้อยปีแล้ว)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และเมื่อคำนึงถึงครรภ์ของนางซาราห์ว่าเป็นหมัน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เราจะเห็นความเชื่อของอับราฮัมในพระเจ้าได้อย่างไร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4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6D1D753-80AB-2B65-9A14-213F02F9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635" y="2928904"/>
            <a:ext cx="4602207" cy="399052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0C3B96A-855E-F547-F9B5-98036C8B0A58}"/>
              </a:ext>
            </a:extLst>
          </p:cNvPr>
          <p:cNvSpPr txBox="1"/>
          <p:nvPr/>
        </p:nvSpPr>
        <p:spPr>
          <a:xfrm>
            <a:off x="5870028" y="5884740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4800" b="1" dirty="0"/>
              <a:t>90    100</a:t>
            </a:r>
            <a:endParaRPr lang="zh-HK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58214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B7130EE-3A3A-8034-0BF6-3A9DA71C9003}"/>
              </a:ext>
            </a:extLst>
          </p:cNvPr>
          <p:cNvSpPr txBox="1"/>
          <p:nvPr/>
        </p:nvSpPr>
        <p:spPr>
          <a:xfrm>
            <a:off x="266700" y="167765"/>
            <a:ext cx="116586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17:23-27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23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อับราฮัมจึงนำอิชมาเอลบุตรชายของท่าน และทุกคนที่เกิดในบ้านของท่าน  และทุกคนที่ท่านเอาเงินซื้อมา คือผู้ชายทุกคนที่อยู่ในบ้านของอับราฮัม ให้เขา</a:t>
            </a:r>
            <a:r>
              <a:rPr lang="th-TH" altLang="zh-HK" sz="4000" b="1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เข้าสุหนัต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ตัดหนังหุ้มปลายองคชาตของเขาในวันเดียวกันนั้น ดังที่พระเจ้าตรัสไว้กับท่านทุกประการ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24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อับราฮัมมีอายุ 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99 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ปี เมื่อท่านเข้าสุหนัตตัดหนังหุ้มปลายองคชาตของท่าน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25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และอิชมาเอลบุตรชายของท่านอายุ 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13 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ปี เมื่อเขาเข้าสุหนัตตัดหนังหุ้มปลายองคชาตของเขา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26</a:t>
            </a:r>
            <a:r>
              <a:rPr lang="th-TH" altLang="zh-HK" sz="3200" dirty="0">
                <a:solidFill>
                  <a:srgbClr val="00B0F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อับราฮัมและอิชมาเอลบุตรชายของท่านเข้าสุหนัตในวันเดียวกันนั้น</a:t>
            </a:r>
            <a:r>
              <a:rPr lang="en-US" altLang="zh-HK" sz="32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  <a:r>
              <a:rPr lang="en-US" altLang="zh-HK" sz="32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27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พวกผู้ชายทุกคนที่อยู่ในบ้านของท่าน คือพวกที่เกิดในบ้านและที่เอาเงินซื้อมาจากคนต่างด้าวก็เข้าสุหนัตพร้อมกับท่าน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28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&gt;&gt;</a:t>
            </a:r>
            <a:r>
              <a:rPr lang="en-US" altLang="zh-HK" sz="28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endParaRPr lang="zh-HK" altLang="en-US" sz="32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B3055BDA-EBA0-02F4-67A6-2CD2182CEB3E}"/>
              </a:ext>
            </a:extLst>
          </p:cNvPr>
          <p:cNvSpPr txBox="1"/>
          <p:nvPr/>
        </p:nvSpPr>
        <p:spPr>
          <a:xfrm>
            <a:off x="1721167" y="5239454"/>
            <a:ext cx="9351024" cy="57340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การเข้าสุหนัตของทั้งครอบครัวแสดงให้เห็นว่าทั้งครอบครัวเป็นของพระเจ้า</a:t>
            </a:r>
            <a:endParaRPr lang="zh-TW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956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BC6C8D-7031-E4BC-5074-7E9578B81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4" t="40725" r="22309" b="17391"/>
          <a:stretch/>
        </p:blipFill>
        <p:spPr>
          <a:xfrm>
            <a:off x="188843" y="477077"/>
            <a:ext cx="11871419" cy="573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91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3E0688D-5E36-78A2-D458-657D6D3442E7}"/>
              </a:ext>
            </a:extLst>
          </p:cNvPr>
          <p:cNvSpPr txBox="1"/>
          <p:nvPr/>
        </p:nvSpPr>
        <p:spPr>
          <a:xfrm>
            <a:off x="290719" y="0"/>
            <a:ext cx="114200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ท่านไม่ได้หวั่นไหวแคลงใจในพระสัญญาของพระเจ้า แต่ท่านมีความเชื่อมั่นคง จึง</a:t>
            </a:r>
            <a:r>
              <a:rPr lang="th-TH" altLang="zh-HK" sz="44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ถวายเกียรติ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แด่พระเจ้า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ท่านเชื่อมั่นว่า พระเจ้าทรงสามารถทำสิ่งที่ทรงสัญญาได้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D8B1104-0A41-1F40-3622-F90FADB30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278" y="2624193"/>
            <a:ext cx="5542722" cy="41613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8361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445C02B-A08B-EBD1-7391-2A15676802B1}"/>
              </a:ext>
            </a:extLst>
          </p:cNvPr>
          <p:cNvSpPr txBox="1"/>
          <p:nvPr/>
        </p:nvSpPr>
        <p:spPr>
          <a:xfrm>
            <a:off x="0" y="0"/>
            <a:ext cx="1198659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บททดสอบความเชื่อในอับราฮัม 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22:1-8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01600"/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ต่อมาพระเจ้าทรงทดลองอับราฮัม และตรัสกับท่านว่า “อับราฮัม” ท่านทูลว่า  “ข้าพระองค์อยู่ที่นี่”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พระองค์ตรัสว่า “จงพาบุตรของเจ้าคืออิสอัค บุตรคนเดียวของเจ้าผู้ที่เจ้ารัก ไปยังดินแดนโมริยาห์ และถวายเขาที่นั่นเป็นเครื่องบูชา บนภูเขาลูกหนึ่งซึ่งเราจะบอกแก่เจ้า”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อับราฮัมจึงลุกขึ้นแต่เช้ามืด ผูกอานลาของท่านพาคนใช้หนุ่มไปกับท่านด้วยสองคนกับอิสอัคบุตรของท่าน ท่านตัดฟืนสำหรับเครื่องบูชา แล้วเดินทางไปยังที่ซึ่งพระเจ้าทรงบอกแก่ท่าน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พอถึงวันที่สามอับราฮัมเงยหน้าขึ้นมองเห็นที่นั้นแต่ไกล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อับราฮัมจึงพูดกับคนใช้ทั้งสองของท่านว่า “อยู่กับลาที่นี่เถิด เรากับลูกจะเดินไปที่โน้นนมัสการพระเจ้า แล้วจะกลับมาหาพวกเจ้า”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อับราฮัมเอาฟืนสำหรับเครื่องบูชาใส่บ่าอิสอัคบุตรชาย มือถือไฟและมีด แล้วพ่อลูกไปด้วยกัน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7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อิสอัคพูดกับอับราฮัมบิดาว่า “พ่อ” และท่านตอบว่า “ลูกเอ๋ย พ่ออยู่นี่” ลูกจึงว่า “นี่ไฟและฟืน แต่ลูกแกะสำหรับเครื่องบูชาอยู่ที่ไหน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?”</a:t>
            </a:r>
            <a:r>
              <a:rPr lang="en-US" altLang="zh-HK" sz="28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8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อับราฮัมตอบว่า “ลูกเอ๋ย พระเจ้าจะทรงจัดหาลูกแกะสำหรับพระองค์เองเป็นเครื่องบูชา” </a:t>
            </a:r>
            <a:endParaRPr lang="en-US" altLang="zh-HK" sz="28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254000" indent="-101600"/>
            <a:r>
              <a:rPr lang="en-US" altLang="zh-HK" sz="28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ทั้งสองก็เดินต่อไปด้วยกัน</a:t>
            </a:r>
            <a:endParaRPr lang="zh-TW" altLang="zh-HK" sz="2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AD08D7-0944-1AC8-E7DE-080AD57A2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868" y="5118652"/>
            <a:ext cx="2319131" cy="17393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6678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92D0024-B7FD-8072-B14F-F6FC5431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2" y="188844"/>
            <a:ext cx="12004215" cy="666915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43F3C0-7059-E76B-73BC-A3A1BC24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70" y="1848678"/>
            <a:ext cx="1563130" cy="218453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E0D0E4C-FBBF-BD88-74DD-1A8B5D269743}"/>
              </a:ext>
            </a:extLst>
          </p:cNvPr>
          <p:cNvSpPr/>
          <p:nvPr/>
        </p:nvSpPr>
        <p:spPr>
          <a:xfrm>
            <a:off x="2355574" y="2673626"/>
            <a:ext cx="1639956" cy="58640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箭號: 弧形下彎 4">
            <a:extLst>
              <a:ext uri="{FF2B5EF4-FFF2-40B4-BE49-F238E27FC236}">
                <a16:creationId xmlns:a16="http://schemas.microsoft.com/office/drawing/2014/main" id="{EADFF649-5FC5-29A7-6A50-265AABD42048}"/>
              </a:ext>
            </a:extLst>
          </p:cNvPr>
          <p:cNvSpPr/>
          <p:nvPr/>
        </p:nvSpPr>
        <p:spPr>
          <a:xfrm>
            <a:off x="3756990" y="2097157"/>
            <a:ext cx="4439481" cy="73549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0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A378D5-EF91-7E94-74D7-2CDBDDEC8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1" t="27536" r="21983" b="17391"/>
          <a:stretch/>
        </p:blipFill>
        <p:spPr>
          <a:xfrm>
            <a:off x="127185" y="63792"/>
            <a:ext cx="11937629" cy="67304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B0F9321-5C31-C79B-89E7-C184AED1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912" y="0"/>
            <a:ext cx="3197087" cy="23978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D2E889-423D-A66F-9A1C-DBA7C3E21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576" y="546653"/>
            <a:ext cx="2189904" cy="16414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29653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5733029F-A2B4-1A51-CE31-FF2558F71A9C}"/>
              </a:ext>
            </a:extLst>
          </p:cNvPr>
          <p:cNvSpPr txBox="1"/>
          <p:nvPr/>
        </p:nvSpPr>
        <p:spPr>
          <a:xfrm>
            <a:off x="236882" y="295148"/>
            <a:ext cx="1187726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22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ด้วยเหตุนี้เอง พระองค์ทรงถือว่าท่านเป็นคนชอบธรรม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14700" indent="-3314700"/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ทรงถือว่าท่านเป็นคนชอบธรรม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นับเป็น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ความชอบธรรมของเขา (เพื่อให้เขาเป็นคนชอบธรรมโดย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การจัดเตรียม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ของพระเจ้า)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FF9A03E-0A3C-8B6F-40B8-1EF6F6A6D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974" y="3398794"/>
            <a:ext cx="4889225" cy="34592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0D08F8-285F-5B0E-1AA6-692FE3C6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652" y="4522304"/>
            <a:ext cx="4152348" cy="23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8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39A6946-DEBF-0305-3ECA-41A5277C3D1B}"/>
              </a:ext>
            </a:extLst>
          </p:cNvPr>
          <p:cNvSpPr txBox="1"/>
          <p:nvPr/>
        </p:nvSpPr>
        <p:spPr>
          <a:xfrm>
            <a:off x="376030" y="197030"/>
            <a:ext cx="1143994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แต่ข้อความว่า “ทรงถือว่าท่านเป็นคนชอบธรรม” นั้น ไม่ได้เขียนไว้สำหรับท่านแต่ผู้เดียว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572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ความชอบธรรมโดยความเชื่อไม่เพียงใช้กับอับราฮัมเท่านั้น แต่ยังใช้ได้กับทุกคนที่มี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เช่นเดียวกับท่านด้วย (ข้อ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24)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215454-EBE4-A673-D64E-70E9158E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37" y="2467997"/>
            <a:ext cx="6111737" cy="44819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1E0FE88-245D-4028-866F-36463D37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483" y="3112941"/>
            <a:ext cx="3949158" cy="32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0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456F767-BC91-DC03-B769-B574AC5C1A68}"/>
              </a:ext>
            </a:extLst>
          </p:cNvPr>
          <p:cNvSpPr txBox="1"/>
          <p:nvPr/>
        </p:nvSpPr>
        <p:spPr>
          <a:xfrm>
            <a:off x="248477" y="463712"/>
            <a:ext cx="1174805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แต่สำหรับเราด้วย ที่ทรงถือว่าเราเป็นคนชอบธรรม คือเราที่เชื่อในพระองค์ผู้ทรงให้พระเยซูองค์พระผู้เป็นเจ้าของเรา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เป็นขึ้นจากความตาย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เราที่เชื่อในพระองค์ผู้ทรงให้พระเยซูองค์พระผู้เป็นเจ้าของเราเป็นขึ้นจากความตาย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ความเชื่อนั้นมีความหมาย ๒ รายการหลัก: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40100" indent="-31115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1. เชื่อในพระเยซูเจ้าและ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ตายเพื่อเรา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พ้นจากการสาปแช่งของบาปและความตาย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77800"/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2. เชื่อว่าพระองค์ทรงเป็นขึ้นมาเพื่อเราเช่นกัน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ได้ชีวิตที่ฟื้นคืนชีพ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(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ชีวิตใหม่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สำหรับฉัน สิ่งสำคัญที่สุดของการฟื้นคืนพระชนม์ของพระคริสต์คือ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948CB20-5F7A-CF89-9BDC-B255D62C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453" y="4875764"/>
            <a:ext cx="2544418" cy="19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7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EE574A6-FA5A-782B-D731-B1FE7D4275E5}"/>
              </a:ext>
            </a:extLst>
          </p:cNvPr>
          <p:cNvSpPr txBox="1"/>
          <p:nvPr/>
        </p:nvSpPr>
        <p:spPr>
          <a:xfrm>
            <a:off x="394253" y="136647"/>
            <a:ext cx="1179774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คือพระเยซูผู้ทรงถูกมอบให้ถึงความตาย เพราะการล่วงละเมิดของเรา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คือผู้ที่พระเจ้าทรงให้เป็นขึ้นเพื่อให้เราเป็นคน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ชอบธรรม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พระเยซูถูกตรึงที่กางเขน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หลั่งโลหิต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สิ้นพระชนม์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ในมือมนุษย์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ทหาร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โรมัน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คนบาป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ทั้งหลาย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เพื่อแบกรับ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การล่วงละเมิด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บาป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ของเรา (อิสยาห์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53: 5-6; 1</a:t>
            </a:r>
            <a:r>
              <a:rPr lang="en-US" altLang="zh-HK" sz="32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เปโตร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2:24)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สนองความต้องการอัน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ชอบธรรม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ของพระเจ้าและแก้ปัญหาความยากลำบากในการถูกพิพากษาลงโทษของเราในพระเจ้า 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B88613-ECFB-F58E-024B-A61DB35C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851" y="3975653"/>
            <a:ext cx="5527149" cy="28823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26689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CCD14C1-C059-12C9-BC97-2F478EBCA907}"/>
              </a:ext>
            </a:extLst>
          </p:cNvPr>
          <p:cNvSpPr txBox="1"/>
          <p:nvPr/>
        </p:nvSpPr>
        <p:spPr>
          <a:xfrm>
            <a:off x="162339" y="206258"/>
            <a:ext cx="1186732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ถ้าพระเยซูไม่ทรงเป็นขึ้นมาจากความตาย เราก็จะไม่มี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การฟื้นคืนชีพ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(กิจการ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17:31)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เพื่อพิสูจน์ว่าการสิ้นพระชนม์ของพระองค์ได้ตรงตามข้อกำหนดอันชอบธรรมของพระเจ้า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เมื่อก่อน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เราไม่แน่ใจว่าพระเจ้ายอมรับเราหรือไม่ แต่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ตอนนี้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เพราะพระองค์ได้ฟื้นคืนพระชนม์แล้ว เราแน่ใจได้ว่าทุกคนที่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อยู่ในพระคริสต์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ก็จะได้รับสถานะแห่งความชอบธรรม (กาลาเทีย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2:16)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ฟื้นชีวิตใหม่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 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เปโตร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1:3;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5:18)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ข้อเตือนใจของเปาโลแก่บรรดาผู้ถูกทำให้ชอบธรรม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เพราะฉะนั้น ข้าพเจ้าผู้เป็น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นักโทษ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โดยเห็นแก่องค์พระผู้เป็นเจ้า ขอวิงวอน  พวกท่านให้ดำเนินชีวิต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สมกับการทรงเรียก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ที่ท่านได้รับการทรงเรียกมานั้น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2F7DF4D-9F53-C531-038E-399AFDB7E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661" y="4845270"/>
            <a:ext cx="2829339" cy="200279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85077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C6E7EFF-BB7E-CA3F-BEC7-EE14D7CF66B1}"/>
              </a:ext>
            </a:extLst>
          </p:cNvPr>
          <p:cNvSpPr txBox="1"/>
          <p:nvPr/>
        </p:nvSpPr>
        <p:spPr>
          <a:xfrm>
            <a:off x="119269" y="117693"/>
            <a:ext cx="1196671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indent="-5080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เปาโลเน้นย้ำถึง</a:t>
            </a:r>
            <a:r>
              <a:rPr lang="th-TH" altLang="zh-HK" sz="32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พันธกิจ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ที่พระเจ้ามอบหมายให้อับราฮัมสำหรับโลก: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08000" indent="-5080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12:3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เราจะอวยพรคนที่อวยพรเจ้า เราจะสาปคนที่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</a:p>
          <a:p>
            <a:pPr marL="508000" indent="-5080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แช่งเจ้า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&gt;&gt;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บรรดาเผ่าพันธุ์ทั่วโลกจะได้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พรเพราะเจ้า</a:t>
            </a:r>
            <a:endParaRPr lang="zh-TW" altLang="zh-HK" sz="40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08000" indent="-5080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18:18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แน่ทีเดียวอับราฮัมจะเป็นประชาชาติใหญ่โต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</a:p>
          <a:p>
            <a:pPr marL="508000" indent="-5080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และมีกำลังมาก และประชาชาติทั้งหมดในโลกจะได้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508000" indent="-508000"/>
            <a:r>
              <a:rPr lang="en-US" altLang="zh-HK" sz="3600" b="1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รับพรก็เพราะเขา</a:t>
            </a:r>
            <a:endParaRPr lang="zh-TW" altLang="zh-HK" sz="40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508000" indent="-5080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ปฐมกาล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22:18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ประชาชาติทั้งหมดในโลกจะได้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พรเพราะ</a:t>
            </a:r>
            <a:endParaRPr lang="en-US" altLang="zh-HK" sz="40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508000" indent="-508000"/>
            <a:r>
              <a:rPr lang="en-US" altLang="zh-HK" sz="4000" b="1" kern="100" dirty="0">
                <a:solidFill>
                  <a:srgbClr val="FF000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เชื้อสายของเจ้า</a:t>
            </a:r>
            <a:r>
              <a:rPr lang="en-US" altLang="zh-HK" sz="4000" b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เพราะว่าเจ้า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เชื่อฟังเรา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  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เปาโลเน้นย้ำว่าผู้ที่เชื่อแล้วจะต้อง</a:t>
            </a:r>
            <a:endParaRPr lang="en-US" altLang="zh-HK" sz="3600" kern="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    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นำพรของพระเจ้า</a:t>
            </a:r>
            <a:endParaRPr lang="en-US" altLang="zh-HK" sz="4000" b="1" kern="0" dirty="0">
              <a:solidFill>
                <a:srgbClr val="FF0000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FF0000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มาสู่โลกที่พระเจ้าทรงสร้างขึ้น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77456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8F04BA4-5ED6-A865-9825-06FB0FC26163}"/>
              </a:ext>
            </a:extLst>
          </p:cNvPr>
          <p:cNvSpPr txBox="1"/>
          <p:nvPr/>
        </p:nvSpPr>
        <p:spPr>
          <a:xfrm>
            <a:off x="139147" y="73497"/>
            <a:ext cx="1173811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สรุปแล้ว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เปาโลเน้นย้ำถึงโลกที่</a:t>
            </a:r>
            <a:r>
              <a:rPr lang="th-TH" altLang="zh-HK" sz="36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พระเจ้าสร้าง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ในขณะที่พระเยซูกำลังหมายถึงโลกที่ถูกครอบงำโดยมาร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ดังนั้นสิ่งที่พระเยซูทรงอธิษฐานอ้อนวอนพระบิดาบนสวรรค์คื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914400" indent="-9144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17:15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812800" indent="-508000"/>
            <a:r>
              <a:rPr lang="en-US" altLang="zh-HK" sz="40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ข้าพระองค์ไม่ได้ขอให้พระองค์เอาพวกเขา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ออกไปจากโลก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แต่ขอให้ปกป้องเขาไว้ให้พ้นจากมารร้าย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pPr marL="812800" indent="-508000"/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914400" indent="-9144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จากคำอธิษฐานของพระเยซูเจ้าและคำสอนของเปาโล เราควรมีชีวิตอยู่ในโลก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นี้อย่างไร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40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D9AA16DC-0AAB-34BF-FC01-4660CC643326}"/>
              </a:ext>
            </a:extLst>
          </p:cNvPr>
          <p:cNvSpPr txBox="1"/>
          <p:nvPr/>
        </p:nvSpPr>
        <p:spPr>
          <a:xfrm>
            <a:off x="155713" y="5459587"/>
            <a:ext cx="11897140" cy="733342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อยู่ในโลกโดยไม่ถูกควบคุม นำพระพรของพระเจ้ามาสู่โลก</a:t>
            </a:r>
            <a:endParaRPr lang="zh-TW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655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5C5F677-64B9-A622-AF95-6B2D08FE49C3}"/>
              </a:ext>
            </a:extLst>
          </p:cNvPr>
          <p:cNvSpPr txBox="1"/>
          <p:nvPr/>
        </p:nvSpPr>
        <p:spPr>
          <a:xfrm>
            <a:off x="178906" y="0"/>
            <a:ext cx="116586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ไม่ได้มาโดยธรรมบัญญัติ </a:t>
            </a:r>
            <a:endParaRPr lang="en-US" altLang="zh-HK" sz="3600" b="1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b="1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แต่มาโดย</a:t>
            </a:r>
            <a:r>
              <a:rPr lang="th-TH" altLang="zh-HK" sz="36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ความชอบธรรมที่เกิดจากความเชื่อ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คนบาป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ไม่สามารถนำผู้อื่นไปสู่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b="1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พระพร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ต่อพระพักตร์พระเจ้าได้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244600" indent="-10160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โรม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3:20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เพราะว่าในสายพระเนตรของพระเจ้า </a:t>
            </a:r>
            <a:r>
              <a:rPr lang="en-US" altLang="zh-HK" sz="3600" kern="100" dirty="0">
                <a:solidFill>
                  <a:srgbClr val="00B0F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ไม่มีใครถูกชำระให้ชอบธรรมได้</a:t>
            </a:r>
            <a:r>
              <a:rPr lang="en-US" altLang="zh-HK" sz="3600" kern="100" dirty="0">
                <a:solidFill>
                  <a:srgbClr val="00B0F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การประพฤติตามธรรมบัญญัติ</a:t>
            </a:r>
            <a:r>
              <a:rPr lang="th-TH" altLang="zh-HK" sz="4000" b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เพราะว่าธรรมบัญญัตินั้นทำให้เรา</a:t>
            </a:r>
            <a:r>
              <a:rPr lang="th-TH" altLang="zh-HK" sz="40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รู้จักบาป</a:t>
            </a:r>
            <a:endParaRPr lang="zh-TW" altLang="zh-HK" sz="40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มีเพียง "คนชอบธรรมเท่านั้นที่มีชีวิตอยู่โดยเชื่อในพระเจ้า"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                                            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(ฮาบากุก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2:4)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มีรากฐานของชีวิต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 &gt;&gt;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มีการสำแดงของชีวิต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ดำเนินชีวิตตามกฎบัญญัติโดยพระคุณของพระเจ้า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 &gt;&gt;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ชีวิตแบบ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คนชอบธรรม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718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32C0EC-09DD-947F-F691-E74EAFB30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3" t="30145" r="22881" b="34493"/>
          <a:stretch/>
        </p:blipFill>
        <p:spPr>
          <a:xfrm>
            <a:off x="219430" y="1053548"/>
            <a:ext cx="11972570" cy="5804452"/>
          </a:xfrm>
          <a:prstGeom prst="rect">
            <a:avLst/>
          </a:prstGeom>
        </p:spPr>
      </p:pic>
      <p:pic>
        <p:nvPicPr>
          <p:cNvPr id="1026" name="Picture 2" descr="100 Best Songs With “Believe” in the Title - Spinditty">
            <a:extLst>
              <a:ext uri="{FF2B5EF4-FFF2-40B4-BE49-F238E27FC236}">
                <a16:creationId xmlns:a16="http://schemas.microsoft.com/office/drawing/2014/main" id="{92520025-C91A-749D-E1A1-B2BB0E57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1"/>
            <a:ext cx="3683000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en cross cartoon stock vector. Illustration of doodle - 38058893">
            <a:extLst>
              <a:ext uri="{FF2B5EF4-FFF2-40B4-BE49-F238E27FC236}">
                <a16:creationId xmlns:a16="http://schemas.microsoft.com/office/drawing/2014/main" id="{49AFAC56-0E36-D2F3-7C69-AE36ED7A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966" y="0"/>
            <a:ext cx="1490870" cy="159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F348FF-73BF-A1FD-0A16-15FFCC677C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ECE2"/>
              </a:clrFrom>
              <a:clrTo>
                <a:srgbClr val="F3ECE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573" y="1035845"/>
            <a:ext cx="2400853" cy="15005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61BE247C-EBFF-4301-952B-45D4EF66B296}"/>
              </a:ext>
            </a:extLst>
          </p:cNvPr>
          <p:cNvSpPr/>
          <p:nvPr/>
        </p:nvSpPr>
        <p:spPr>
          <a:xfrm rot="3527289">
            <a:off x="9445757" y="561375"/>
            <a:ext cx="230030" cy="8616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8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A952AC5-3A6B-73E1-7C43-2AE7505A3CFD}"/>
              </a:ext>
            </a:extLst>
          </p:cNvPr>
          <p:cNvSpPr txBox="1"/>
          <p:nvPr/>
        </p:nvSpPr>
        <p:spPr>
          <a:xfrm>
            <a:off x="182218" y="1902797"/>
            <a:ext cx="1182756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8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altLang="zh-HK" sz="4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เพราะธรรมบัญญัตินำไปสู่พระพิโรธ </a:t>
            </a:r>
            <a:endParaRPr lang="en-US" altLang="zh-HK" sz="4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8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4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แต่ที่ใดไม่มีธรรมบัญญัติ ที่นั้นก็ไม่มีการละเมิด</a:t>
            </a:r>
            <a:endParaRPr lang="zh-TW" altLang="zh-HK" sz="36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44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ธรรมบัญญัติทำได้เพียงเปิดเผย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ความบาป</a:t>
            </a:r>
            <a:endParaRPr lang="en-US" altLang="zh-HK" sz="4400" b="1" kern="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b="1" kern="0" dirty="0">
                <a:solidFill>
                  <a:srgbClr val="FF000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ของมนุษย์และทำให้บาป</a:t>
            </a:r>
            <a:r>
              <a:rPr lang="th-TH" altLang="zh-HK" sz="4000" kern="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ฉวยโอกาส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ล่อลวงพวกเขา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ด้วย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4400" b="1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400" b="1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400" b="1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ผู้คนจึงมี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ความปรารถนา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ที่จะทำบาป (โรม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7:11)</a:t>
            </a:r>
            <a:endParaRPr lang="zh-HK" altLang="en-US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E31EE7-2E85-9FA1-47F0-2D0D761A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438" y="0"/>
            <a:ext cx="2769290" cy="21538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4546282-CF34-369F-3951-FBF1A6037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166" y="1137449"/>
            <a:ext cx="3183834" cy="19878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0BB560-A151-6343-A9F7-D5AE903F4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710" y="2927048"/>
            <a:ext cx="2893941" cy="177706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07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2D2C7F2-E327-ED1F-3AAE-38DE0230FCF4}"/>
              </a:ext>
            </a:extLst>
          </p:cNvPr>
          <p:cNvSpPr txBox="1"/>
          <p:nvPr/>
        </p:nvSpPr>
        <p:spPr>
          <a:xfrm>
            <a:off x="177248" y="166795"/>
            <a:ext cx="1183750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ที่ใดไม่มีธรรมบัญญัติ ที่นั้นก็ไม่มีการละเมิด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หากไม่มีธรรมบัญญัติ จะไม่มี "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การละเมิด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ประจักษ์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หากไม่มีธรรมบัญญัติ (เราจะไม่รู้ว่า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การละเมิด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คืออะไร: ความรู้สึกผิดบาป)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เมื่อไม่มีธรรมบัญญัติ บาปก็มีอยู่แล้ว แต่ไม่ได้แสดงให้เห็น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ลักษณะที่แท้จริงของมัน และจะไม่สามารถ</a:t>
            </a:r>
            <a:r>
              <a:rPr lang="th-TH" altLang="zh-HK" sz="40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มองเห็น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พิพากษาที่บัญญัติไว้โดยธรรมบัญญัติได้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แต่เมื่อการล่วงละเมิดปรากฏภายใต้</a:t>
            </a:r>
            <a:r>
              <a:rPr lang="th-TH" altLang="zh-HK" sz="3600" kern="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อิทธิพลของธรรมบัญญัติ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ผู้คนจะถูกพิพากษาโดยธรรมบัญญัติเพื่อตัดสินว่าพวกเขาจะถูกลงโทษ ดังนั้นหากคนยึดถือตามธรรมบัญญัติก็มีผลอย่างเดียวคือ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4" name="Text Box 214">
            <a:extLst>
              <a:ext uri="{FF2B5EF4-FFF2-40B4-BE49-F238E27FC236}">
                <a16:creationId xmlns:a16="http://schemas.microsoft.com/office/drawing/2014/main" id="{A47D562D-1EB3-2C57-E9A5-0D1DC1942465}"/>
              </a:ext>
            </a:extLst>
          </p:cNvPr>
          <p:cNvSpPr txBox="1"/>
          <p:nvPr/>
        </p:nvSpPr>
        <p:spPr>
          <a:xfrm>
            <a:off x="5087178" y="6037724"/>
            <a:ext cx="6927574" cy="645878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ถูกพิพากษาตาม</a:t>
            </a:r>
            <a:r>
              <a:rPr lang="th-TH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endParaRPr lang="zh-TW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260A02-6EC9-518F-FB09-C1ED96351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461" y="1315940"/>
            <a:ext cx="2347703" cy="14416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FE6307C-BBF9-9FF8-CD5E-F9EB465E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074" y="1868557"/>
            <a:ext cx="1583066" cy="9884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B7E9F7-D612-168D-C84A-36D7BF659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954" y="225381"/>
            <a:ext cx="2189210" cy="13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75D451-BD8B-F1E1-9F1E-5F2CB9BB5302}"/>
              </a:ext>
            </a:extLst>
          </p:cNvPr>
          <p:cNvSpPr txBox="1"/>
          <p:nvPr/>
        </p:nvSpPr>
        <p:spPr>
          <a:xfrm>
            <a:off x="97734" y="56138"/>
            <a:ext cx="11837505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เพราะเหตุนี้ การเป็นทายาทนั้นจึงขึ้นอยู่กับ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เพื่อจะได้เป็นตาม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พระคุณ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เพื่อรับรองพระสัญญานั้นแก่ลูกหลานของอับราฮัมทุกคน ไม่ใช่แก่ลูกหลานที่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ถือธรรมบัญญัติ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เท่านั้น แต่แก่ลูกหลานที่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มีความเชื่อ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เช่นเดียวกับอับราฮัมผู้เป็นบิดาของเราทุกคน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ข้อนี้เป็นข้อสรุปของข้อที่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13-15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และความหมายมีดังนี้: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(1) 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</a:t>
            </a:r>
            <a:r>
              <a:rPr lang="th-TH" altLang="zh-HK" sz="36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เป็นทายาทนั้นจึงขึ้นอยู่กับความเชื่อ 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เพื่อจะได้เป็นตามพระคุณ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”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คำสัญญาที่อับราฮัมได้รับนั้นมีพื้นฐานมาจาก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ที่จะรับพระคุณของพระเจ้า คำสัญญา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และพระคุณอยู่ในประเภทเดียวกัน และพระสัญญามาจากสิ่งที่พระคริสต์ทรงจ่าย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ราคาแทนการกระทำของเรา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แล้วไม่ต้องการงานของมนุษย์ที่จะบริจาคต่อ ดังนั้นมันเป็นของ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พระคุณ</a:t>
            </a:r>
            <a:endParaRPr lang="zh-TW" altLang="zh-HK" sz="2800" b="1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233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2247</Words>
  <Application>Microsoft Office PowerPoint</Application>
  <PresentationFormat>寬螢幕</PresentationFormat>
  <Paragraphs>100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19</cp:revision>
  <dcterms:created xsi:type="dcterms:W3CDTF">2022-09-07T04:23:43Z</dcterms:created>
  <dcterms:modified xsi:type="dcterms:W3CDTF">2022-11-09T02:27:17Z</dcterms:modified>
</cp:coreProperties>
</file>