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14/12/2022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726392" y="-160486"/>
            <a:ext cx="10351183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 BS Book of Romans</a:t>
            </a:r>
            <a:endParaRPr lang="en-US" altLang="zh-TW" sz="61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</a:t>
            </a: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6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726392" y="2028820"/>
            <a:ext cx="1107583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5400" b="1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ธรรมบัญญัติมีประโยชน์อย่างไร</a:t>
            </a:r>
            <a:r>
              <a:rPr lang="en-US" altLang="zh-HK" sz="54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 </a:t>
            </a:r>
          </a:p>
          <a:p>
            <a:pPr algn="ctr"/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7:1-25(2)</a:t>
            </a:r>
            <a:endParaRPr lang="zh-HK" altLang="en-US" sz="4000" b="1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95F8288-F956-CBD9-35FB-BD7119A71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46" b="6327"/>
          <a:stretch/>
        </p:blipFill>
        <p:spPr>
          <a:xfrm>
            <a:off x="6869860" y="2917510"/>
            <a:ext cx="5261772" cy="396472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669E6F6-3E60-8CD8-08AB-7935486F1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85" y="3017520"/>
            <a:ext cx="4869543" cy="38647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CAF22669-FE7D-5420-AD61-1A741A2D3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042" y="3234944"/>
            <a:ext cx="2884951" cy="37835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7DE3B2-75EF-E7F0-3882-2BDF9F209101}"/>
              </a:ext>
            </a:extLst>
          </p:cNvPr>
          <p:cNvSpPr txBox="1"/>
          <p:nvPr/>
        </p:nvSpPr>
        <p:spPr>
          <a:xfrm>
            <a:off x="8086775" y="3090911"/>
            <a:ext cx="35573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sz="2400" dirty="0">
                <a:latin typeface="Amasis MT Pro Black" panose="02040A04050005020304" pitchFamily="18" charset="0"/>
              </a:rPr>
              <a:t>365 Days + 248 Bones</a:t>
            </a:r>
          </a:p>
          <a:p>
            <a:pPr algn="ctr"/>
            <a:r>
              <a:rPr lang="en-US" altLang="zh-HK" sz="2400" dirty="0">
                <a:latin typeface="Amasis MT Pro Black" panose="02040A04050005020304" pitchFamily="18" charset="0"/>
              </a:rPr>
              <a:t>=</a:t>
            </a:r>
            <a:r>
              <a:rPr lang="en-US" altLang="zh-HK" sz="4000" dirty="0">
                <a:latin typeface="Amasis MT Pro Black" panose="02040A04050005020304" pitchFamily="18" charset="0"/>
              </a:rPr>
              <a:t>613</a:t>
            </a:r>
            <a:endParaRPr lang="zh-HK" altLang="en-US" sz="4000" dirty="0">
              <a:latin typeface="Amasis MT Pro Black" panose="02040A04050005020304" pitchFamily="18" charset="0"/>
            </a:endParaRPr>
          </a:p>
        </p:txBody>
      </p:sp>
      <p:sp>
        <p:nvSpPr>
          <p:cNvPr id="4" name="乘號 3">
            <a:extLst>
              <a:ext uri="{FF2B5EF4-FFF2-40B4-BE49-F238E27FC236}">
                <a16:creationId xmlns:a16="http://schemas.microsoft.com/office/drawing/2014/main" id="{84D61EB6-3621-906E-8E24-BCA162628D18}"/>
              </a:ext>
            </a:extLst>
          </p:cNvPr>
          <p:cNvSpPr/>
          <p:nvPr/>
        </p:nvSpPr>
        <p:spPr>
          <a:xfrm>
            <a:off x="7599302" y="3103029"/>
            <a:ext cx="4459502" cy="914400"/>
          </a:xfrm>
          <a:prstGeom prst="mathMultiply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BFC1BA7-588F-0FAE-AF8E-A4079E4C33D1}"/>
              </a:ext>
            </a:extLst>
          </p:cNvPr>
          <p:cNvSpPr txBox="1"/>
          <p:nvPr/>
        </p:nvSpPr>
        <p:spPr>
          <a:xfrm>
            <a:off x="0" y="176391"/>
            <a:ext cx="118364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ข้อความใดต่อไปนี้แสดงความหมายของข้อข้างต้นได้ดีที่สุด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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จุดประสงค์ของการประทานธรรมบัญญัติของพระเจ้า</a:t>
            </a:r>
            <a:r>
              <a:rPr lang="th-TH" altLang="zh-HK" sz="2800" kern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ไม่ใช่เพื่อให้ผู้คนปฏิบัติตาม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พระเจ้าต้องการให้ผู้คนรู้จักการทุจริตและความไร้ความสามารถของตนเองผ่านทางธรรมบัญญัติ เพื่อพวกเขาจะได้ลี้ภัยและใช้ประโยชน์จากพระคุณของพระองค์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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บาปซ่อนอยู่เบื้องหลังธรรมบัญญัติและหลอกลวงผู้เชื่อ  </a:t>
            </a:r>
            <a:r>
              <a:rPr lang="th-TH" altLang="zh-HK" sz="2800" kern="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นำให้ผู้เชื่อ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ปฏิบัติตามธรรมบัญญัติ และชักจูงผู้เชื่อให้ละทิ้งหลักการแห่งพระคุณ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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เมื่อผู้เชื่อถูกล่อลวงให้พ้นจากพระคุณของพระเจ้า เขาจะวางตัวเองให้อยู่ในการเรียกร้องและการควบคุมโดยบาป และแน่นอนว่าเขาจะถูกฆ่าโดยบาป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ปัญหาไม่ได้อยู่ที่พระบัญญัติ ปัญหาคือความบาปที่ซ่อนอยู่หลังพระ</a:t>
            </a:r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บัญญัติ โดยใช้พระบัญญัติล่อให้คนทำบาป</a:t>
            </a:r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ซาตานรู้จุดอ่อนของเรา เมื่อเรามีพระบัญญัติของพระผู้เป็นเจ้า เราจะปลุกเร้าใจที่</a:t>
            </a:r>
            <a:r>
              <a:rPr lang="en-US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 </a:t>
            </a:r>
          </a:p>
          <a:p>
            <a:r>
              <a:rPr lang="en-US" altLang="zh-HK" sz="2800" kern="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ดื้อรั้นอยู่เสมอ กระตือรือร้นที่จะละเมิดพระบัญญัติของพระผู้เป็นเจ้า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2E1BD5A-595D-E54D-1996-0A383B26E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3"/>
          <a:stretch/>
        </p:blipFill>
        <p:spPr>
          <a:xfrm>
            <a:off x="9557992" y="4988560"/>
            <a:ext cx="2634008" cy="19114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92339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EE2894E4-7670-3417-DF08-6510F9867C08}"/>
              </a:ext>
            </a:extLst>
          </p:cNvPr>
          <p:cNvSpPr txBox="1"/>
          <p:nvPr/>
        </p:nvSpPr>
        <p:spPr>
          <a:xfrm>
            <a:off x="340360" y="195687"/>
            <a:ext cx="1151128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4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11</a:t>
            </a:r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เพราะว่าบาปได้ฉวยโอกาสใช้บัญญัตินั้นล่อลวง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บาปหลอกลวงเรา (พระบัญญัติตกเป็น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เครื่องมือ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       n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ความบาป)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และประหารข้าพเจ้าให้ตาย</a:t>
            </a:r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4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&gt;&gt;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พระบัญญัติได้ฆ่าข้าพเจ้า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ตาม</a:t>
            </a:r>
            <a:r>
              <a:rPr lang="th-TH" altLang="zh-HK" sz="36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คำพิพากษา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ของพระ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บัญญัติตัดสินประหารชีวิตของเรา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)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DE302F-1495-CB8F-FDB0-EE621A939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1"/>
          <a:stretch/>
        </p:blipFill>
        <p:spPr>
          <a:xfrm>
            <a:off x="8310880" y="3477200"/>
            <a:ext cx="3881120" cy="33807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97CA6D7-7C23-45D4-55C6-802B8F3A2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0" y="4244340"/>
            <a:ext cx="4917440" cy="27660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7E4AE8-AA01-016D-8A80-4B720F0829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8" r="8842"/>
          <a:stretch/>
        </p:blipFill>
        <p:spPr>
          <a:xfrm>
            <a:off x="5344160" y="4104449"/>
            <a:ext cx="1737360" cy="15430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1646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B2F067A-F40C-66EE-18C4-439193D3A254}"/>
              </a:ext>
            </a:extLst>
          </p:cNvPr>
          <p:cNvSpPr txBox="1"/>
          <p:nvPr/>
        </p:nvSpPr>
        <p:spPr>
          <a:xfrm>
            <a:off x="274320" y="122888"/>
            <a:ext cx="11338560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12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เพราะฉะนั้น ธรรมบัญญัติจึงเป็น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สิ่งศักดิ์สิทธิ์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และบัญญัตินั้นก็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ศักดิ์สิทธิ์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ยุติธรรม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ดีงาม</a:t>
            </a:r>
            <a:endParaRPr lang="en-US" altLang="zh-HK" sz="40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TW" sz="4000" kern="0" dirty="0">
              <a:solidFill>
                <a:srgbClr val="FF0000"/>
              </a:solidFill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en-US" altLang="zh-TW" sz="4000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en-US" altLang="zh-TW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พระบัญญัติมาจาก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พระเจ้า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เน้นย้ำ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ความรัก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ต่อพระเจ้าและผู้อื่น (มัทธิว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22:35-40)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พระเจ้าทรงประทานพระบัญญัติ และพระอุปนิสัยของพระเจ้าก็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บริสุทธิ์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(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เปโตร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1:16)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และการกระทำของพระเจ้านั้น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ยุติธรรม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(ปฐมกาล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18:25)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พระเจ้าเท่านั้นที่เป็น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คนดี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(มัทธิว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19:17)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ดังนั้นพระบัญญัติที่พระเจ้าทรงประทานนั้นก็จะ ศักดิ์สิทธิ์ ยุติธรรม และดีด้วย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DE58CD0-DC95-2F76-52E4-B3F75A5D6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8160" y="721360"/>
            <a:ext cx="2687320" cy="26873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E6347FD-AC61-FA3C-3526-9A928D1C0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840" y="1301220"/>
            <a:ext cx="3045042" cy="228526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2A11189-DC7D-CADD-3419-E46E9BA36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560" y="2216785"/>
            <a:ext cx="2563600" cy="136969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184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B996B4-E64B-E222-99F0-0F866E09E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50000" r="21000" b="25037"/>
          <a:stretch/>
        </p:blipFill>
        <p:spPr>
          <a:xfrm>
            <a:off x="239604" y="248920"/>
            <a:ext cx="11712792" cy="37947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981882-B197-A8DD-2319-04EEE12B4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080" y="3264873"/>
            <a:ext cx="5394960" cy="35931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A0A5EFB-EB4B-31B5-6CEF-C8294CBFB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26" b="175"/>
          <a:stretch/>
        </p:blipFill>
        <p:spPr>
          <a:xfrm>
            <a:off x="5974080" y="4768832"/>
            <a:ext cx="3616960" cy="142876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37BD4B3-DB0C-56ED-56A3-441634865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009" y="5024120"/>
            <a:ext cx="2422387" cy="1584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8405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686F458C-E4C2-AA33-5429-155EABAC2FA6}"/>
              </a:ext>
            </a:extLst>
          </p:cNvPr>
          <p:cNvSpPr txBox="1"/>
          <p:nvPr/>
        </p:nvSpPr>
        <p:spPr>
          <a:xfrm>
            <a:off x="193040" y="89624"/>
            <a:ext cx="1166368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ความหมายของข้อนี้มีดังนี้: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889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ธรรมบัญญัตินั้น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ดี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ไม่ใช่ธรรมบัญญัติที่ฆ่าคน แต่เป็นบาป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276600" indent="-32004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(2)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เป็นบาปที่ใช้ธรรมบัญญัติในการฆ่าเรา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ธรรมบัญญัติกลายเป็น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เครื่องมือ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ในการฆ่าของความบาป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429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(3)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บาปใช้ธรรมบัญญัติที่ดีในการหลอกลวงและฆ่าคน ซึ่งแสดงให้เห็นว่าธรรมชาติของบาปเป็น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บาปจริงๆ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(4)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แม้ว่าบาปจะใช้ธรรมบัญญัติเป็นเครื่องมือ แต่ก็ได้เปิดเผยลักษณะที่น่า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สะอิดสะเอียน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ของความบาป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ฉันสามารถใช้ข้อความต่อไปนี้เพื่อสรุปความหมายของข้อนี้ได้หรือไม่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778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ตั้งแต่สมัยโบราณ ความชั่วได้ใช้หน้ากากแห่งความดีและความซื่อสัตย์มาหลอกลวงผู้คนมาโดยตลอด ดังนั้น เราต้องไม่มองแค่รูปลักษณ์ของสิ่งใด ๆ ในการกีดกันของเรา แต่ให้มองที่เจตนาและแรงจูงใจที่อยู่เบื้องหลังและในตัวมัน และผลงานที่ตามมาด้วย"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ฉันคิดว่า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B1C8F0A-9D3F-CCD1-3F66-CE5DB6EA8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080" y="5355633"/>
            <a:ext cx="2915920" cy="1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704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F748556-E164-9BB2-5D68-BD16B3345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40000" r="22083" b="16889"/>
          <a:stretch/>
        </p:blipFill>
        <p:spPr>
          <a:xfrm>
            <a:off x="243840" y="243840"/>
            <a:ext cx="11667590" cy="623824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2E302E-5FB6-9CFF-F92F-711F2F2B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4880" y="1623060"/>
            <a:ext cx="2600960" cy="19507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3CEECC1-5EF7-3242-1628-3455DB70AE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7930" y="4374832"/>
            <a:ext cx="5143500" cy="11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3E0EC10-1A24-6824-4AC6-DC685913A48E}"/>
              </a:ext>
            </a:extLst>
          </p:cNvPr>
          <p:cNvSpPr txBox="1"/>
          <p:nvPr/>
        </p:nvSpPr>
        <p:spPr>
          <a:xfrm>
            <a:off x="279400" y="145187"/>
            <a:ext cx="1163320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บวกอีก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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"เราอยู่ในเนื้อหนัง"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เนื้อเป็นองค์ประกอบหลักของเรา และเราถูกขายให้เป็นคนบาปในเนื้อหนัง บาปมีอำนาจสูงสุดในเรา ดังนั้นเราอดไม่ได้ที่จะก้มศีรษะและปฏิบัติตามคำสั่งจากความบาป ดังนั้นธรรมบัญญัติก็เป็น: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3556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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ผู้ช่วยเหลือผู้ล่วงละเมิด 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355600"/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ผู้บริสุทธิ์ได้รับผลกระทบ</a:t>
            </a:r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indent="355600"/>
            <a:endParaRPr lang="en-US" altLang="zh-HK" sz="32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04800" indent="-304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การประยุกต์ใช้พระคัมภีร์: คุณเห็นด้วยหรือไม่ว่าการตีความต่อไปนี้สามารถสะท้อนความหมายของพระคัมภีร์ได้อย่างถูกต้องหรือ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 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19100" indent="-2667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ธรรมบัญญัติของพระเจ้านั้นดีอย่างแน่นอน แต่เพียงเพราะเราเลวเกินไป เราเป็นเนื้อหนัง เราถูกขายตัวให้กับบาป ดังนั้นจากมุมมองของเรา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ธรรมบัญญัติจึงไร้ค่าและเป็นโมฆะ "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ความคิดเห็นของฉัน:</a:t>
            </a:r>
            <a:endParaRPr lang="zh-HK" altLang="en-US" sz="32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FAB16A2-6B66-8771-B3DC-5830EB1F2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59" y="1678315"/>
            <a:ext cx="2060565" cy="20605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4950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EE888F-C90A-410A-1905-11F7904F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3" t="28741" r="21500" b="13037"/>
          <a:stretch/>
        </p:blipFill>
        <p:spPr>
          <a:xfrm>
            <a:off x="335280" y="314960"/>
            <a:ext cx="11551920" cy="645496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394ACC6-5B82-D7C2-45ED-DC5C53CF5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947" y="1249839"/>
            <a:ext cx="4665053" cy="45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83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3DE156-9C26-79AC-86ED-C1DFE11A6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7" t="42369" r="21250" b="12297"/>
          <a:stretch/>
        </p:blipFill>
        <p:spPr>
          <a:xfrm>
            <a:off x="233679" y="320040"/>
            <a:ext cx="11889989" cy="63246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56932C-04F7-B569-7045-8CA12687B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6" t="1286" r="9141" b="81641"/>
          <a:stretch/>
        </p:blipFill>
        <p:spPr>
          <a:xfrm>
            <a:off x="5821680" y="5882641"/>
            <a:ext cx="637032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44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4B081F5-0246-B6CD-98CC-F8B9C533CE4A}"/>
              </a:ext>
            </a:extLst>
          </p:cNvPr>
          <p:cNvSpPr txBox="1"/>
          <p:nvPr/>
        </p:nvSpPr>
        <p:spPr>
          <a:xfrm>
            <a:off x="101600" y="1054259"/>
            <a:ext cx="6654800" cy="3320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ธรรมบัญญัติไม่เพียงแต่ไม่ให้เราล้มเท่านั้น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แต่ยังเป็นพรแก่ชีวิตเราด้วย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zh-TW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กาลาเทีย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3:24</a:t>
            </a:r>
            <a:endParaRPr lang="en-US" altLang="zh-TW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เพราะฉะนั้นธรรมบัญญัติจึงเป็น</a:t>
            </a:r>
            <a:endParaRPr lang="en-US" altLang="zh-HK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ผู้ควบคุมของเรา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จนพระคริสต์เสด็จมา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เพื่อเราจะถูกชำระให้ชอบธรรม</a:t>
            </a:r>
            <a:endParaRPr lang="en-US" altLang="zh-HK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HK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โดยความเชื่อ</a:t>
            </a:r>
            <a:endParaRPr lang="en-US" altLang="zh-HK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ทำมือให้เป็นพระอาทิตย์">
            <a:extLst>
              <a:ext uri="{FF2B5EF4-FFF2-40B4-BE49-F238E27FC236}">
                <a16:creationId xmlns:a16="http://schemas.microsoft.com/office/drawing/2014/main" id="{B73824E6-3C79-3779-C58F-96A07C404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2" r="7206" b="2"/>
          <a:stretch/>
        </p:blipFill>
        <p:spPr>
          <a:xfrm>
            <a:off x="6319520" y="10"/>
            <a:ext cx="5870957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523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94F0C98-D87A-36C1-D5EA-AC08C19CB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79" b="1057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2BA398C-BF9C-BB4C-CCFE-2537151752F3}"/>
              </a:ext>
            </a:extLst>
          </p:cNvPr>
          <p:cNvSpPr txBox="1"/>
          <p:nvPr/>
        </p:nvSpPr>
        <p:spPr>
          <a:xfrm>
            <a:off x="6198828" y="1053137"/>
            <a:ext cx="5657892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เริ่มตั้งแต่ข้อที่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ของบทนี้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HK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อัครทูตเปาโลใช้คำว่า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"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ฉัน"เป็นตัวเขาเอง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ในนามของผู้เชื่อทุกคน</a:t>
            </a:r>
            <a:r>
              <a:rPr lang="en-US" altLang="zh-HK" sz="3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HK" sz="3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3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อธิบายประสบการณ์ของเขาหลังจากได้รับความรอดโดยพระคุณ</a:t>
            </a:r>
            <a:endParaRPr lang="en-US" altLang="zh-HK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18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9881E8-12D4-DAC8-CC43-7675136F3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3" t="34074" r="21917" b="39555"/>
          <a:stretch/>
        </p:blipFill>
        <p:spPr>
          <a:xfrm>
            <a:off x="207110" y="30480"/>
            <a:ext cx="11777780" cy="489712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E8FD1BD-AF7A-B7AC-F54A-AD0DA7BFA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844" y="3891938"/>
            <a:ext cx="1955115" cy="28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1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32E6429-B11B-70A6-C37C-6311E01A5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6" t="48592" r="23250" b="16445"/>
          <a:stretch/>
        </p:blipFill>
        <p:spPr>
          <a:xfrm>
            <a:off x="0" y="-10160"/>
            <a:ext cx="8961120" cy="5232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A989B5B-C5A9-D45E-1C9A-D082BC98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760" y="2163381"/>
            <a:ext cx="3698240" cy="479621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E38BFB-4D6E-8394-A039-90536EC40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4579315"/>
            <a:ext cx="2877820" cy="22786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5176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3AA2D446-DAFB-5465-4F9F-79E7966E3EA5}"/>
              </a:ext>
            </a:extLst>
          </p:cNvPr>
          <p:cNvSpPr txBox="1"/>
          <p:nvPr/>
        </p:nvSpPr>
        <p:spPr>
          <a:xfrm>
            <a:off x="304800" y="355789"/>
            <a:ext cx="1160272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พระคริสต์ทรงทำให้สำเร็จสำหรับผู้เชื่อแบบเราบนไม้กางเขน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เพื่อตัดความคิดในการเชื่อฟัง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endParaRPr lang="en-US" altLang="zh-HK" sz="4000" kern="0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FF0000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เพื่อให้</a:t>
            </a:r>
            <a:r>
              <a:rPr lang="th-TH" altLang="zh-HK" sz="4000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เกิดความชอบธรรม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ได้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แต่บังเอิญ มีแนวโน้มจะทำให้คนเข้าใจผิดว่า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กฎบัญญัตินั้นคือความชั่วร้าย </a:t>
            </a:r>
            <a:endParaRPr lang="en-US" altLang="zh-HK" sz="40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และพระเจ้าไม่ควรให้กฎบัญญัติแก่ประชากรของพระองค์ ดังนั้น อัครทูตเปาโลจึงกระจายข้อพระคัมภีร์หลายข้อเพื่อให้ผู้คนมีความเข้าใจที่ถูกต้องเกี่ยวกับธรรมบัญญัติ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2C5B2E8-3121-7843-AA03-1902CCDB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955040"/>
            <a:ext cx="3457575" cy="259072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957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20FCB3-1468-4A71-942C-6A982171E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5" b="2"/>
          <a:stretch/>
        </p:blipFill>
        <p:spPr>
          <a:xfrm>
            <a:off x="1" y="10"/>
            <a:ext cx="4852031" cy="38506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735D62B-F7CE-666A-43E9-8362BC261EE2}"/>
              </a:ext>
            </a:extLst>
          </p:cNvPr>
          <p:cNvSpPr txBox="1"/>
          <p:nvPr/>
        </p:nvSpPr>
        <p:spPr>
          <a:xfrm>
            <a:off x="335280" y="0"/>
            <a:ext cx="11853671" cy="3580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“</a:t>
            </a:r>
            <a:r>
              <a:rPr lang="en-US" altLang="zh-HK" sz="3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ความโลภ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”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กฎบัญญัติไม่เพียงแต่อนุญาต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ให้ผู้คนรู้ว่าบาปคืออะไร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แต่ยังรวมถึงความบาปที่ซ่อนอยู่เบื้องหลังทุก</a:t>
            </a:r>
            <a:endParaRPr lang="en-US" altLang="zh-HK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อาชญากรรม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เช่น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ความโลภ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ความโลภ</a:t>
            </a:r>
            <a:endParaRPr lang="en-US" altLang="zh-HK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นั้นเป็นบาป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และเป็นสาเหตุของอาชญากรรม</a:t>
            </a:r>
            <a:endParaRPr lang="en-US" altLang="zh-HK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มากมาย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ดังที่เปาโลกล่าวไว้ที่ที่อื่น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ความโลภก็เหมือนกับการบูชารูปเคารพ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zh-HK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โคโลสี</a:t>
            </a:r>
            <a:r>
              <a:rPr lang="en-US" altLang="zh-HK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3:5)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อาจเป็นความปรารถนาในบางสิ่งที่ผิดกฎบัญญัติก็ได้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76200">
              <a:lnSpc>
                <a:spcPct val="90000"/>
              </a:lnSpc>
              <a:spcAft>
                <a:spcPts val="600"/>
              </a:spcAft>
            </a:pP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มันเป็นความปรารถนาของตนเองนั้นแรงกล้าเกินไป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จนทำให้</a:t>
            </a:r>
            <a:r>
              <a:rPr lang="en-US" altLang="zh-HK" sz="3200" b="1" dirty="0" err="1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ขโมยสถานะอันชอบธรรมของพระเจ้า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ไปอยู่ในใจของผู้คน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ดังนั้นมันจึง</a:t>
            </a:r>
            <a:r>
              <a:rPr lang="en-US" altLang="zh-HK" sz="3200" b="1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เหมือนกับการบูชารูปเคารพ</a:t>
            </a:r>
            <a:r>
              <a:rPr lang="en-US" altLang="zh-HK" sz="32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ความโลภในคนเป็นรากเหง้าของความชั่วร้าย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ทิโมธี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6:10)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คนโลภจะ</a:t>
            </a:r>
            <a:r>
              <a:rPr lang="en-US" altLang="zh-HK" sz="3200" b="1" dirty="0" err="1">
                <a:solidFill>
                  <a:schemeClr val="bg2">
                    <a:lumMod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สูญเสียการควบคุมตนเอง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ไม่ช้าก็เร็วเพราะความโลภในสิ่งอื่นๆ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ทำให้เขา</a:t>
            </a:r>
            <a:r>
              <a:rPr lang="en-US" altLang="zh-HK" sz="3200" b="1" dirty="0" err="1">
                <a:solidFill>
                  <a:schemeClr val="accent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ละทิ้งพระเจ้า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ก็ได้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zh-TW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ภาพสะท้อนของฉัน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altLang="zh-HK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9A4F8FA-8C35-6978-C556-DBFF8CB2A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46667" r="19667" b="13037"/>
          <a:stretch/>
        </p:blipFill>
        <p:spPr>
          <a:xfrm>
            <a:off x="213361" y="294640"/>
            <a:ext cx="11862994" cy="6451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3187E3-54CA-F04F-F578-F74307AB4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105" y="1754142"/>
            <a:ext cx="3142895" cy="20962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C219F60-DFBA-CDB6-0C42-29A4993A0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9984" y="1168134"/>
            <a:ext cx="1761135" cy="11720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442BCC0-7576-0BFE-9A10-E6C8EFCA8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984" y="5615375"/>
            <a:ext cx="2452017" cy="12871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2217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6B361F5-C697-BF9C-2AC8-90CEC27BE2E7}"/>
              </a:ext>
            </a:extLst>
          </p:cNvPr>
          <p:cNvSpPr txBox="1"/>
          <p:nvPr/>
        </p:nvSpPr>
        <p:spPr>
          <a:xfrm>
            <a:off x="345440" y="810647"/>
            <a:ext cx="1184656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9400" indent="-2032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ท่านคิดว่าข้อความต่อไปนี้สามารถอธิบายความหมายของข้อนี้ได้อย่างถูกต้องหรือไม่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42900" indent="-2667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พระคุณหมายความว่าเราไม่ทำ ให้พระเจ้าทำแทนเรา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429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แต่กฎบัญญัติให้กำลังใจเราทำเอง ไม่ปล่อยให้พระเจ้าทำ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429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ถ้าเราปล่อยให้พระเจ้าทำ บาปจะไม่มีโอกาส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429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ถ้าเราทำเอง บาปจะมีโอกาสพาเราออกไป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42900" indent="-2667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4000" b="1" kern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ไม่พึ่งพระเจ้าอีกต่อไป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ฉันคิดว่า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: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DC83F01-9E5C-4FDB-A20E-24639D6B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81" y="4003040"/>
            <a:ext cx="3811519" cy="28549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B61475B-6F79-43BC-8735-61AAEDE8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40" y="4551928"/>
            <a:ext cx="3057525" cy="149542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2E181A7-2DE7-CAA1-0EEA-3E523ED53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1680" y="3429000"/>
            <a:ext cx="2560320" cy="15525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671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555120F-487D-2F53-C47A-FCDEEB202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33185" r="20833" b="13037"/>
          <a:stretch/>
        </p:blipFill>
        <p:spPr>
          <a:xfrm>
            <a:off x="43544" y="276860"/>
            <a:ext cx="12104912" cy="63042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5C1B9F9-28C3-C10D-141B-D0CAFEE865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33077" y="802640"/>
            <a:ext cx="2941003" cy="8331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529D858-7B72-7A25-E37C-3F25A59F71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49360" y="802641"/>
            <a:ext cx="2156460" cy="1437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CE277F-E7C2-9645-C605-2C8E84379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1882" y="2973367"/>
            <a:ext cx="3064494" cy="20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1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E01B070-9F23-3361-DE7C-8F0F25E87FBA}"/>
              </a:ext>
            </a:extLst>
          </p:cNvPr>
          <p:cNvSpPr txBox="1"/>
          <p:nvPr/>
        </p:nvSpPr>
        <p:spPr>
          <a:xfrm>
            <a:off x="111760" y="121920"/>
            <a:ext cx="1145032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อย่างไรก็ตาม พระเจ้ายังตรัสว่า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: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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เฉลยธรรมบัญญัติ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28:58-59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58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“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ถ้าท่านทั้งหลายไม่ระวังที่จะทำตามถ้อยคำทั้งสิ้นของธรรมบัญญัติซึ่งเขียนไว้ในหนังสือเล่มนี้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ที่จะให้ยำเกรงพระนามอันทรงเกียรติและน่าเกรงขามนี้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คือพระนามพระยาห์เวห์พระเจ้าของท่าน</a:t>
            </a:r>
            <a:r>
              <a:rPr lang="en-US" altLang="zh-HK" sz="36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 </a:t>
            </a:r>
          </a:p>
          <a:p>
            <a:r>
              <a:rPr lang="en-US" altLang="zh-HK" sz="360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59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แล้วพระยาห์เวห์จะทรงนำมาสู่ท่านและลูกหลานของท่าน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ซึ่ง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ความทุกข์ใจอย่างผิดธรรมดา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ความทุกข์ใจร้ายแรง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เนิ่นนาน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6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ความเจ็บป่วยต่างๆ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endParaRPr lang="en-US" altLang="zh-HK" sz="36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dirty="0">
                <a:solidFill>
                  <a:srgbClr val="121212"/>
                </a:solidFill>
                <a:ea typeface="新細明體" panose="02020500000000000000" pitchFamily="18" charset="-120"/>
                <a:cs typeface="Tahoma" panose="020B0604030504040204" pitchFamily="34" charset="0"/>
              </a:rPr>
              <a:t>            </a:t>
            </a:r>
            <a:r>
              <a:rPr lang="th-TH" altLang="zh-HK" sz="36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ที่ร้ายแรงและเรื้อรัง</a:t>
            </a:r>
            <a:endParaRPr lang="zh-HK" altLang="en-US" sz="36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DF749B-0F6A-FCBB-24AB-39DE641A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20" y="3933124"/>
            <a:ext cx="4551680" cy="29248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05D8DD8-3DE2-905B-51C8-08FE75258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12"/>
          <a:stretch/>
        </p:blipFill>
        <p:spPr>
          <a:xfrm>
            <a:off x="9323461" y="4856798"/>
            <a:ext cx="2543420" cy="1879282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BB02AC7C-FBE5-5D78-8CF3-13DA246E293D}"/>
              </a:ext>
            </a:extLst>
          </p:cNvPr>
          <p:cNvSpPr/>
          <p:nvPr/>
        </p:nvSpPr>
        <p:spPr>
          <a:xfrm>
            <a:off x="9916160" y="5618480"/>
            <a:ext cx="345440" cy="2844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62063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2388</TotalTime>
  <Words>1206</Words>
  <Application>Microsoft Office PowerPoint</Application>
  <PresentationFormat>寬螢幕</PresentationFormat>
  <Paragraphs>86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Amasis MT Pro Black</vt:lpstr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37</cp:revision>
  <dcterms:created xsi:type="dcterms:W3CDTF">2022-09-07T04:23:43Z</dcterms:created>
  <dcterms:modified xsi:type="dcterms:W3CDTF">2022-12-14T04:48:47Z</dcterms:modified>
</cp:coreProperties>
</file>